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3"/>
  </p:notesMasterIdLst>
  <p:sldIdLst>
    <p:sldId id="357" r:id="rId5"/>
    <p:sldId id="360" r:id="rId6"/>
    <p:sldId id="361" r:id="rId7"/>
    <p:sldId id="362" r:id="rId8"/>
    <p:sldId id="354" r:id="rId9"/>
    <p:sldId id="363" r:id="rId10"/>
    <p:sldId id="345" r:id="rId11"/>
    <p:sldId id="29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E9DAED-B602-0E9F-0D71-28E503CB1220}" name="Rozan van der Veen" initials="RvdV" userId="S::r.vanderveen@veiligheid.nl::15425296-6f32-4824-9237-802436fcd7a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0E6922-86D7-4005-861C-791A88293860}" v="1" dt="2026-03-23T10:28:55.6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51822" autoAdjust="0"/>
  </p:normalViewPr>
  <p:slideViewPr>
    <p:cSldViewPr snapToGrid="0">
      <p:cViewPr varScale="1">
        <p:scale>
          <a:sx n="38" d="100"/>
          <a:sy n="38" d="100"/>
        </p:scale>
        <p:origin x="1764"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7A80CD-7AB5-4912-A742-2BCE0225FD3E}" type="datetimeFigureOut">
              <a:rPr lang="en-US" smtClean="0"/>
              <a:t>3/23/2026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8D4B5B-16BC-4D90-94C1-C84314CC17FA}" type="slidenum">
              <a:rPr lang="en-US" smtClean="0"/>
              <a:t>‹nr.›</a:t>
            </a:fld>
            <a:endParaRPr lang="en-US" dirty="0"/>
          </a:p>
        </p:txBody>
      </p:sp>
    </p:spTree>
    <p:extLst>
      <p:ext uri="{BB962C8B-B14F-4D97-AF65-F5344CB8AC3E}">
        <p14:creationId xmlns:p14="http://schemas.microsoft.com/office/powerpoint/2010/main" val="2198462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0D8D4B5B-16BC-4D90-94C1-C84314CC17FA}" type="slidenum">
              <a:rPr lang="en-US" smtClean="0"/>
              <a:t>1</a:t>
            </a:fld>
            <a:endParaRPr lang="en-US" dirty="0"/>
          </a:p>
        </p:txBody>
      </p:sp>
    </p:spTree>
    <p:extLst>
      <p:ext uri="{BB962C8B-B14F-4D97-AF65-F5344CB8AC3E}">
        <p14:creationId xmlns:p14="http://schemas.microsoft.com/office/powerpoint/2010/main" val="1316005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Wat gaan we vandaag bespreken? </a:t>
            </a:r>
          </a:p>
          <a:p>
            <a:r>
              <a:rPr lang="nl-NL" dirty="0"/>
              <a:t>Eetpatronen en Hoe gaan we ermee om. </a:t>
            </a:r>
          </a:p>
          <a:p>
            <a:r>
              <a:rPr lang="nl-NL" dirty="0"/>
              <a:t>Ter info: Dit doen we zodat jullie het nieuwe gezonde voedingsgedrag ook gaan volhouden.</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99885D-7F31-4EC5-B8C1-C7A165DDD8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4692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Om aan te sluiten bij waarom voeding (wel/niet) belangrijk voor ze is vraag je uit waarom voeding voor hen belangrijk is. Er is wel interesse in zaken gerelateerd aan voeding, zoals gezondheid en eten als sociale activiteit. Hou rekening met wat voor hun belangrijk is in het leven:</a:t>
            </a:r>
          </a:p>
          <a:p>
            <a:r>
              <a:rPr lang="nl-NL" dirty="0"/>
              <a:t>•	Gezond zijn en goed voelen</a:t>
            </a:r>
          </a:p>
          <a:p>
            <a:r>
              <a:rPr lang="nl-NL" dirty="0"/>
              <a:t>•	Sociale omgeving</a:t>
            </a:r>
          </a:p>
          <a:p>
            <a:r>
              <a:rPr lang="nl-NL" dirty="0"/>
              <a:t>•	Dagelijkse activiteiten: hobby’s, uitjes</a:t>
            </a:r>
          </a:p>
          <a:p>
            <a:endParaRPr lang="nl-NL" dirty="0"/>
          </a:p>
          <a:p>
            <a:r>
              <a:rPr lang="nl-NL" dirty="0"/>
              <a:t>Speel in op het feit dat ze autonomie belangrijk vinden, zelfstandig zijn, zonder hulp, bijvoorbeeld door ze zelf keuzes te geven (binnen de marges van de richtlijnen). </a:t>
            </a:r>
          </a:p>
          <a:p>
            <a:r>
              <a:rPr lang="nl-NL" dirty="0"/>
              <a:t>Houd rekening met het feit dat veel ouderen vinden dat het bereiden van een maaltijd moeite/energie kost. </a:t>
            </a:r>
          </a:p>
          <a:p>
            <a:r>
              <a:rPr lang="nl-NL" dirty="0"/>
              <a:t>Controleer wat ze weten over het ouder wordende lichaam, wat heeft het nodig? Wat is er veranderd? Wat is het risico op ondervoeding?</a:t>
            </a:r>
          </a:p>
          <a:p>
            <a:endParaRPr lang="nl-NL"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99885D-7F31-4EC5-B8C1-C7A165DDD8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3475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Gewoonten en impulsen:</a:t>
            </a:r>
          </a:p>
          <a:p>
            <a:r>
              <a:rPr lang="nl-NL" dirty="0"/>
              <a:t>Ga er niet vanuit dat mensen zomaar open staan voor veranderingen in eetgedrag. De meesten zijn niet van plan om hun (eet)gedrag te veranderen; ze doen het immers al jaren zo. Eventuele veranderingen in de afgelopen jaren zijn veelal geleidelijk gegaan (of met duidelijke medische oorzaak).</a:t>
            </a:r>
          </a:p>
          <a:p>
            <a:endParaRPr lang="nl-NL" dirty="0"/>
          </a:p>
          <a:p>
            <a:r>
              <a:rPr lang="nl-NL" dirty="0"/>
              <a:t>Ga in op de reacties en bouw met je advies voort op het feit dat de meesten een zeer vast eetpatroon hebben, ook qua eettijden. Ontbijt en lunch zijn ook qua inhoud zeer gewoontegevoelig. Gewoontes kunnen op verschillende manieren ontstaan (bijv ontstaan vanuit opvoeding, cultuur, of omdat ze ontdekt hebben dat iets goed werkt bij hen).</a:t>
            </a:r>
          </a:p>
          <a:p>
            <a:endParaRPr lang="nl-NL" dirty="0"/>
          </a:p>
          <a:p>
            <a:r>
              <a:rPr lang="nl-NL" dirty="0"/>
              <a:t>Samen eten (zowel met partner/huisgenoot als met visite) zorgt er vaak voor dat iemand mee gaat met wat diegene wil eten. Hou dus in adviezen rekening met de sociale omgeving, probeer dit uit te vragen en daarmee in te zetten!</a:t>
            </a:r>
          </a:p>
          <a:p>
            <a:endParaRPr lang="nl-NL"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99885D-7F31-4EC5-B8C1-C7A165DDD8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3390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Ga er niet vanuit dat voeding belangrijk voor ze is:</a:t>
            </a:r>
          </a:p>
          <a:p>
            <a:r>
              <a:rPr lang="nl-NL" dirty="0"/>
              <a:t>•	Respondenten zeggen niet te praten met anderen over eten en drinken</a:t>
            </a:r>
          </a:p>
          <a:p>
            <a:r>
              <a:rPr lang="nl-NL" dirty="0"/>
              <a:t>•	Ze zeggen beperkte interesse te hebben in eten en drinken</a:t>
            </a:r>
          </a:p>
          <a:p>
            <a:r>
              <a:rPr lang="nl-NL" dirty="0"/>
              <a:t>Ook hier: om aan te sluiten bij de rol van voeding voor hun, probeer te prikkelen met interesse in zaken gerelateerd aan voeding, zoals gezondheid en eten als sociale activiteit.</a:t>
            </a:r>
          </a:p>
          <a:p>
            <a:endParaRPr lang="nl-NL"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99885D-7F31-4EC5-B8C1-C7A165DDD8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653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effectLst/>
                <a:latin typeface="Arial" panose="020B0604020202020204" pitchFamily="34" charset="0"/>
                <a:ea typeface="Times New Roman" panose="02020603050405020304" pitchFamily="18" charset="0"/>
                <a:cs typeface="Century" panose="02040604050505020304" pitchFamily="18" charset="0"/>
              </a:rPr>
              <a:t>Wanneer je gezonder wil gaan eten, kan het helpen om  de volgende 3 stappen te zetten:</a:t>
            </a:r>
            <a:br>
              <a:rPr lang="nl-NL" sz="1800" dirty="0">
                <a:effectLst/>
                <a:latin typeface="Arial" panose="020B0604020202020204" pitchFamily="34" charset="0"/>
                <a:ea typeface="Times New Roman" panose="02020603050405020304" pitchFamily="18" charset="0"/>
                <a:cs typeface="Century" panose="02040604050505020304" pitchFamily="18" charset="0"/>
              </a:rPr>
            </a:br>
            <a:r>
              <a:rPr lang="nl-NL" sz="1800" u="sng" dirty="0">
                <a:effectLst/>
                <a:latin typeface="Arial" panose="020B0604020202020204" pitchFamily="34" charset="0"/>
                <a:ea typeface="Times New Roman" panose="02020603050405020304" pitchFamily="18" charset="0"/>
                <a:cs typeface="Century" panose="02040604050505020304" pitchFamily="18" charset="0"/>
              </a:rPr>
              <a:t>1. Concrete plannen maken (wat wil je gaan doen?)</a:t>
            </a:r>
            <a:br>
              <a:rPr lang="nl-NL" sz="1800" dirty="0">
                <a:effectLst/>
                <a:latin typeface="Arial" panose="020B0604020202020204" pitchFamily="34" charset="0"/>
                <a:ea typeface="Times New Roman" panose="02020603050405020304" pitchFamily="18" charset="0"/>
                <a:cs typeface="Century" panose="02040604050505020304" pitchFamily="18" charset="0"/>
              </a:rPr>
            </a:br>
            <a:r>
              <a:rPr lang="nl-NL" sz="1800" dirty="0">
                <a:effectLst/>
                <a:latin typeface="Arial" panose="020B0604020202020204" pitchFamily="34" charset="0"/>
                <a:ea typeface="Times New Roman" panose="02020603050405020304" pitchFamily="18" charset="0"/>
                <a:cs typeface="Century" panose="02040604050505020304" pitchFamily="18" charset="0"/>
              </a:rPr>
              <a:t>Zorg dat je je voornemen zo concreet mogelijk maakt. Zo is ‘gezonder eten’ nog vrij vaag. Bijvoorbeeld dagelijks 2 stuks fruit eten of dagelijks een handje noten eten is een concreet doel. </a:t>
            </a:r>
            <a:br>
              <a:rPr lang="nl-NL" sz="1800" dirty="0">
                <a:effectLst/>
                <a:latin typeface="Arial" panose="020B0604020202020204" pitchFamily="34" charset="0"/>
                <a:ea typeface="Times New Roman" panose="02020603050405020304" pitchFamily="18" charset="0"/>
                <a:cs typeface="Century" panose="02040604050505020304" pitchFamily="18" charset="0"/>
              </a:rPr>
            </a:br>
            <a:br>
              <a:rPr lang="nl-NL" sz="1800" dirty="0">
                <a:effectLst/>
                <a:latin typeface="Arial" panose="020B0604020202020204" pitchFamily="34" charset="0"/>
                <a:ea typeface="Times New Roman" panose="02020603050405020304" pitchFamily="18" charset="0"/>
                <a:cs typeface="Century" panose="02040604050505020304" pitchFamily="18" charset="0"/>
              </a:rPr>
            </a:br>
            <a:r>
              <a:rPr lang="nl-NL" sz="1800" u="sng" dirty="0">
                <a:effectLst/>
                <a:latin typeface="Arial" panose="020B0604020202020204" pitchFamily="34" charset="0"/>
                <a:ea typeface="Times New Roman" panose="02020603050405020304" pitchFamily="18" charset="0"/>
                <a:cs typeface="Century" panose="02040604050505020304" pitchFamily="18" charset="0"/>
              </a:rPr>
              <a:t>2. Een doel stellen dat belangrijk is voor u (waarom wilt u dit doen?)</a:t>
            </a:r>
            <a:br>
              <a:rPr lang="nl-NL" sz="1800" dirty="0">
                <a:effectLst/>
                <a:latin typeface="Arial" panose="020B0604020202020204" pitchFamily="34" charset="0"/>
                <a:ea typeface="Times New Roman" panose="02020603050405020304" pitchFamily="18" charset="0"/>
                <a:cs typeface="Century" panose="02040604050505020304" pitchFamily="18" charset="0"/>
              </a:rPr>
            </a:br>
            <a:r>
              <a:rPr lang="nl-NL" sz="1800" dirty="0">
                <a:effectLst/>
                <a:latin typeface="Arial" panose="020B0604020202020204" pitchFamily="34" charset="0"/>
                <a:ea typeface="Times New Roman" panose="02020603050405020304" pitchFamily="18" charset="0"/>
                <a:cs typeface="Century" panose="02040604050505020304" pitchFamily="18" charset="0"/>
              </a:rPr>
              <a:t>Als u zelf iets wilt, werkt dat beter dan wanneer u er een beloning voor krijgt van anderen. Hoe belangrijker het doel voor uzelf is, hoe groter de kans op slagen. U kunt bijvoorbeeld elke dag een warme maaltijd willen eten, omdat u zich hierdoor energieker voelt en zo bijvoorbeeld vaker op eigen kracht bij kinderen op bezoek kan gaan.</a:t>
            </a:r>
            <a:br>
              <a:rPr lang="nl-NL" sz="1800" dirty="0">
                <a:effectLst/>
                <a:latin typeface="Arial" panose="020B0604020202020204" pitchFamily="34" charset="0"/>
                <a:ea typeface="Times New Roman" panose="02020603050405020304" pitchFamily="18" charset="0"/>
                <a:cs typeface="Century" panose="02040604050505020304" pitchFamily="18" charset="0"/>
              </a:rPr>
            </a:br>
            <a:br>
              <a:rPr lang="nl-NL" sz="1800" dirty="0">
                <a:effectLst/>
                <a:latin typeface="Arial" panose="020B0604020202020204" pitchFamily="34" charset="0"/>
                <a:ea typeface="Times New Roman" panose="02020603050405020304" pitchFamily="18" charset="0"/>
                <a:cs typeface="Century" panose="02040604050505020304" pitchFamily="18" charset="0"/>
              </a:rPr>
            </a:br>
            <a:r>
              <a:rPr lang="nl-NL" sz="1800" u="sng" dirty="0">
                <a:effectLst/>
                <a:latin typeface="Arial" panose="020B0604020202020204" pitchFamily="34" charset="0"/>
                <a:ea typeface="Times New Roman" panose="02020603050405020304" pitchFamily="18" charset="0"/>
                <a:cs typeface="Century" panose="02040604050505020304" pitchFamily="18" charset="0"/>
              </a:rPr>
              <a:t>3. Als-dan-plannen om te slagen (hoe gaat u dit aanpakken?)</a:t>
            </a:r>
            <a:br>
              <a:rPr lang="nl-NL" sz="1800" dirty="0">
                <a:effectLst/>
                <a:latin typeface="Arial" panose="020B0604020202020204" pitchFamily="34" charset="0"/>
                <a:ea typeface="Times New Roman" panose="02020603050405020304" pitchFamily="18" charset="0"/>
                <a:cs typeface="Century" panose="02040604050505020304" pitchFamily="18" charset="0"/>
              </a:rPr>
            </a:br>
            <a:r>
              <a:rPr lang="nl-NL" sz="1800" dirty="0">
                <a:effectLst/>
                <a:latin typeface="Arial" panose="020B0604020202020204" pitchFamily="34" charset="0"/>
                <a:ea typeface="Times New Roman" panose="02020603050405020304" pitchFamily="18" charset="0"/>
                <a:cs typeface="Century" panose="02040604050505020304" pitchFamily="18" charset="0"/>
              </a:rPr>
              <a:t>Om uw goede voornemen te laten slagen, kunt u gebruik maken van een als-dan-plan; één van de meest effectieve manieren om uw gedrag aan te passen. </a:t>
            </a:r>
            <a:br>
              <a:rPr lang="nl-NL" sz="1800" dirty="0">
                <a:effectLst/>
                <a:latin typeface="Arial" panose="020B0604020202020204" pitchFamily="34" charset="0"/>
                <a:ea typeface="Times New Roman" panose="02020603050405020304" pitchFamily="18" charset="0"/>
                <a:cs typeface="Century" panose="02040604050505020304" pitchFamily="18" charset="0"/>
              </a:rPr>
            </a:br>
            <a:r>
              <a:rPr lang="nl-NL" sz="1800" dirty="0">
                <a:effectLst/>
                <a:latin typeface="Arial" panose="020B0604020202020204" pitchFamily="34" charset="0"/>
                <a:ea typeface="Times New Roman" panose="02020603050405020304" pitchFamily="18" charset="0"/>
                <a:cs typeface="Century" panose="02040604050505020304" pitchFamily="18" charset="0"/>
              </a:rPr>
              <a:t>Zo’n plan maken gaat als volgt. </a:t>
            </a:r>
            <a:r>
              <a:rPr lang="nl-NL" sz="1800">
                <a:effectLst/>
                <a:latin typeface="Arial" panose="020B0604020202020204" pitchFamily="34" charset="0"/>
                <a:ea typeface="Times New Roman" panose="02020603050405020304" pitchFamily="18" charset="0"/>
                <a:cs typeface="Century" panose="02040604050505020304" pitchFamily="18" charset="0"/>
              </a:rPr>
              <a:t>Bedenk: ‘Als situatie X zich voordoet, dan doe ik Y.’ Bijvoorbeeld: ‘Als ik kook, kook ik gelijk voor twee dagen.'</a:t>
            </a:r>
            <a:endParaRPr lang="nl-NL" sz="1800">
              <a:effectLst/>
              <a:latin typeface="Century" panose="02040604050505020304" pitchFamily="18" charset="0"/>
              <a:ea typeface="Times New Roman" panose="02020603050405020304" pitchFamily="18" charset="0"/>
              <a:cs typeface="Century" panose="02040604050505020304" pitchFamily="18" charset="0"/>
            </a:endParaRPr>
          </a:p>
          <a:p>
            <a:endParaRPr lang="nl-NL" dirty="0"/>
          </a:p>
        </p:txBody>
      </p:sp>
      <p:sp>
        <p:nvSpPr>
          <p:cNvPr id="4" name="Tijdelijke aanduiding voor dianummer 3"/>
          <p:cNvSpPr>
            <a:spLocks noGrp="1"/>
          </p:cNvSpPr>
          <p:nvPr>
            <p:ph type="sldNum" sz="quarter" idx="5"/>
          </p:nvPr>
        </p:nvSpPr>
        <p:spPr/>
        <p:txBody>
          <a:bodyPr/>
          <a:lstStyle/>
          <a:p>
            <a:fld id="{0D8D4B5B-16BC-4D90-94C1-C84314CC17FA}" type="slidenum">
              <a:rPr lang="en-US" smtClean="0"/>
              <a:t>6</a:t>
            </a:fld>
            <a:endParaRPr lang="en-US" dirty="0"/>
          </a:p>
        </p:txBody>
      </p:sp>
    </p:spTree>
    <p:extLst>
      <p:ext uri="{BB962C8B-B14F-4D97-AF65-F5344CB8AC3E}">
        <p14:creationId xmlns:p14="http://schemas.microsoft.com/office/powerpoint/2010/main" val="1003651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BACD07-FBB2-C440-88D3-01558219C51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29855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2276320"/>
            <a:ext cx="11120284" cy="653693"/>
          </a:xfrm>
          <a:prstGeom prst="rect">
            <a:avLst/>
          </a:prstGeom>
        </p:spPr>
        <p:txBody>
          <a:bodyPr anchor="t" anchorCtr="0"/>
          <a:lstStyle>
            <a:lvl1pPr algn="ctr">
              <a:defRPr sz="5000" baseline="0">
                <a:solidFill>
                  <a:srgbClr val="F47C40"/>
                </a:solidFill>
                <a:latin typeface="+mn-lt"/>
                <a:ea typeface="Montserrat" charset="0"/>
                <a:cs typeface="Montserrat" charset="0"/>
              </a:defRPr>
            </a:lvl1pPr>
          </a:lstStyle>
          <a:p>
            <a:r>
              <a:rPr lang="en-US" err="1"/>
              <a:t>Dit</a:t>
            </a:r>
            <a:r>
              <a:rPr lang="en-US"/>
              <a:t> is </a:t>
            </a:r>
            <a:r>
              <a:rPr lang="en-US" err="1"/>
              <a:t>een</a:t>
            </a:r>
            <a:r>
              <a:rPr lang="en-US"/>
              <a:t> </a:t>
            </a:r>
            <a:r>
              <a:rPr lang="en-US" err="1"/>
              <a:t>titel</a:t>
            </a:r>
            <a:r>
              <a:rPr lang="en-US"/>
              <a:t> slide</a:t>
            </a:r>
          </a:p>
        </p:txBody>
      </p:sp>
      <p:sp>
        <p:nvSpPr>
          <p:cNvPr id="4" name="Text Placeholder 3"/>
          <p:cNvSpPr>
            <a:spLocks noGrp="1"/>
          </p:cNvSpPr>
          <p:nvPr>
            <p:ph type="body" sz="quarter" idx="10" hasCustomPrompt="1"/>
          </p:nvPr>
        </p:nvSpPr>
        <p:spPr>
          <a:xfrm>
            <a:off x="639097" y="3028333"/>
            <a:ext cx="11120284" cy="392624"/>
          </a:xfrm>
          <a:prstGeom prst="rect">
            <a:avLst/>
          </a:prstGeom>
        </p:spPr>
        <p:txBody>
          <a:bodyPr anchor="ctr" anchorCtr="1"/>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2800">
                <a:latin typeface="+mn-lt"/>
                <a:ea typeface="Lora" charset="0"/>
                <a:cs typeface="Lora"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sz="2500" err="1">
                <a:solidFill>
                  <a:srgbClr val="999999"/>
                </a:solidFill>
              </a:rPr>
              <a:t>testings</a:t>
            </a:r>
            <a:endParaRPr lang="en-US" sz="2500">
              <a:solidFill>
                <a:srgbClr val="999999"/>
              </a:solidFill>
            </a:endParaRPr>
          </a:p>
        </p:txBody>
      </p:sp>
      <p:pic>
        <p:nvPicPr>
          <p:cNvPr id="5" name="Afbeelding 4" descr="Afbeelding met buiten, persoon, lucht, man&#10;&#10;Automatisch gegenereerde beschrijving">
            <a:extLst>
              <a:ext uri="{FF2B5EF4-FFF2-40B4-BE49-F238E27FC236}">
                <a16:creationId xmlns:a16="http://schemas.microsoft.com/office/drawing/2014/main" id="{5CC54EAB-0D8D-4C23-B549-F73EA0462A2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11586"/>
          <a:stretch/>
        </p:blipFill>
        <p:spPr>
          <a:xfrm>
            <a:off x="6539775" y="110836"/>
            <a:ext cx="4571570" cy="6063450"/>
          </a:xfrm>
          <a:prstGeom prst="rect">
            <a:avLst/>
          </a:prstGeom>
        </p:spPr>
      </p:pic>
    </p:spTree>
    <p:extLst>
      <p:ext uri="{BB962C8B-B14F-4D97-AF65-F5344CB8AC3E}">
        <p14:creationId xmlns:p14="http://schemas.microsoft.com/office/powerpoint/2010/main" val="3472918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 opsommin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467163"/>
            <a:ext cx="11120284" cy="653693"/>
          </a:xfrm>
          <a:prstGeom prst="rect">
            <a:avLst/>
          </a:prstGeom>
        </p:spPr>
        <p:txBody>
          <a:bodyPr anchor="t" anchorCtr="0"/>
          <a:lstStyle>
            <a:lvl1pPr algn="l">
              <a:defRPr sz="5000" baseline="0">
                <a:solidFill>
                  <a:srgbClr val="F47C40"/>
                </a:solidFill>
                <a:latin typeface="+mn-lt"/>
                <a:ea typeface="Montserrat" charset="0"/>
                <a:cs typeface="Montserrat" charset="0"/>
              </a:defRPr>
            </a:lvl1pPr>
          </a:lstStyle>
          <a:p>
            <a:r>
              <a:rPr lang="en-US" err="1"/>
              <a:t>Contentpage</a:t>
            </a:r>
            <a:endParaRPr lang="en-US"/>
          </a:p>
        </p:txBody>
      </p:sp>
      <p:sp>
        <p:nvSpPr>
          <p:cNvPr id="8" name="TextBox 7"/>
          <p:cNvSpPr txBox="1"/>
          <p:nvPr userDrawn="1"/>
        </p:nvSpPr>
        <p:spPr>
          <a:xfrm>
            <a:off x="7246374" y="-403123"/>
            <a:ext cx="184731" cy="369332"/>
          </a:xfrm>
          <a:prstGeom prst="rect">
            <a:avLst/>
          </a:prstGeom>
          <a:noFill/>
        </p:spPr>
        <p:txBody>
          <a:bodyPr wrap="none" rtlCol="0">
            <a:spAutoFit/>
          </a:bodyPr>
          <a:lstStyle/>
          <a:p>
            <a:endParaRPr lang="en-US" dirty="0"/>
          </a:p>
        </p:txBody>
      </p:sp>
      <p:sp>
        <p:nvSpPr>
          <p:cNvPr id="5" name="Text Placeholder 4"/>
          <p:cNvSpPr>
            <a:spLocks noGrp="1"/>
          </p:cNvSpPr>
          <p:nvPr>
            <p:ph type="body" sz="quarter" idx="11" hasCustomPrompt="1"/>
          </p:nvPr>
        </p:nvSpPr>
        <p:spPr>
          <a:xfrm>
            <a:off x="639763" y="1312083"/>
            <a:ext cx="11119618" cy="2394677"/>
          </a:xfrm>
          <a:prstGeom prst="rect">
            <a:avLst/>
          </a:prstGeom>
        </p:spPr>
        <p:txBody>
          <a:bodyPr/>
          <a:lstStyle>
            <a:lvl1pPr>
              <a:defRPr sz="2400" baseline="0">
                <a:solidFill>
                  <a:schemeClr val="tx1"/>
                </a:solidFill>
                <a:latin typeface="+mn-lt"/>
                <a:ea typeface="Lora"/>
                <a:cs typeface="Lora"/>
              </a:defRPr>
            </a:lvl1pPr>
            <a:lvl2pPr>
              <a:defRPr sz="2000" baseline="0">
                <a:solidFill>
                  <a:schemeClr val="tx1"/>
                </a:solidFill>
                <a:latin typeface="+mn-lt"/>
                <a:ea typeface="Lora"/>
                <a:cs typeface="Lora"/>
              </a:defRPr>
            </a:lvl2pPr>
            <a:lvl3pPr>
              <a:defRPr sz="1800">
                <a:solidFill>
                  <a:schemeClr val="tx1"/>
                </a:solidFill>
                <a:latin typeface="+mn-lt"/>
                <a:ea typeface="Lora"/>
                <a:cs typeface="Lora"/>
              </a:defRPr>
            </a:lvl3pPr>
            <a:lvl4pPr>
              <a:defRPr>
                <a:solidFill>
                  <a:schemeClr val="tx1"/>
                </a:solidFill>
                <a:latin typeface="+mn-lt"/>
                <a:ea typeface="Lora"/>
                <a:cs typeface="Lora"/>
              </a:defRPr>
            </a:lvl4pPr>
          </a:lstStyle>
          <a:p>
            <a:pPr lvl="0"/>
            <a:r>
              <a:rPr lang="en-US" err="1"/>
              <a:t>Niveau</a:t>
            </a:r>
            <a:r>
              <a:rPr lang="en-US"/>
              <a:t> 1</a:t>
            </a:r>
          </a:p>
          <a:p>
            <a:pPr lvl="1"/>
            <a:r>
              <a:rPr lang="en-US" err="1"/>
              <a:t>Niveau</a:t>
            </a:r>
            <a:r>
              <a:rPr lang="en-US"/>
              <a:t> 2</a:t>
            </a:r>
          </a:p>
          <a:p>
            <a:pPr lvl="2"/>
            <a:r>
              <a:rPr lang="en-US" err="1"/>
              <a:t>Niveau</a:t>
            </a:r>
            <a:r>
              <a:rPr lang="en-US"/>
              <a:t> 3</a:t>
            </a:r>
          </a:p>
          <a:p>
            <a:pPr lvl="3"/>
            <a:r>
              <a:rPr lang="en-US" err="1"/>
              <a:t>Niveau</a:t>
            </a:r>
            <a:r>
              <a:rPr lang="en-US"/>
              <a:t> 4</a:t>
            </a:r>
          </a:p>
        </p:txBody>
      </p:sp>
    </p:spTree>
    <p:extLst>
      <p:ext uri="{BB962C8B-B14F-4D97-AF65-F5344CB8AC3E}">
        <p14:creationId xmlns:p14="http://schemas.microsoft.com/office/powerpoint/2010/main" val="3421544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ntent slide - opsommin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467163"/>
            <a:ext cx="11120284" cy="653693"/>
          </a:xfrm>
          <a:prstGeom prst="rect">
            <a:avLst/>
          </a:prstGeom>
        </p:spPr>
        <p:txBody>
          <a:bodyPr anchor="t" anchorCtr="0"/>
          <a:lstStyle>
            <a:lvl1pPr algn="l">
              <a:defRPr sz="5000" baseline="0">
                <a:solidFill>
                  <a:srgbClr val="F47C40"/>
                </a:solidFill>
                <a:latin typeface="+mn-lt"/>
                <a:ea typeface="Montserrat" panose="00000500000000000000" pitchFamily="50" charset="0"/>
                <a:cs typeface="Montserrat" panose="00000500000000000000" pitchFamily="50" charset="0"/>
              </a:defRPr>
            </a:lvl1pPr>
          </a:lstStyle>
          <a:p>
            <a:r>
              <a:rPr lang="en-US" err="1"/>
              <a:t>Contentpage</a:t>
            </a:r>
            <a:endParaRPr lang="en-US"/>
          </a:p>
        </p:txBody>
      </p:sp>
      <p:sp>
        <p:nvSpPr>
          <p:cNvPr id="8" name="TextBox 7"/>
          <p:cNvSpPr txBox="1"/>
          <p:nvPr userDrawn="1"/>
        </p:nvSpPr>
        <p:spPr>
          <a:xfrm>
            <a:off x="7246374" y="-403123"/>
            <a:ext cx="184731" cy="369332"/>
          </a:xfrm>
          <a:prstGeom prst="rect">
            <a:avLst/>
          </a:prstGeom>
          <a:noFill/>
        </p:spPr>
        <p:txBody>
          <a:bodyPr wrap="none" rtlCol="0">
            <a:spAutoFit/>
          </a:bodyPr>
          <a:lstStyle/>
          <a:p>
            <a:endParaRPr lang="en-US" dirty="0"/>
          </a:p>
        </p:txBody>
      </p:sp>
      <p:sp>
        <p:nvSpPr>
          <p:cNvPr id="5" name="Text Placeholder 4"/>
          <p:cNvSpPr>
            <a:spLocks noGrp="1"/>
          </p:cNvSpPr>
          <p:nvPr>
            <p:ph type="body" sz="quarter" idx="11" hasCustomPrompt="1"/>
          </p:nvPr>
        </p:nvSpPr>
        <p:spPr>
          <a:xfrm>
            <a:off x="639763" y="1312083"/>
            <a:ext cx="11119618" cy="2394677"/>
          </a:xfrm>
          <a:prstGeom prst="rect">
            <a:avLst/>
          </a:prstGeom>
        </p:spPr>
        <p:txBody>
          <a:bodyPr/>
          <a:lstStyle>
            <a:lvl1pPr marL="228600" marR="0" indent="-228600" algn="l" defTabSz="914400" rtl="0" eaLnBrk="1" fontAlgn="base" latinLnBrk="0" hangingPunct="1">
              <a:lnSpc>
                <a:spcPct val="90000"/>
              </a:lnSpc>
              <a:spcBef>
                <a:spcPts val="1000"/>
              </a:spcBef>
              <a:spcAft>
                <a:spcPts val="0"/>
              </a:spcAft>
              <a:buClrTx/>
              <a:buSzTx/>
              <a:buFont typeface="Arial"/>
              <a:buNone/>
              <a:tabLst/>
              <a:defRPr lang="en-US" sz="2400" b="0" i="0" smtClean="0">
                <a:solidFill>
                  <a:schemeClr val="tx1"/>
                </a:solidFill>
                <a:effectLst/>
                <a:latin typeface="+mn-lt"/>
              </a:defRPr>
            </a:lvl1pPr>
            <a:lvl2pPr>
              <a:defRPr baseline="0">
                <a:solidFill>
                  <a:srgbClr val="999999"/>
                </a:solidFill>
                <a:latin typeface="Lora" charset="0"/>
                <a:ea typeface="Lora" charset="0"/>
                <a:cs typeface="Lora" charset="0"/>
              </a:defRPr>
            </a:lvl2pPr>
            <a:lvl3pPr>
              <a:defRPr>
                <a:solidFill>
                  <a:srgbClr val="999999"/>
                </a:solidFill>
                <a:latin typeface="Lora" charset="0"/>
                <a:ea typeface="Lora" charset="0"/>
                <a:cs typeface="Lora" charset="0"/>
              </a:defRPr>
            </a:lvl3pPr>
            <a:lvl4pPr>
              <a:defRPr>
                <a:solidFill>
                  <a:srgbClr val="999999"/>
                </a:solidFill>
                <a:latin typeface="Lora" charset="0"/>
                <a:ea typeface="Lora" charset="0"/>
                <a:cs typeface="Lora" charset="0"/>
              </a:defRPr>
            </a:lvl4pPr>
          </a:lstStyle>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err="1">
                <a:solidFill>
                  <a:srgbClr val="333333"/>
                </a:solidFill>
                <a:effectLst/>
                <a:latin typeface="Lora" charset="0"/>
              </a:rPr>
              <a:t>Senioren</a:t>
            </a:r>
            <a:r>
              <a:rPr lang="en-US" b="0" i="0">
                <a:solidFill>
                  <a:srgbClr val="333333"/>
                </a:solidFill>
                <a:effectLst/>
                <a:latin typeface="Lora" charset="0"/>
              </a:rPr>
              <a:t> </a:t>
            </a:r>
            <a:r>
              <a:rPr lang="en-US" b="0" i="0" err="1">
                <a:solidFill>
                  <a:srgbClr val="333333"/>
                </a:solidFill>
                <a:effectLst/>
                <a:latin typeface="Lora" charset="0"/>
              </a:rPr>
              <a:t>willen</a:t>
            </a:r>
            <a:r>
              <a:rPr lang="en-US" b="0" i="0">
                <a:solidFill>
                  <a:srgbClr val="333333"/>
                </a:solidFill>
                <a:effectLst/>
                <a:latin typeface="Lora" charset="0"/>
              </a:rPr>
              <a:t> </a:t>
            </a:r>
            <a:r>
              <a:rPr lang="en-US" b="0" i="0" err="1">
                <a:solidFill>
                  <a:srgbClr val="333333"/>
                </a:solidFill>
                <a:effectLst/>
                <a:latin typeface="Lora" charset="0"/>
              </a:rPr>
              <a:t>langer</a:t>
            </a:r>
            <a:r>
              <a:rPr lang="en-US" b="0" i="0">
                <a:solidFill>
                  <a:srgbClr val="333333"/>
                </a:solidFill>
                <a:effectLst/>
                <a:latin typeface="Lora" charset="0"/>
              </a:rPr>
              <a:t> </a:t>
            </a:r>
            <a:r>
              <a:rPr lang="en-US" b="0" i="0" err="1">
                <a:solidFill>
                  <a:srgbClr val="333333"/>
                </a:solidFill>
                <a:effectLst/>
                <a:latin typeface="Lora" charset="0"/>
              </a:rPr>
              <a:t>zelfstandig</a:t>
            </a:r>
            <a:r>
              <a:rPr lang="en-US" b="0" i="0">
                <a:solidFill>
                  <a:srgbClr val="333333"/>
                </a:solidFill>
                <a:effectLst/>
                <a:latin typeface="Lora" charset="0"/>
              </a:rPr>
              <a:t> </a:t>
            </a:r>
            <a:r>
              <a:rPr lang="en-US" b="0" i="0" err="1">
                <a:solidFill>
                  <a:srgbClr val="333333"/>
                </a:solidFill>
                <a:effectLst/>
                <a:latin typeface="Lora" charset="0"/>
              </a:rPr>
              <a:t>blijven</a:t>
            </a:r>
            <a:r>
              <a:rPr lang="en-US" b="0" i="0">
                <a:solidFill>
                  <a:srgbClr val="333333"/>
                </a:solidFill>
                <a:effectLst/>
                <a:latin typeface="Lora" charset="0"/>
              </a:rPr>
              <a:t> </a:t>
            </a:r>
            <a:r>
              <a:rPr lang="en-US" b="0" i="0" err="1">
                <a:solidFill>
                  <a:srgbClr val="333333"/>
                </a:solidFill>
                <a:effectLst/>
                <a:latin typeface="Lora" charset="0"/>
              </a:rPr>
              <a:t>wonen</a:t>
            </a:r>
            <a:r>
              <a:rPr lang="en-US" b="0" i="0">
                <a:solidFill>
                  <a:srgbClr val="333333"/>
                </a:solidFill>
                <a:effectLst/>
                <a:latin typeface="Lora" charset="0"/>
              </a:rPr>
              <a:t>. </a:t>
            </a:r>
            <a:r>
              <a:rPr lang="en-US" b="0" i="0" err="1">
                <a:solidFill>
                  <a:srgbClr val="333333"/>
                </a:solidFill>
                <a:effectLst/>
                <a:latin typeface="Lora" charset="0"/>
              </a:rPr>
              <a:t>Vallen</a:t>
            </a:r>
            <a:r>
              <a:rPr lang="en-US" b="0" i="0">
                <a:solidFill>
                  <a:srgbClr val="333333"/>
                </a:solidFill>
                <a:effectLst/>
                <a:latin typeface="Lora" charset="0"/>
              </a:rPr>
              <a:t> is </a:t>
            </a:r>
            <a:r>
              <a:rPr lang="en-US" b="0" i="0" err="1">
                <a:solidFill>
                  <a:srgbClr val="333333"/>
                </a:solidFill>
                <a:effectLst/>
                <a:latin typeface="Lora" charset="0"/>
              </a:rPr>
              <a:t>daarbij</a:t>
            </a:r>
            <a:endParaRPr lang="en-US" b="0" i="0">
              <a:solidFill>
                <a:srgbClr val="333333"/>
              </a:solidFill>
              <a:effectLst/>
              <a:latin typeface="Lora" charset="0"/>
            </a:endParaRP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err="1">
                <a:solidFill>
                  <a:srgbClr val="333333"/>
                </a:solidFill>
                <a:effectLst/>
                <a:latin typeface="Lora" charset="0"/>
              </a:rPr>
              <a:t>voor</a:t>
            </a:r>
            <a:r>
              <a:rPr lang="en-US" b="0" i="0">
                <a:solidFill>
                  <a:srgbClr val="333333"/>
                </a:solidFill>
                <a:effectLst/>
                <a:latin typeface="Lora" charset="0"/>
              </a:rPr>
              <a:t> hen </a:t>
            </a:r>
            <a:r>
              <a:rPr lang="en-US" b="0" i="0" err="1">
                <a:solidFill>
                  <a:srgbClr val="333333"/>
                </a:solidFill>
                <a:effectLst/>
                <a:latin typeface="Lora" charset="0"/>
              </a:rPr>
              <a:t>een</a:t>
            </a:r>
            <a:r>
              <a:rPr lang="en-US" b="0" i="0">
                <a:solidFill>
                  <a:srgbClr val="333333"/>
                </a:solidFill>
                <a:effectLst/>
                <a:latin typeface="Lora" charset="0"/>
              </a:rPr>
              <a:t> van de </a:t>
            </a:r>
            <a:r>
              <a:rPr lang="en-US" b="0" i="0" err="1">
                <a:solidFill>
                  <a:srgbClr val="333333"/>
                </a:solidFill>
                <a:effectLst/>
                <a:latin typeface="Lora" charset="0"/>
              </a:rPr>
              <a:t>grootste</a:t>
            </a:r>
            <a:r>
              <a:rPr lang="en-US" b="0" i="0">
                <a:solidFill>
                  <a:srgbClr val="333333"/>
                </a:solidFill>
                <a:effectLst/>
                <a:latin typeface="Lora" charset="0"/>
              </a:rPr>
              <a:t> </a:t>
            </a:r>
            <a:r>
              <a:rPr lang="en-US" b="0" i="0" err="1">
                <a:solidFill>
                  <a:srgbClr val="333333"/>
                </a:solidFill>
                <a:effectLst/>
                <a:latin typeface="Lora" charset="0"/>
              </a:rPr>
              <a:t>problemen</a:t>
            </a:r>
            <a:r>
              <a:rPr lang="en-US" b="0" i="0">
                <a:solidFill>
                  <a:srgbClr val="333333"/>
                </a:solidFill>
                <a:effectLst/>
                <a:latin typeface="Lora" charset="0"/>
              </a:rPr>
              <a:t> </a:t>
            </a:r>
            <a:r>
              <a:rPr lang="en-US" b="0" i="0" err="1">
                <a:solidFill>
                  <a:srgbClr val="333333"/>
                </a:solidFill>
                <a:effectLst/>
                <a:latin typeface="Lora" charset="0"/>
              </a:rPr>
              <a:t>en</a:t>
            </a:r>
            <a:r>
              <a:rPr lang="en-US" b="0" i="0">
                <a:solidFill>
                  <a:srgbClr val="333333"/>
                </a:solidFill>
                <a:effectLst/>
                <a:latin typeface="Lora" charset="0"/>
              </a:rPr>
              <a:t> </a:t>
            </a:r>
            <a:r>
              <a:rPr lang="en-US" b="0" i="0" err="1">
                <a:solidFill>
                  <a:srgbClr val="333333"/>
                </a:solidFill>
                <a:effectLst/>
                <a:latin typeface="Lora" charset="0"/>
              </a:rPr>
              <a:t>risico’s</a:t>
            </a:r>
            <a:r>
              <a:rPr lang="en-US" b="0" i="0">
                <a:solidFill>
                  <a:srgbClr val="333333"/>
                </a:solidFill>
                <a:effectLst/>
                <a:latin typeface="Lora" charset="0"/>
              </a:rPr>
              <a:t>. Met project</a:t>
            </a: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a:solidFill>
                  <a:srgbClr val="333333"/>
                </a:solidFill>
                <a:effectLst/>
                <a:latin typeface="Lora" charset="0"/>
              </a:rPr>
              <a:t>TOM </a:t>
            </a:r>
            <a:r>
              <a:rPr lang="en-US" b="0" i="0" err="1">
                <a:solidFill>
                  <a:srgbClr val="333333"/>
                </a:solidFill>
                <a:effectLst/>
                <a:latin typeface="Lora" charset="0"/>
              </a:rPr>
              <a:t>wil</a:t>
            </a:r>
            <a:r>
              <a:rPr lang="en-US" b="0" i="0">
                <a:solidFill>
                  <a:srgbClr val="333333"/>
                </a:solidFill>
                <a:effectLst/>
                <a:latin typeface="Lora" charset="0"/>
              </a:rPr>
              <a:t> </a:t>
            </a:r>
            <a:r>
              <a:rPr lang="en-US" b="0" i="0" err="1">
                <a:solidFill>
                  <a:srgbClr val="333333"/>
                </a:solidFill>
                <a:effectLst/>
                <a:latin typeface="Lora" charset="0"/>
              </a:rPr>
              <a:t>een</a:t>
            </a:r>
            <a:r>
              <a:rPr lang="en-US" b="0" i="0">
                <a:solidFill>
                  <a:srgbClr val="333333"/>
                </a:solidFill>
                <a:effectLst/>
                <a:latin typeface="Lora" charset="0"/>
              </a:rPr>
              <a:t> </a:t>
            </a:r>
            <a:r>
              <a:rPr lang="en-US" b="0" i="0" err="1">
                <a:solidFill>
                  <a:srgbClr val="333333"/>
                </a:solidFill>
                <a:effectLst/>
                <a:latin typeface="Lora" charset="0"/>
              </a:rPr>
              <a:t>aantal</a:t>
            </a:r>
            <a:r>
              <a:rPr lang="en-US" b="0" i="0">
                <a:solidFill>
                  <a:srgbClr val="333333"/>
                </a:solidFill>
                <a:effectLst/>
                <a:latin typeface="Lora" charset="0"/>
              </a:rPr>
              <a:t> </a:t>
            </a:r>
            <a:r>
              <a:rPr lang="en-US" b="0" i="0" err="1">
                <a:solidFill>
                  <a:srgbClr val="333333"/>
                </a:solidFill>
                <a:effectLst/>
                <a:latin typeface="Lora" charset="0"/>
              </a:rPr>
              <a:t>samenwerkende</a:t>
            </a:r>
            <a:r>
              <a:rPr lang="en-US" b="0" i="0">
                <a:solidFill>
                  <a:srgbClr val="333333"/>
                </a:solidFill>
                <a:effectLst/>
                <a:latin typeface="Lora" charset="0"/>
              </a:rPr>
              <a:t> </a:t>
            </a:r>
            <a:r>
              <a:rPr lang="en-US" b="0" i="0" err="1">
                <a:solidFill>
                  <a:srgbClr val="333333"/>
                </a:solidFill>
                <a:effectLst/>
                <a:latin typeface="Lora" charset="0"/>
              </a:rPr>
              <a:t>partijen</a:t>
            </a:r>
            <a:r>
              <a:rPr lang="en-US" b="0" i="0">
                <a:solidFill>
                  <a:srgbClr val="333333"/>
                </a:solidFill>
                <a:effectLst/>
                <a:latin typeface="Lora" charset="0"/>
              </a:rPr>
              <a:t> </a:t>
            </a:r>
            <a:r>
              <a:rPr lang="en-US" b="0" i="0" err="1">
                <a:solidFill>
                  <a:srgbClr val="333333"/>
                </a:solidFill>
                <a:effectLst/>
                <a:latin typeface="Lora" charset="0"/>
              </a:rPr>
              <a:t>verhoogde</a:t>
            </a:r>
            <a:r>
              <a:rPr lang="en-US" b="0" i="0">
                <a:solidFill>
                  <a:srgbClr val="333333"/>
                </a:solidFill>
                <a:effectLst/>
                <a:latin typeface="Lora" charset="0"/>
              </a:rPr>
              <a:t> </a:t>
            </a:r>
            <a:r>
              <a:rPr lang="en-US" b="0" i="0" err="1">
                <a:solidFill>
                  <a:srgbClr val="333333"/>
                </a:solidFill>
                <a:effectLst/>
                <a:latin typeface="Lora" charset="0"/>
              </a:rPr>
              <a:t>risico’s</a:t>
            </a:r>
            <a:endParaRPr lang="en-US" b="0" i="0">
              <a:solidFill>
                <a:srgbClr val="333333"/>
              </a:solidFill>
              <a:effectLst/>
              <a:latin typeface="Lora" charset="0"/>
            </a:endParaRP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a:solidFill>
                  <a:srgbClr val="333333"/>
                </a:solidFill>
                <a:effectLst/>
                <a:latin typeface="Lora" charset="0"/>
              </a:rPr>
              <a:t>van </a:t>
            </a:r>
            <a:r>
              <a:rPr lang="en-US" b="0" i="0" err="1">
                <a:solidFill>
                  <a:srgbClr val="333333"/>
                </a:solidFill>
                <a:effectLst/>
                <a:latin typeface="Lora" charset="0"/>
              </a:rPr>
              <a:t>vallen</a:t>
            </a:r>
            <a:r>
              <a:rPr lang="en-US" b="0" i="0">
                <a:solidFill>
                  <a:srgbClr val="333333"/>
                </a:solidFill>
                <a:effectLst/>
                <a:latin typeface="Lora" charset="0"/>
              </a:rPr>
              <a:t> </a:t>
            </a:r>
            <a:r>
              <a:rPr lang="en-US" b="0" i="0" err="1">
                <a:solidFill>
                  <a:srgbClr val="333333"/>
                </a:solidFill>
                <a:effectLst/>
                <a:latin typeface="Lora" charset="0"/>
              </a:rPr>
              <a:t>vroegtijdig</a:t>
            </a:r>
            <a:r>
              <a:rPr lang="en-US" b="0" i="0">
                <a:solidFill>
                  <a:srgbClr val="333333"/>
                </a:solidFill>
                <a:effectLst/>
                <a:latin typeface="Lora" charset="0"/>
              </a:rPr>
              <a:t> </a:t>
            </a:r>
            <a:r>
              <a:rPr lang="en-US" b="0" i="0" err="1">
                <a:solidFill>
                  <a:srgbClr val="333333"/>
                </a:solidFill>
                <a:effectLst/>
                <a:latin typeface="Lora" charset="0"/>
              </a:rPr>
              <a:t>inventariseren</a:t>
            </a:r>
            <a:r>
              <a:rPr lang="en-US" b="0" i="0">
                <a:solidFill>
                  <a:srgbClr val="333333"/>
                </a:solidFill>
                <a:effectLst/>
                <a:latin typeface="Lora" charset="0"/>
              </a:rPr>
              <a:t> </a:t>
            </a:r>
            <a:r>
              <a:rPr lang="en-US" b="0" i="0" err="1">
                <a:solidFill>
                  <a:srgbClr val="333333"/>
                </a:solidFill>
                <a:effectLst/>
                <a:latin typeface="Lora" charset="0"/>
              </a:rPr>
              <a:t>en</a:t>
            </a:r>
            <a:r>
              <a:rPr lang="en-US" b="0" i="0">
                <a:solidFill>
                  <a:srgbClr val="333333"/>
                </a:solidFill>
                <a:effectLst/>
                <a:latin typeface="Lora" charset="0"/>
              </a:rPr>
              <a:t> </a:t>
            </a:r>
            <a:r>
              <a:rPr lang="en-US" b="0" i="0" err="1">
                <a:solidFill>
                  <a:srgbClr val="333333"/>
                </a:solidFill>
                <a:effectLst/>
                <a:latin typeface="Lora" charset="0"/>
              </a:rPr>
              <a:t>verminderen</a:t>
            </a:r>
            <a:r>
              <a:rPr lang="en-US" b="0" i="0">
                <a:solidFill>
                  <a:srgbClr val="333333"/>
                </a:solidFill>
                <a:effectLst/>
                <a:latin typeface="Lora" charset="0"/>
              </a:rPr>
              <a:t>. </a:t>
            </a:r>
            <a:endParaRPr lang="en-US"/>
          </a:p>
        </p:txBody>
      </p:sp>
    </p:spTree>
    <p:extLst>
      <p:ext uri="{BB962C8B-B14F-4D97-AF65-F5344CB8AC3E}">
        <p14:creationId xmlns:p14="http://schemas.microsoft.com/office/powerpoint/2010/main" val="12756446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5378450"/>
            <a:ext cx="12192000" cy="1479550"/>
          </a:xfrm>
          <a:prstGeom prst="rect">
            <a:avLst/>
          </a:prstGeom>
        </p:spPr>
      </p:pic>
      <p:pic>
        <p:nvPicPr>
          <p:cNvPr id="10" name="Picture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94960" y="5280538"/>
            <a:ext cx="1963174" cy="659793"/>
          </a:xfrm>
          <a:prstGeom prst="rect">
            <a:avLst/>
          </a:prstGeom>
        </p:spPr>
      </p:pic>
    </p:spTree>
    <p:extLst>
      <p:ext uri="{BB962C8B-B14F-4D97-AF65-F5344CB8AC3E}">
        <p14:creationId xmlns:p14="http://schemas.microsoft.com/office/powerpoint/2010/main" val="23391697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77F41A-F403-423A-9825-8316CF07BA7A}"/>
              </a:ext>
            </a:extLst>
          </p:cNvPr>
          <p:cNvSpPr>
            <a:spLocks noGrp="1"/>
          </p:cNvSpPr>
          <p:nvPr>
            <p:ph type="ctrTitle"/>
          </p:nvPr>
        </p:nvSpPr>
        <p:spPr/>
        <p:txBody>
          <a:bodyPr/>
          <a:lstStyle/>
          <a:p>
            <a:r>
              <a:rPr lang="nl-NL" dirty="0"/>
              <a:t>TOM Lunch bijeenkomst 6</a:t>
            </a:r>
            <a:br>
              <a:rPr lang="nl-NL" dirty="0"/>
            </a:br>
            <a:br>
              <a:rPr lang="nl-NL" dirty="0"/>
            </a:br>
            <a:endParaRPr lang="nl-NL" dirty="0"/>
          </a:p>
        </p:txBody>
      </p:sp>
      <p:sp>
        <p:nvSpPr>
          <p:cNvPr id="3" name="Tijdelijke aanduiding voor tekst 2">
            <a:extLst>
              <a:ext uri="{FF2B5EF4-FFF2-40B4-BE49-F238E27FC236}">
                <a16:creationId xmlns:a16="http://schemas.microsoft.com/office/drawing/2014/main" id="{4F62D34B-CFF9-4418-B5CB-05CB55DA20EB}"/>
              </a:ext>
            </a:extLst>
          </p:cNvPr>
          <p:cNvSpPr>
            <a:spLocks noGrp="1"/>
          </p:cNvSpPr>
          <p:nvPr>
            <p:ph type="body" sz="quarter" idx="11"/>
          </p:nvPr>
        </p:nvSpPr>
        <p:spPr>
          <a:xfrm>
            <a:off x="639097" y="1942264"/>
            <a:ext cx="5139789" cy="1852357"/>
          </a:xfrm>
        </p:spPr>
        <p:txBody>
          <a:bodyPr/>
          <a:lstStyle/>
          <a:p>
            <a:pPr marL="0" indent="0">
              <a:buNone/>
            </a:pPr>
            <a:r>
              <a:rPr lang="nl-NL" sz="5000" dirty="0">
                <a:solidFill>
                  <a:srgbClr val="F47C40"/>
                </a:solidFill>
              </a:rPr>
              <a:t>Gedrag en volhouden</a:t>
            </a:r>
          </a:p>
        </p:txBody>
      </p:sp>
      <p:sp>
        <p:nvSpPr>
          <p:cNvPr id="5" name="Tijdelijke aanduiding voor tekst 4">
            <a:extLst>
              <a:ext uri="{FF2B5EF4-FFF2-40B4-BE49-F238E27FC236}">
                <a16:creationId xmlns:a16="http://schemas.microsoft.com/office/drawing/2014/main" id="{5F245F79-06EF-4768-AF62-93FA05E74AD9}"/>
              </a:ext>
            </a:extLst>
          </p:cNvPr>
          <p:cNvSpPr txBox="1">
            <a:spLocks/>
          </p:cNvSpPr>
          <p:nvPr/>
        </p:nvSpPr>
        <p:spPr>
          <a:xfrm>
            <a:off x="1798164" y="4616029"/>
            <a:ext cx="3734142" cy="392624"/>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a:buNone/>
            </a:pPr>
            <a:r>
              <a:rPr lang="nl-NL" i="1"/>
              <a:t>&lt;</a:t>
            </a:r>
            <a:r>
              <a:rPr lang="nl-NL" i="1">
                <a:highlight>
                  <a:srgbClr val="FFFF00"/>
                </a:highlight>
              </a:rPr>
              <a:t>Naam diëtist</a:t>
            </a:r>
            <a:r>
              <a:rPr lang="nl-NL" i="1"/>
              <a:t>&gt;</a:t>
            </a:r>
          </a:p>
        </p:txBody>
      </p:sp>
      <p:pic>
        <p:nvPicPr>
          <p:cNvPr id="4" name="Afbeelding 3" descr="Afbeelding met persoon&#10;&#10;Automatisch gegenereerde beschrijving">
            <a:extLst>
              <a:ext uri="{FF2B5EF4-FFF2-40B4-BE49-F238E27FC236}">
                <a16:creationId xmlns:a16="http://schemas.microsoft.com/office/drawing/2014/main" id="{85EFAB2D-00DA-C837-2606-85F006A0764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5999" y="1612824"/>
            <a:ext cx="5427277" cy="36221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9167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FB659-C9FC-4D6E-964D-A5C6DA96B55D}"/>
              </a:ext>
            </a:extLst>
          </p:cNvPr>
          <p:cNvSpPr>
            <a:spLocks noGrp="1"/>
          </p:cNvSpPr>
          <p:nvPr>
            <p:ph type="ctrTitle"/>
          </p:nvPr>
        </p:nvSpPr>
        <p:spPr/>
        <p:txBody>
          <a:bodyPr/>
          <a:lstStyle/>
          <a:p>
            <a:r>
              <a:rPr lang="en-US" dirty="0"/>
              <a:t>Wat gaan we vandaag bespreken?</a:t>
            </a:r>
          </a:p>
        </p:txBody>
      </p:sp>
      <p:sp>
        <p:nvSpPr>
          <p:cNvPr id="3" name="Text Placeholder 2">
            <a:extLst>
              <a:ext uri="{FF2B5EF4-FFF2-40B4-BE49-F238E27FC236}">
                <a16:creationId xmlns:a16="http://schemas.microsoft.com/office/drawing/2014/main" id="{E90D97A9-6BB3-4D46-8003-7C4C501DEAFF}"/>
              </a:ext>
            </a:extLst>
          </p:cNvPr>
          <p:cNvSpPr>
            <a:spLocks noGrp="1"/>
          </p:cNvSpPr>
          <p:nvPr>
            <p:ph type="body" sz="quarter" idx="11"/>
          </p:nvPr>
        </p:nvSpPr>
        <p:spPr>
          <a:xfrm>
            <a:off x="639763" y="1635641"/>
            <a:ext cx="11119618" cy="3299674"/>
          </a:xfrm>
        </p:spPr>
        <p:txBody>
          <a:bodyPr/>
          <a:lstStyle/>
          <a:p>
            <a:pPr marL="514350" indent="-514350">
              <a:buFont typeface="+mj-lt"/>
              <a:buAutoNum type="arabicPeriod"/>
            </a:pPr>
            <a:r>
              <a:rPr lang="nl-NL" sz="3200" dirty="0"/>
              <a:t>Eet patroon en volhouden </a:t>
            </a:r>
          </a:p>
          <a:p>
            <a:pPr marL="514350" indent="-514350">
              <a:buFont typeface="+mj-lt"/>
              <a:buAutoNum type="arabicPeriod"/>
            </a:pPr>
            <a:endParaRPr lang="nl-NL" sz="3200" dirty="0"/>
          </a:p>
          <a:p>
            <a:pPr marL="514350" indent="-514350">
              <a:buFont typeface="+mj-lt"/>
              <a:buAutoNum type="arabicPeriod" startAt="2"/>
            </a:pPr>
            <a:r>
              <a:rPr lang="nl-NL" sz="3200" dirty="0"/>
              <a:t>Deze laatste lunchbijeenkomst is iets meer interactief! </a:t>
            </a:r>
          </a:p>
          <a:p>
            <a:pPr marL="514350" indent="-514350">
              <a:buFont typeface="+mj-lt"/>
              <a:buAutoNum type="arabicPeriod" startAt="2"/>
            </a:pPr>
            <a:endParaRPr lang="nl-NL" sz="3200" dirty="0"/>
          </a:p>
          <a:p>
            <a:pPr marL="514350" indent="-514350">
              <a:buFont typeface="+mj-lt"/>
              <a:buAutoNum type="arabicPeriod" startAt="2"/>
            </a:pPr>
            <a:r>
              <a:rPr lang="nl-NL" sz="3200" dirty="0"/>
              <a:t>Vragenronde</a:t>
            </a:r>
            <a:endParaRPr lang="en-US" sz="3200" dirty="0"/>
          </a:p>
        </p:txBody>
      </p:sp>
      <p:pic>
        <p:nvPicPr>
          <p:cNvPr id="4" name="Picture 3">
            <a:extLst>
              <a:ext uri="{FF2B5EF4-FFF2-40B4-BE49-F238E27FC236}">
                <a16:creationId xmlns:a16="http://schemas.microsoft.com/office/drawing/2014/main" id="{5F5C0AC0-1B39-45E5-A613-9FDB3CCBDF8F}"/>
              </a:ext>
            </a:extLst>
          </p:cNvPr>
          <p:cNvPicPr>
            <a:picLocks noChangeAspect="1"/>
          </p:cNvPicPr>
          <p:nvPr/>
        </p:nvPicPr>
        <p:blipFill rotWithShape="1">
          <a:blip r:embed="rId3"/>
          <a:srcRect t="17379" r="29389" b="13346"/>
          <a:stretch/>
        </p:blipFill>
        <p:spPr>
          <a:xfrm>
            <a:off x="7263499" y="3429000"/>
            <a:ext cx="3649011" cy="26811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01349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F4264-9613-45B0-BD50-FC4C8C0F00DD}"/>
              </a:ext>
            </a:extLst>
          </p:cNvPr>
          <p:cNvSpPr>
            <a:spLocks noGrp="1"/>
          </p:cNvSpPr>
          <p:nvPr>
            <p:ph type="ctrTitle"/>
          </p:nvPr>
        </p:nvSpPr>
        <p:spPr/>
        <p:txBody>
          <a:bodyPr/>
          <a:lstStyle/>
          <a:p>
            <a:r>
              <a:rPr lang="en-US" dirty="0"/>
              <a:t>Waarom is voeding belangrijk voor u?</a:t>
            </a:r>
          </a:p>
        </p:txBody>
      </p:sp>
      <p:sp>
        <p:nvSpPr>
          <p:cNvPr id="3" name="Text Placeholder 2">
            <a:extLst>
              <a:ext uri="{FF2B5EF4-FFF2-40B4-BE49-F238E27FC236}">
                <a16:creationId xmlns:a16="http://schemas.microsoft.com/office/drawing/2014/main" id="{A397EFBA-A44E-4D2A-9E6B-5BF9848E8FCE}"/>
              </a:ext>
            </a:extLst>
          </p:cNvPr>
          <p:cNvSpPr>
            <a:spLocks noGrp="1"/>
          </p:cNvSpPr>
          <p:nvPr>
            <p:ph type="body" sz="quarter" idx="11"/>
          </p:nvPr>
        </p:nvSpPr>
        <p:spPr>
          <a:xfrm>
            <a:off x="639097" y="1328125"/>
            <a:ext cx="11120284" cy="2721361"/>
          </a:xfrm>
        </p:spPr>
        <p:txBody>
          <a:bodyPr/>
          <a:lstStyle/>
          <a:p>
            <a:pPr marL="0" indent="0">
              <a:buNone/>
            </a:pPr>
            <a:r>
              <a:rPr lang="nl-NL" sz="3200" dirty="0"/>
              <a:t>Er kunnen verschillende redenen zijn waarom voeding voor u belangrijk is. </a:t>
            </a:r>
          </a:p>
          <a:p>
            <a:endParaRPr lang="nl-NL" sz="3200" dirty="0"/>
          </a:p>
          <a:p>
            <a:pPr marL="0" indent="0">
              <a:buNone/>
            </a:pPr>
            <a:endParaRPr lang="nl-NL" sz="3200" dirty="0"/>
          </a:p>
        </p:txBody>
      </p:sp>
      <p:pic>
        <p:nvPicPr>
          <p:cNvPr id="4" name="Picture 3">
            <a:extLst>
              <a:ext uri="{FF2B5EF4-FFF2-40B4-BE49-F238E27FC236}">
                <a16:creationId xmlns:a16="http://schemas.microsoft.com/office/drawing/2014/main" id="{DDD4239A-E80D-4A0D-A6AE-632D7B1FF98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5469"/>
          <a:stretch/>
        </p:blipFill>
        <p:spPr>
          <a:xfrm>
            <a:off x="7738407" y="3160049"/>
            <a:ext cx="4020974" cy="2489405"/>
          </a:xfrm>
          <a:prstGeom prst="rect">
            <a:avLst/>
          </a:prstGeom>
          <a:ln>
            <a:noFill/>
          </a:ln>
          <a:effectLst>
            <a:outerShdw blurRad="292100" dist="139700" dir="2700000" algn="tl" rotWithShape="0">
              <a:srgbClr val="333333">
                <a:alpha val="65000"/>
              </a:srgbClr>
            </a:outerShdw>
          </a:effectLst>
        </p:spPr>
      </p:pic>
      <p:sp>
        <p:nvSpPr>
          <p:cNvPr id="5" name="Text Placeholder 2">
            <a:extLst>
              <a:ext uri="{FF2B5EF4-FFF2-40B4-BE49-F238E27FC236}">
                <a16:creationId xmlns:a16="http://schemas.microsoft.com/office/drawing/2014/main" id="{DE25C36C-FE2B-45FE-A115-85CCF3C390F3}"/>
              </a:ext>
            </a:extLst>
          </p:cNvPr>
          <p:cNvSpPr txBox="1">
            <a:spLocks/>
          </p:cNvSpPr>
          <p:nvPr/>
        </p:nvSpPr>
        <p:spPr>
          <a:xfrm>
            <a:off x="639097" y="2630414"/>
            <a:ext cx="11120284" cy="2394677"/>
          </a:xfrm>
          <a:prstGeom prst="rect">
            <a:avLst/>
          </a:prstGeom>
        </p:spPr>
        <p:txBody>
          <a:bodyPr/>
          <a:lstStyle>
            <a:lvl1pPr marL="228600" indent="-228600" algn="l" defTabSz="914400" rtl="0" eaLnBrk="1" latinLnBrk="0" hangingPunct="1">
              <a:lnSpc>
                <a:spcPct val="90000"/>
              </a:lnSpc>
              <a:spcBef>
                <a:spcPts val="1000"/>
              </a:spcBef>
              <a:buFont typeface="Arial"/>
              <a:buChar char="•"/>
              <a:defRPr sz="2400" kern="1200" baseline="0">
                <a:solidFill>
                  <a:schemeClr val="tx1"/>
                </a:solidFill>
                <a:latin typeface="+mn-lt"/>
                <a:ea typeface="Lora"/>
                <a:cs typeface="Lora"/>
              </a:defRPr>
            </a:lvl1pPr>
            <a:lvl2pPr marL="685800" indent="-228600" algn="l" defTabSz="914400" rtl="0" eaLnBrk="1" latinLnBrk="0" hangingPunct="1">
              <a:lnSpc>
                <a:spcPct val="90000"/>
              </a:lnSpc>
              <a:spcBef>
                <a:spcPts val="500"/>
              </a:spcBef>
              <a:buFont typeface="Arial"/>
              <a:buChar char="•"/>
              <a:defRPr sz="2000" kern="1200" baseline="0">
                <a:solidFill>
                  <a:schemeClr val="tx1"/>
                </a:solidFill>
                <a:latin typeface="+mn-lt"/>
                <a:ea typeface="Lora"/>
                <a:cs typeface="Lora"/>
              </a:defRPr>
            </a:lvl2pPr>
            <a:lvl3pPr marL="1143000" indent="-228600" algn="l" defTabSz="914400" rtl="0" eaLnBrk="1" latinLnBrk="0" hangingPunct="1">
              <a:lnSpc>
                <a:spcPct val="90000"/>
              </a:lnSpc>
              <a:spcBef>
                <a:spcPts val="500"/>
              </a:spcBef>
              <a:buFont typeface="Arial"/>
              <a:buChar char="•"/>
              <a:defRPr sz="1800" kern="1200">
                <a:solidFill>
                  <a:schemeClr val="tx1"/>
                </a:solidFill>
                <a:latin typeface="+mn-lt"/>
                <a:ea typeface="Lora"/>
                <a:cs typeface="Lora"/>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Lora"/>
                <a:cs typeface="Lora"/>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nl-NL" sz="3200" dirty="0"/>
              <a:t> Gezond zijn en goed voelen</a:t>
            </a:r>
          </a:p>
          <a:p>
            <a:r>
              <a:rPr lang="nl-NL" sz="3200" dirty="0"/>
              <a:t> Sociale contacten, gezellig samen eten</a:t>
            </a:r>
          </a:p>
          <a:p>
            <a:endParaRPr lang="nl-NL" sz="3200" dirty="0"/>
          </a:p>
          <a:p>
            <a:pPr marL="0" indent="0">
              <a:buFont typeface="Arial"/>
              <a:buNone/>
            </a:pPr>
            <a:endParaRPr lang="nl-NL" sz="3200" dirty="0"/>
          </a:p>
        </p:txBody>
      </p:sp>
    </p:spTree>
    <p:extLst>
      <p:ext uri="{BB962C8B-B14F-4D97-AF65-F5344CB8AC3E}">
        <p14:creationId xmlns:p14="http://schemas.microsoft.com/office/powerpoint/2010/main" val="78715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F4264-9613-45B0-BD50-FC4C8C0F00DD}"/>
              </a:ext>
            </a:extLst>
          </p:cNvPr>
          <p:cNvSpPr>
            <a:spLocks noGrp="1"/>
          </p:cNvSpPr>
          <p:nvPr>
            <p:ph type="ctrTitle"/>
          </p:nvPr>
        </p:nvSpPr>
        <p:spPr/>
        <p:txBody>
          <a:bodyPr/>
          <a:lstStyle/>
          <a:p>
            <a:r>
              <a:rPr lang="en-US" dirty="0"/>
              <a:t>Een eetpatroon: herkent u dit?</a:t>
            </a:r>
          </a:p>
        </p:txBody>
      </p:sp>
      <p:sp>
        <p:nvSpPr>
          <p:cNvPr id="3" name="Text Placeholder 2">
            <a:extLst>
              <a:ext uri="{FF2B5EF4-FFF2-40B4-BE49-F238E27FC236}">
                <a16:creationId xmlns:a16="http://schemas.microsoft.com/office/drawing/2014/main" id="{A397EFBA-A44E-4D2A-9E6B-5BF9848E8FCE}"/>
              </a:ext>
            </a:extLst>
          </p:cNvPr>
          <p:cNvSpPr>
            <a:spLocks noGrp="1"/>
          </p:cNvSpPr>
          <p:nvPr>
            <p:ph type="body" sz="quarter" idx="11"/>
          </p:nvPr>
        </p:nvSpPr>
        <p:spPr>
          <a:xfrm>
            <a:off x="944561" y="1455518"/>
            <a:ext cx="11119618" cy="3337546"/>
          </a:xfrm>
        </p:spPr>
        <p:txBody>
          <a:bodyPr/>
          <a:lstStyle/>
          <a:p>
            <a:pPr marL="0" indent="0">
              <a:buNone/>
            </a:pPr>
            <a:r>
              <a:rPr lang="nl-NL" sz="3200" dirty="0"/>
              <a:t>Veel mensen hebben een vast eetpatroon en gewoontes:</a:t>
            </a:r>
          </a:p>
          <a:p>
            <a:r>
              <a:rPr lang="nl-NL" sz="3200" dirty="0"/>
              <a:t>Vaste samenstelling</a:t>
            </a:r>
          </a:p>
          <a:p>
            <a:r>
              <a:rPr lang="nl-NL" sz="3200" dirty="0"/>
              <a:t>Vast tijdstip </a:t>
            </a:r>
          </a:p>
          <a:p>
            <a:endParaRPr lang="nl-NL" sz="3200" dirty="0"/>
          </a:p>
          <a:p>
            <a:pPr marL="0" indent="0">
              <a:buNone/>
            </a:pPr>
            <a:r>
              <a:rPr lang="nl-NL" sz="3200" dirty="0"/>
              <a:t>Herkent u dit?</a:t>
            </a:r>
          </a:p>
          <a:p>
            <a:pPr marL="0" indent="0">
              <a:buNone/>
            </a:pPr>
            <a:endParaRPr lang="nl-NL" sz="3200" dirty="0"/>
          </a:p>
          <a:p>
            <a:endParaRPr lang="nl-NL" sz="3200" dirty="0"/>
          </a:p>
        </p:txBody>
      </p:sp>
      <p:pic>
        <p:nvPicPr>
          <p:cNvPr id="8" name="Picture 7">
            <a:extLst>
              <a:ext uri="{FF2B5EF4-FFF2-40B4-BE49-F238E27FC236}">
                <a16:creationId xmlns:a16="http://schemas.microsoft.com/office/drawing/2014/main" id="{B353E537-0B38-4FFB-AFB0-13C3FD66F74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68969" y="2449703"/>
            <a:ext cx="5201299" cy="347030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31851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F4264-9613-45B0-BD50-FC4C8C0F00DD}"/>
              </a:ext>
            </a:extLst>
          </p:cNvPr>
          <p:cNvSpPr>
            <a:spLocks noGrp="1"/>
          </p:cNvSpPr>
          <p:nvPr>
            <p:ph type="ctrTitle"/>
          </p:nvPr>
        </p:nvSpPr>
        <p:spPr>
          <a:xfrm>
            <a:off x="639096" y="467163"/>
            <a:ext cx="11552903" cy="653693"/>
          </a:xfrm>
        </p:spPr>
        <p:txBody>
          <a:bodyPr/>
          <a:lstStyle/>
          <a:p>
            <a:r>
              <a:rPr lang="en-US" dirty="0"/>
              <a:t>Kennis en toepassing: wat gaat u doen?</a:t>
            </a:r>
          </a:p>
        </p:txBody>
      </p:sp>
      <p:sp>
        <p:nvSpPr>
          <p:cNvPr id="3" name="Text Placeholder 2">
            <a:extLst>
              <a:ext uri="{FF2B5EF4-FFF2-40B4-BE49-F238E27FC236}">
                <a16:creationId xmlns:a16="http://schemas.microsoft.com/office/drawing/2014/main" id="{A397EFBA-A44E-4D2A-9E6B-5BF9848E8FCE}"/>
              </a:ext>
            </a:extLst>
          </p:cNvPr>
          <p:cNvSpPr>
            <a:spLocks noGrp="1"/>
          </p:cNvSpPr>
          <p:nvPr>
            <p:ph type="body" sz="quarter" idx="11"/>
          </p:nvPr>
        </p:nvSpPr>
        <p:spPr>
          <a:xfrm>
            <a:off x="639764" y="1376251"/>
            <a:ext cx="10060320" cy="3045024"/>
          </a:xfrm>
        </p:spPr>
        <p:txBody>
          <a:bodyPr/>
          <a:lstStyle/>
          <a:p>
            <a:pPr marL="0" indent="0">
              <a:buNone/>
            </a:pPr>
            <a:r>
              <a:rPr lang="nl-NL" sz="3200" dirty="0"/>
              <a:t>We hebben nu verschillende thema’s rondom voeding besproken. </a:t>
            </a:r>
          </a:p>
          <a:p>
            <a:r>
              <a:rPr lang="nl-NL" sz="3200" dirty="0"/>
              <a:t>Wat is het belangrijkste wat u heeft geleerd tijdens deze lunchbijeenkomsten?</a:t>
            </a:r>
          </a:p>
          <a:p>
            <a:r>
              <a:rPr lang="nl-NL" sz="3200" dirty="0"/>
              <a:t>Wat gaat u nu veranderen in uw eetpatroon. En waarom?  </a:t>
            </a:r>
          </a:p>
        </p:txBody>
      </p:sp>
      <p:pic>
        <p:nvPicPr>
          <p:cNvPr id="4" name="Picture 3">
            <a:extLst>
              <a:ext uri="{FF2B5EF4-FFF2-40B4-BE49-F238E27FC236}">
                <a16:creationId xmlns:a16="http://schemas.microsoft.com/office/drawing/2014/main" id="{3CE677BE-3E3C-4970-953F-2852EBBE189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92224" y="3976877"/>
            <a:ext cx="1679432" cy="21162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07154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C43610-2A40-C003-5517-7C7318A628E3}"/>
              </a:ext>
            </a:extLst>
          </p:cNvPr>
          <p:cNvSpPr>
            <a:spLocks noGrp="1"/>
          </p:cNvSpPr>
          <p:nvPr>
            <p:ph type="ctrTitle"/>
          </p:nvPr>
        </p:nvSpPr>
        <p:spPr/>
        <p:txBody>
          <a:bodyPr/>
          <a:lstStyle/>
          <a:p>
            <a:r>
              <a:rPr lang="nl-NL" dirty="0"/>
              <a:t>Plan van aanpak </a:t>
            </a:r>
          </a:p>
        </p:txBody>
      </p:sp>
      <p:sp>
        <p:nvSpPr>
          <p:cNvPr id="3" name="Tijdelijke aanduiding voor tekst 2">
            <a:extLst>
              <a:ext uri="{FF2B5EF4-FFF2-40B4-BE49-F238E27FC236}">
                <a16:creationId xmlns:a16="http://schemas.microsoft.com/office/drawing/2014/main" id="{7B2D5B52-B757-1A01-401A-B3A4EE63D3A7}"/>
              </a:ext>
            </a:extLst>
          </p:cNvPr>
          <p:cNvSpPr>
            <a:spLocks noGrp="1"/>
          </p:cNvSpPr>
          <p:nvPr>
            <p:ph type="body" sz="quarter" idx="11"/>
          </p:nvPr>
        </p:nvSpPr>
        <p:spPr/>
        <p:txBody>
          <a:bodyPr/>
          <a:lstStyle/>
          <a:p>
            <a:pPr marL="0" indent="0">
              <a:buNone/>
            </a:pPr>
            <a:r>
              <a:rPr lang="nl-NL" sz="3200" b="1" u="sng" dirty="0"/>
              <a:t>3 stappen:</a:t>
            </a:r>
          </a:p>
          <a:p>
            <a:pPr marL="0" indent="0">
              <a:buNone/>
            </a:pPr>
            <a:endParaRPr lang="nl-NL" dirty="0"/>
          </a:p>
          <a:p>
            <a:pPr marL="457200" indent="-457200">
              <a:buFont typeface="Arial"/>
              <a:buAutoNum type="arabicPeriod"/>
            </a:pPr>
            <a:r>
              <a:rPr lang="nl-NL" sz="3200" dirty="0"/>
              <a:t>Concrete plannen maken </a:t>
            </a:r>
          </a:p>
          <a:p>
            <a:pPr marL="457200" lvl="1" indent="0">
              <a:spcBef>
                <a:spcPts val="1000"/>
              </a:spcBef>
              <a:buNone/>
            </a:pPr>
            <a:r>
              <a:rPr lang="nl-NL" sz="3200" dirty="0"/>
              <a:t>	Wat wilt u gaan doen?</a:t>
            </a:r>
          </a:p>
          <a:p>
            <a:pPr marL="457200" indent="-457200">
              <a:buFont typeface="Arial"/>
              <a:buAutoNum type="arabicPeriod"/>
            </a:pPr>
            <a:r>
              <a:rPr lang="nl-NL" sz="3200" dirty="0"/>
              <a:t>Een doel stellen dat belangrijk is voor u </a:t>
            </a:r>
          </a:p>
          <a:p>
            <a:pPr marL="457200" lvl="1" indent="0">
              <a:spcBef>
                <a:spcPts val="1000"/>
              </a:spcBef>
              <a:buNone/>
            </a:pPr>
            <a:r>
              <a:rPr lang="nl-NL" sz="3200" dirty="0"/>
              <a:t>	Waarom wilt u dit doen?</a:t>
            </a:r>
          </a:p>
          <a:p>
            <a:pPr marL="457200" indent="-457200">
              <a:buFont typeface="Arial"/>
              <a:buAutoNum type="arabicPeriod"/>
            </a:pPr>
            <a:r>
              <a:rPr lang="nl-NL" sz="3200" dirty="0"/>
              <a:t>Hoe gaat u dit aanpakken?</a:t>
            </a:r>
          </a:p>
        </p:txBody>
      </p:sp>
    </p:spTree>
    <p:extLst>
      <p:ext uri="{BB962C8B-B14F-4D97-AF65-F5344CB8AC3E}">
        <p14:creationId xmlns:p14="http://schemas.microsoft.com/office/powerpoint/2010/main" val="2121759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9B4EC-95CE-4C74-8EA4-78F542CEB5CA}"/>
              </a:ext>
            </a:extLst>
          </p:cNvPr>
          <p:cNvSpPr>
            <a:spLocks noGrp="1"/>
          </p:cNvSpPr>
          <p:nvPr>
            <p:ph type="ctrTitle"/>
          </p:nvPr>
        </p:nvSpPr>
        <p:spPr/>
        <p:txBody>
          <a:bodyPr/>
          <a:lstStyle/>
          <a:p>
            <a:r>
              <a:rPr lang="en-US" dirty="0"/>
              <a:t>Vragen?</a:t>
            </a:r>
          </a:p>
        </p:txBody>
      </p:sp>
      <p:pic>
        <p:nvPicPr>
          <p:cNvPr id="4" name="Picture 3">
            <a:extLst>
              <a:ext uri="{FF2B5EF4-FFF2-40B4-BE49-F238E27FC236}">
                <a16:creationId xmlns:a16="http://schemas.microsoft.com/office/drawing/2014/main" id="{D7525395-5748-4F7D-9FA1-540F5FA5375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81739" y="1544823"/>
            <a:ext cx="6997148" cy="4498167"/>
          </a:xfrm>
          <a:prstGeom prst="rect">
            <a:avLst/>
          </a:prstGeom>
        </p:spPr>
      </p:pic>
    </p:spTree>
    <p:extLst>
      <p:ext uri="{BB962C8B-B14F-4D97-AF65-F5344CB8AC3E}">
        <p14:creationId xmlns:p14="http://schemas.microsoft.com/office/powerpoint/2010/main" val="1184626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04CA5C-D23C-4B21-8D2F-831F7A06BF51}"/>
              </a:ext>
            </a:extLst>
          </p:cNvPr>
          <p:cNvSpPr>
            <a:spLocks noGrp="1"/>
          </p:cNvSpPr>
          <p:nvPr>
            <p:ph type="ctrTitle"/>
          </p:nvPr>
        </p:nvSpPr>
        <p:spPr>
          <a:xfrm>
            <a:off x="4375208" y="2473384"/>
            <a:ext cx="3441584" cy="653693"/>
          </a:xfrm>
        </p:spPr>
        <p:txBody>
          <a:bodyPr/>
          <a:lstStyle/>
          <a:p>
            <a:r>
              <a:rPr lang="nl-NL" dirty="0"/>
              <a:t>Dank u wel!</a:t>
            </a:r>
          </a:p>
        </p:txBody>
      </p:sp>
    </p:spTree>
    <p:extLst>
      <p:ext uri="{BB962C8B-B14F-4D97-AF65-F5344CB8AC3E}">
        <p14:creationId xmlns:p14="http://schemas.microsoft.com/office/powerpoint/2010/main" val="74395109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F7A620E417FD344A9FABFCEA0AA7152" ma:contentTypeVersion="19" ma:contentTypeDescription="Create a new document." ma:contentTypeScope="" ma:versionID="59490b0e82a9a3ddb67b16c1a70e348c">
  <xsd:schema xmlns:xsd="http://www.w3.org/2001/XMLSchema" xmlns:xs="http://www.w3.org/2001/XMLSchema" xmlns:p="http://schemas.microsoft.com/office/2006/metadata/properties" xmlns:ns2="0d67721e-1399-4641-98a8-6b163aa53b8c" xmlns:ns3="f52dfd5a-28e0-4af9-b175-0f92787e2ac5" targetNamespace="http://schemas.microsoft.com/office/2006/metadata/properties" ma:root="true" ma:fieldsID="445cf5dd728046541623f7897a2def5d" ns2:_="" ns3:_="">
    <xsd:import namespace="0d67721e-1399-4641-98a8-6b163aa53b8c"/>
    <xsd:import namespace="f52dfd5a-28e0-4af9-b175-0f92787e2ac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OCR"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67721e-1399-4641-98a8-6b163aa53b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b10c3-6051-43e0-be80-498b9880039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52dfd5a-28e0-4af9-b175-0f92787e2ac5"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3d2be67d-487b-40e4-8e23-4de26ab7dcaf}" ma:internalName="TaxCatchAll" ma:showField="CatchAllData" ma:web="f52dfd5a-28e0-4af9-b175-0f92787e2a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52dfd5a-28e0-4af9-b175-0f92787e2ac5" xsi:nil="true"/>
    <lcf76f155ced4ddcb4097134ff3c332f xmlns="0d67721e-1399-4641-98a8-6b163aa53b8c">
      <Terms xmlns="http://schemas.microsoft.com/office/infopath/2007/PartnerControls"/>
    </lcf76f155ced4ddcb4097134ff3c332f>
    <MediaLengthInSeconds xmlns="0d67721e-1399-4641-98a8-6b163aa53b8c" xsi:nil="true"/>
    <SharedWithUsers xmlns="f52dfd5a-28e0-4af9-b175-0f92787e2ac5">
      <UserInfo>
        <DisplayName/>
        <AccountId xsi:nil="true"/>
        <AccountType/>
      </UserInfo>
    </SharedWithUsers>
  </documentManagement>
</p:properties>
</file>

<file path=customXml/itemProps1.xml><?xml version="1.0" encoding="utf-8"?>
<ds:datastoreItem xmlns:ds="http://schemas.openxmlformats.org/officeDocument/2006/customXml" ds:itemID="{C683FEB0-0B27-4F84-9745-AD9234C4238D}">
  <ds:schemaRefs>
    <ds:schemaRef ds:uri="http://schemas.microsoft.com/sharepoint/v3/contenttype/forms"/>
  </ds:schemaRefs>
</ds:datastoreItem>
</file>

<file path=customXml/itemProps2.xml><?xml version="1.0" encoding="utf-8"?>
<ds:datastoreItem xmlns:ds="http://schemas.openxmlformats.org/officeDocument/2006/customXml" ds:itemID="{6A59720A-2795-4B81-A6B0-4323B81162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d67721e-1399-4641-98a8-6b163aa53b8c"/>
    <ds:schemaRef ds:uri="f52dfd5a-28e0-4af9-b175-0f92787e2a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42ADCB1-EC57-4491-AB45-721895F0A66F}">
  <ds:schemaRefs>
    <ds:schemaRef ds:uri="http://purl.org/dc/term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http://purl.org/dc/elements/1.1/"/>
    <ds:schemaRef ds:uri="1bdafb54-5a4e-468b-a95a-6d30cc6459f7"/>
    <ds:schemaRef ds:uri="5c50c901-67f1-4749-89d4-ca3815bc283d"/>
    <ds:schemaRef ds:uri="http://schemas.microsoft.com/office/2006/metadata/properties"/>
    <ds:schemaRef ds:uri="f52dfd5a-28e0-4af9-b175-0f92787e2ac5"/>
    <ds:schemaRef ds:uri="0d67721e-1399-4641-98a8-6b163aa53b8c"/>
  </ds:schemaRefs>
</ds:datastoreItem>
</file>

<file path=docProps/app.xml><?xml version="1.0" encoding="utf-8"?>
<Properties xmlns="http://schemas.openxmlformats.org/officeDocument/2006/extended-properties" xmlns:vt="http://schemas.openxmlformats.org/officeDocument/2006/docPropsVTypes">
  <TotalTime>20</TotalTime>
  <Words>838</Words>
  <Application>Microsoft Office PowerPoint</Application>
  <PresentationFormat>Breedbeeld</PresentationFormat>
  <Paragraphs>62</Paragraphs>
  <Slides>8</Slides>
  <Notes>7</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8</vt:i4>
      </vt:variant>
    </vt:vector>
  </HeadingPairs>
  <TitlesOfParts>
    <vt:vector size="13" baseType="lpstr">
      <vt:lpstr>Arial</vt:lpstr>
      <vt:lpstr>Calibri</vt:lpstr>
      <vt:lpstr>Century</vt:lpstr>
      <vt:lpstr>Lora</vt:lpstr>
      <vt:lpstr>1_Office Theme</vt:lpstr>
      <vt:lpstr>TOM Lunch bijeenkomst 6  </vt:lpstr>
      <vt:lpstr>Wat gaan we vandaag bespreken?</vt:lpstr>
      <vt:lpstr>Waarom is voeding belangrijk voor u?</vt:lpstr>
      <vt:lpstr>Een eetpatroon: herkent u dit?</vt:lpstr>
      <vt:lpstr>Kennis en toepassing: wat gaat u doen?</vt:lpstr>
      <vt:lpstr>Plan van aanpak </vt:lpstr>
      <vt:lpstr>Vragen?</vt:lpstr>
      <vt:lpstr>Dank u wel!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MOHEDE Inge</dc:creator>
  <cp:lastModifiedBy>Nathalie Konings</cp:lastModifiedBy>
  <cp:revision>1</cp:revision>
  <dcterms:created xsi:type="dcterms:W3CDTF">2021-09-21T21:26:54Z</dcterms:created>
  <dcterms:modified xsi:type="dcterms:W3CDTF">2026-03-23T10:29:04Z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0x0101000F7A620E417FD344A9FABFCEA0AA7152</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