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</p:sldMasterIdLst>
  <p:notesMasterIdLst>
    <p:notesMasterId r:id="rId15"/>
  </p:notesMasterIdLst>
  <p:sldIdLst>
    <p:sldId id="365" r:id="rId5"/>
    <p:sldId id="360" r:id="rId6"/>
    <p:sldId id="366" r:id="rId7"/>
    <p:sldId id="362" r:id="rId8"/>
    <p:sldId id="354" r:id="rId9"/>
    <p:sldId id="361" r:id="rId10"/>
    <p:sldId id="364" r:id="rId11"/>
    <p:sldId id="363" r:id="rId12"/>
    <p:sldId id="345" r:id="rId13"/>
    <p:sldId id="29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E9DAED-B602-0E9F-0D71-28E503CB1220}" name="Rozan van der Veen" initials="RvdV" userId="S::r.vanderveen@veiligheid.nl::15425296-6f32-4824-9237-802436fcd7a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772433-C982-4625-A9E4-A86A34C57328}" v="1" dt="2026-03-23T10:28:27.9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4583" autoAdjust="0"/>
  </p:normalViewPr>
  <p:slideViewPr>
    <p:cSldViewPr snapToGrid="0">
      <p:cViewPr varScale="1">
        <p:scale>
          <a:sx n="55" d="100"/>
          <a:sy n="55" d="100"/>
        </p:scale>
        <p:origin x="109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980B8-D901-414C-8774-3867BF328280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2D3CEC-B3AB-4A8F-A0A4-8F0A0E8CE941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113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D3CEC-B3AB-4A8F-A0A4-8F0A0E8CE94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168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Wat gaan we vandaag bespreken? </a:t>
            </a:r>
          </a:p>
          <a:p>
            <a:r>
              <a:rPr lang="nl-NL" dirty="0"/>
              <a:t>Bespreken welke moeilijkheden er kunnen zijn rondom eten</a:t>
            </a:r>
          </a:p>
          <a:p>
            <a:r>
              <a:rPr lang="nl-NL" dirty="0"/>
              <a:t>Hoe ermee om te gaan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99885D-7F31-4EC5-B8C1-C7A165DDD8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46923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Herhaling belangrijk. Check ook of het goed is gegaan de afgelopen periode met het innemen van voldoende eiwitten. Wat ging er goed? Wat was nog moeilijk? Geef </a:t>
            </a:r>
            <a:r>
              <a:rPr lang="nl-NL"/>
              <a:t>tips waar nodig.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FEE223-1FCB-4AAD-9880-19055A8905B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56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Dit is een goed moment of te checken bij de deelnemers of hiervan sprake is.</a:t>
            </a:r>
          </a:p>
          <a:p>
            <a:r>
              <a:rPr lang="nl-NL" dirty="0"/>
              <a:t>Geef hierbij tips en adviezen en bespreek dit later individueel met de mensen.</a:t>
            </a:r>
          </a:p>
          <a:p>
            <a:r>
              <a:rPr lang="nl-NL" dirty="0"/>
              <a:t>We gaan verder met algemene moeilijkheden.</a:t>
            </a:r>
          </a:p>
          <a:p>
            <a:r>
              <a:rPr lang="nl-NL" dirty="0"/>
              <a:t>En eindigen met boodschappen doen, omdat dit vaak een probleem is.</a:t>
            </a:r>
          </a:p>
          <a:p>
            <a:r>
              <a:rPr lang="nl-NL" dirty="0"/>
              <a:t>Volgende slide gaan we er dieper op in.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99885D-7F31-4EC5-B8C1-C7A165DDD8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3390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Bespreek andere mogelijke tips bij boodschappen doen: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dirty="0"/>
              <a:t>familie, buren of kennissen te vragen om (zwaardere) boodschappen voor u te doen. Zij moeten zelf toch ook boodschappen doen en vinden het misschien niet erg om wat extra mee te nemen.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dirty="0"/>
              <a:t>Heitje voor een karweitje? Misschien heeft u een buurjongen, buurmeisje of kleinkind dat graag een paar euro wil verdienen door boodschappen voor u </a:t>
            </a:r>
          </a:p>
          <a:p>
            <a:r>
              <a:rPr lang="nl-NL" dirty="0"/>
              <a:t>te halen.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dirty="0"/>
              <a:t>Vraag aan een fysio- of ergotherapeut of uw beperking(en) met oefeningen of aanpassingen te verbeteren zijn. (bron: goed gevoed ouder worden)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99885D-7F31-4EC5-B8C1-C7A165DDD8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653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Even stilstaan bij “verminderde eetlust”.</a:t>
            </a:r>
          </a:p>
          <a:p>
            <a:r>
              <a:rPr lang="nl-NL" dirty="0"/>
              <a:t>Benoem mogelijk risico op niet goed gevoed zijn en wat de gevolgen daarvan zijn. </a:t>
            </a:r>
          </a:p>
          <a:p>
            <a:endParaRPr lang="nl-NL" dirty="0"/>
          </a:p>
          <a:p>
            <a:pPr hangingPunct="0">
              <a:lnSpc>
                <a:spcPct val="105000"/>
              </a:lnSpc>
              <a:spcAft>
                <a:spcPts val="800"/>
              </a:spcAft>
            </a:pPr>
            <a:r>
              <a:rPr lang="nl-NL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Adviezen en tips die je kunt bespreken:</a:t>
            </a:r>
            <a:endParaRPr lang="nl-N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5000"/>
              </a:lnSpc>
              <a:buFont typeface="Symbol" panose="05050102010706020507" pitchFamily="18" charset="2"/>
              <a:buChar char=""/>
            </a:pPr>
            <a:r>
              <a:rPr lang="nl-NL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Wingdings" panose="05000000000000000000" pitchFamily="2" charset="2"/>
              </a:rPr>
              <a:t>Ga bij jezelf na waardoor het zou kunnen komen en of je iets aan de oorzaak kan doen</a:t>
            </a:r>
            <a:endParaRPr lang="nl-NL" sz="1200" dirty="0">
              <a:effectLst/>
              <a:latin typeface="Century" panose="02040604050505020304" pitchFamily="18" charset="0"/>
              <a:ea typeface="Times New Roman" panose="02020603050405020304" pitchFamily="18" charset="0"/>
              <a:cs typeface="Wingdings" panose="05000000000000000000" pitchFamily="2" charset="2"/>
            </a:endParaRPr>
          </a:p>
          <a:p>
            <a:pPr marL="342900" lvl="0" indent="-342900">
              <a:lnSpc>
                <a:spcPct val="105000"/>
              </a:lnSpc>
              <a:buFont typeface="Symbol" panose="05050102010706020507" pitchFamily="18" charset="2"/>
              <a:buChar char=""/>
            </a:pPr>
            <a:r>
              <a:rPr lang="nl-NL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Wingdings" panose="05000000000000000000" pitchFamily="2" charset="2"/>
              </a:rPr>
              <a:t>Beweegt u weinig? Kijk of het lukt om wat meer te bewegen. Dat zorgt voor meer hongergevoel doordat u  meer energie verbruikt</a:t>
            </a:r>
            <a:endParaRPr lang="nl-NL" sz="1200" dirty="0">
              <a:effectLst/>
              <a:latin typeface="Century" panose="02040604050505020304" pitchFamily="18" charset="0"/>
              <a:ea typeface="Times New Roman" panose="02020603050405020304" pitchFamily="18" charset="0"/>
              <a:cs typeface="Wingdings" panose="05000000000000000000" pitchFamily="2" charset="2"/>
            </a:endParaRPr>
          </a:p>
          <a:p>
            <a:pPr marL="342900" lvl="0" indent="-342900">
              <a:lnSpc>
                <a:spcPct val="105000"/>
              </a:lnSpc>
              <a:buFont typeface="Symbol" panose="05050102010706020507" pitchFamily="18" charset="2"/>
              <a:buChar char=""/>
            </a:pPr>
            <a:r>
              <a:rPr lang="nl-NL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Wingdings" panose="05000000000000000000" pitchFamily="2" charset="2"/>
              </a:rPr>
              <a:t>Heeft u behoefte aan wat gezelligheid? Nodig een vriend/vriendin of familielid uit, of ga bij iemand eten. In huizen van de wijk worden ook vaak maaltijden georganiseerd waarbij je kunt aanschuiven voor een vriendelijke prijs. </a:t>
            </a:r>
            <a:endParaRPr lang="nl-NL" sz="1200" dirty="0">
              <a:effectLst/>
              <a:latin typeface="Century" panose="02040604050505020304" pitchFamily="18" charset="0"/>
              <a:ea typeface="Times New Roman" panose="02020603050405020304" pitchFamily="18" charset="0"/>
              <a:cs typeface="Wingdings" panose="05000000000000000000" pitchFamily="2" charset="2"/>
            </a:endParaRPr>
          </a:p>
          <a:p>
            <a:pPr marL="342900" lvl="0" indent="-342900">
              <a:lnSpc>
                <a:spcPct val="105000"/>
              </a:lnSpc>
              <a:buFont typeface="Symbol" panose="05050102010706020507" pitchFamily="18" charset="2"/>
              <a:buChar char=""/>
            </a:pPr>
            <a:r>
              <a:rPr lang="nl-NL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Wingdings" panose="05000000000000000000" pitchFamily="2" charset="2"/>
              </a:rPr>
              <a:t>Weet u niet waar het door komt? Bespreek het dan met de huisarts of diëtist. </a:t>
            </a:r>
            <a:endParaRPr lang="nl-NL" sz="1200" dirty="0">
              <a:effectLst/>
              <a:latin typeface="Century" panose="02040604050505020304" pitchFamily="18" charset="0"/>
              <a:ea typeface="Times New Roman" panose="02020603050405020304" pitchFamily="18" charset="0"/>
              <a:cs typeface="Wingdings" panose="05000000000000000000" pitchFamily="2" charset="2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99885D-7F31-4EC5-B8C1-C7A165DDD8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3475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Moeite hebben om zelf nog te koken: bespreek dit met de mensen en kijk waar ze tegenaan lopen.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D3CEC-B3AB-4A8F-A0A4-8F0A0E8CE941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533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Moeite </a:t>
            </a:r>
            <a:r>
              <a:rPr lang="nl-NL" dirty="0"/>
              <a:t>hebben om zelf nog te koken: bespreek dit met de mensen en </a:t>
            </a:r>
            <a:r>
              <a:rPr lang="nl-NL"/>
              <a:t>kijk waar </a:t>
            </a:r>
            <a:r>
              <a:rPr lang="nl-NL" dirty="0"/>
              <a:t>ze tegen aan lopen. Benoem wat mogelijke oplossingen zijn.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D3CEC-B3AB-4A8F-A0A4-8F0A0E8CE941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042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BACD07-FBB2-C440-88D3-01558219C51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98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9097" y="2276320"/>
            <a:ext cx="11120284" cy="653693"/>
          </a:xfrm>
          <a:prstGeom prst="rect">
            <a:avLst/>
          </a:prstGeom>
        </p:spPr>
        <p:txBody>
          <a:bodyPr anchor="t" anchorCtr="0"/>
          <a:lstStyle>
            <a:lvl1pPr algn="ctr">
              <a:defRPr sz="5000" baseline="0">
                <a:solidFill>
                  <a:srgbClr val="F47C40"/>
                </a:solidFill>
                <a:latin typeface="+mn-lt"/>
                <a:ea typeface="Montserrat" charset="0"/>
                <a:cs typeface="Montserrat" charset="0"/>
              </a:defRPr>
            </a:lvl1pPr>
          </a:lstStyle>
          <a:p>
            <a:r>
              <a:rPr lang="en-US" err="1"/>
              <a:t>Dit</a:t>
            </a:r>
            <a:r>
              <a:rPr lang="en-US"/>
              <a:t> is </a:t>
            </a:r>
            <a:r>
              <a:rPr lang="en-US" err="1"/>
              <a:t>een</a:t>
            </a:r>
            <a:r>
              <a:rPr lang="en-US"/>
              <a:t> </a:t>
            </a:r>
            <a:r>
              <a:rPr lang="en-US" err="1"/>
              <a:t>titel</a:t>
            </a:r>
            <a:r>
              <a:rPr lang="en-US"/>
              <a:t> slide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39097" y="3028333"/>
            <a:ext cx="11120284" cy="392624"/>
          </a:xfrm>
          <a:prstGeom prst="rect">
            <a:avLst/>
          </a:prstGeom>
        </p:spPr>
        <p:txBody>
          <a:bodyPr anchor="ctr" anchorCtr="1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+mn-lt"/>
                <a:ea typeface="Lora" charset="0"/>
                <a:cs typeface="Lora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2500" err="1">
                <a:solidFill>
                  <a:srgbClr val="999999"/>
                </a:solidFill>
              </a:rPr>
              <a:t>testings</a:t>
            </a:r>
            <a:endParaRPr lang="en-US" sz="2500">
              <a:solidFill>
                <a:srgbClr val="999999"/>
              </a:solidFill>
            </a:endParaRPr>
          </a:p>
        </p:txBody>
      </p:sp>
      <p:pic>
        <p:nvPicPr>
          <p:cNvPr id="5" name="Afbeelding 4" descr="Afbeelding met buiten, persoon, lucht, man&#10;&#10;Automatisch gegenereerde beschrijving">
            <a:extLst>
              <a:ext uri="{FF2B5EF4-FFF2-40B4-BE49-F238E27FC236}">
                <a16:creationId xmlns:a16="http://schemas.microsoft.com/office/drawing/2014/main" id="{5CC54EAB-0D8D-4C23-B549-F73EA0462A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586"/>
          <a:stretch/>
        </p:blipFill>
        <p:spPr>
          <a:xfrm>
            <a:off x="6539775" y="110836"/>
            <a:ext cx="4571570" cy="606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254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9097" y="467163"/>
            <a:ext cx="11120284" cy="653693"/>
          </a:xfrm>
          <a:prstGeom prst="rect">
            <a:avLst/>
          </a:prstGeom>
        </p:spPr>
        <p:txBody>
          <a:bodyPr anchor="t" anchorCtr="0"/>
          <a:lstStyle>
            <a:lvl1pPr algn="l">
              <a:defRPr sz="5000" baseline="0">
                <a:solidFill>
                  <a:srgbClr val="F47C40"/>
                </a:solidFill>
                <a:latin typeface="+mn-lt"/>
                <a:ea typeface="Montserrat" charset="0"/>
                <a:cs typeface="Montserrat" charset="0"/>
              </a:defRPr>
            </a:lvl1pPr>
          </a:lstStyle>
          <a:p>
            <a:r>
              <a:rPr lang="en-US" err="1"/>
              <a:t>Contentpage</a:t>
            </a:r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246374" y="-4031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9763" y="1312083"/>
            <a:ext cx="11119618" cy="2394677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1pPr>
            <a:lvl2pPr>
              <a:defRPr sz="20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2pPr>
            <a:lvl3pPr>
              <a:defRPr sz="1800">
                <a:solidFill>
                  <a:schemeClr val="tx1"/>
                </a:solidFill>
                <a:latin typeface="+mn-lt"/>
                <a:ea typeface="Lora"/>
                <a:cs typeface="Lora"/>
              </a:defRPr>
            </a:lvl3pPr>
            <a:lvl4pPr>
              <a:defRPr>
                <a:solidFill>
                  <a:schemeClr val="tx1"/>
                </a:solidFill>
                <a:latin typeface="+mn-lt"/>
                <a:ea typeface="Lora"/>
                <a:cs typeface="Lora"/>
              </a:defRPr>
            </a:lvl4pPr>
          </a:lstStyle>
          <a:p>
            <a:pPr lvl="0"/>
            <a:r>
              <a:rPr lang="en-US" err="1"/>
              <a:t>Niveau</a:t>
            </a:r>
            <a:r>
              <a:rPr lang="en-US"/>
              <a:t> 1</a:t>
            </a:r>
          </a:p>
          <a:p>
            <a:pPr lvl="1"/>
            <a:r>
              <a:rPr lang="en-US" err="1"/>
              <a:t>Niveau</a:t>
            </a:r>
            <a:r>
              <a:rPr lang="en-US"/>
              <a:t> 2</a:t>
            </a:r>
          </a:p>
          <a:p>
            <a:pPr lvl="2"/>
            <a:r>
              <a:rPr lang="en-US" err="1"/>
              <a:t>Niveau</a:t>
            </a:r>
            <a:r>
              <a:rPr lang="en-US"/>
              <a:t> 3</a:t>
            </a:r>
          </a:p>
          <a:p>
            <a:pPr lvl="3"/>
            <a:r>
              <a:rPr lang="en-US" err="1"/>
              <a:t>Niveau</a:t>
            </a:r>
            <a:r>
              <a:rPr lang="en-US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688323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-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9097" y="467163"/>
            <a:ext cx="11120284" cy="653693"/>
          </a:xfrm>
          <a:prstGeom prst="rect">
            <a:avLst/>
          </a:prstGeom>
        </p:spPr>
        <p:txBody>
          <a:bodyPr anchor="t" anchorCtr="0"/>
          <a:lstStyle>
            <a:lvl1pPr algn="l">
              <a:defRPr sz="5000" baseline="0">
                <a:solidFill>
                  <a:srgbClr val="F47C40"/>
                </a:solidFill>
                <a:latin typeface="+mn-lt"/>
                <a:ea typeface="Montserrat" panose="00000500000000000000" pitchFamily="50" charset="0"/>
                <a:cs typeface="Montserrat" panose="00000500000000000000" pitchFamily="50" charset="0"/>
              </a:defRPr>
            </a:lvl1pPr>
          </a:lstStyle>
          <a:p>
            <a:r>
              <a:rPr lang="en-US" err="1"/>
              <a:t>Contentpage</a:t>
            </a:r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246374" y="-4031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9763" y="1312083"/>
            <a:ext cx="11119618" cy="2394677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400" b="0" i="0" smtClean="0">
                <a:solidFill>
                  <a:schemeClr val="tx1"/>
                </a:solidFill>
                <a:effectLst/>
                <a:latin typeface="+mn-lt"/>
              </a:defRPr>
            </a:lvl1pPr>
            <a:lvl2pPr>
              <a:defRPr baseline="0">
                <a:solidFill>
                  <a:srgbClr val="999999"/>
                </a:solidFill>
                <a:latin typeface="Lora" charset="0"/>
                <a:ea typeface="Lora" charset="0"/>
                <a:cs typeface="Lora" charset="0"/>
              </a:defRPr>
            </a:lvl2pPr>
            <a:lvl3pPr>
              <a:defRPr>
                <a:solidFill>
                  <a:srgbClr val="999999"/>
                </a:solidFill>
                <a:latin typeface="Lora" charset="0"/>
                <a:ea typeface="Lora" charset="0"/>
                <a:cs typeface="Lora" charset="0"/>
              </a:defRPr>
            </a:lvl3pPr>
            <a:lvl4pPr>
              <a:defRPr>
                <a:solidFill>
                  <a:srgbClr val="999999"/>
                </a:solidFill>
                <a:latin typeface="Lora" charset="0"/>
                <a:ea typeface="Lora" charset="0"/>
                <a:cs typeface="Lora" charset="0"/>
              </a:defRPr>
            </a:lvl4pPr>
          </a:lstStyle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Senioren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willen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langer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zelfstandig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blijven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wonen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.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Vallen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is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daarbij</a:t>
            </a:r>
            <a:endParaRPr lang="en-US" b="0" i="0">
              <a:solidFill>
                <a:srgbClr val="333333"/>
              </a:solidFill>
              <a:effectLst/>
              <a:latin typeface="Lora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voor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hen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een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van de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grootste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problemen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risico’s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. Met project</a:t>
            </a: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TOM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wil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een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aantal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samenwerkende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partijen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verhoogde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risico’s</a:t>
            </a:r>
            <a:endParaRPr lang="en-US" b="0" i="0">
              <a:solidFill>
                <a:srgbClr val="333333"/>
              </a:solidFill>
              <a:effectLst/>
              <a:latin typeface="Lora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van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vallen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vroegtijdig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inventariseren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verminderen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.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834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78450"/>
            <a:ext cx="12192000" cy="14795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960" y="5280538"/>
            <a:ext cx="1963174" cy="65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261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77F41A-F403-423A-9825-8316CF07BA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lIns="91440" tIns="45720" rIns="91440" bIns="45720" anchor="t" anchorCtr="0"/>
          <a:lstStyle/>
          <a:p>
            <a:r>
              <a:rPr lang="nl-NL"/>
              <a:t>TOM Lunch bijeenkomst 5</a:t>
            </a:r>
            <a:br>
              <a:rPr lang="nl-NL" dirty="0"/>
            </a:br>
            <a:br>
              <a:rPr lang="nl-NL" dirty="0"/>
            </a:br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F62D34B-CFF9-4418-B5CB-05CB55DA20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105182" y="1942264"/>
            <a:ext cx="6309370" cy="1852357"/>
          </a:xfrm>
        </p:spPr>
        <p:txBody>
          <a:bodyPr lIns="91440" tIns="45720" rIns="91440" bIns="45720" anchor="t"/>
          <a:lstStyle/>
          <a:p>
            <a:pPr marL="0" indent="0" algn="ctr">
              <a:spcBef>
                <a:spcPct val="0"/>
              </a:spcBef>
              <a:buNone/>
            </a:pPr>
            <a:br>
              <a:rPr lang="nl-NL" sz="3600" dirty="0"/>
            </a:br>
            <a:r>
              <a:rPr lang="nl-NL" sz="3600" dirty="0">
                <a:solidFill>
                  <a:srgbClr val="F47C40"/>
                </a:solidFill>
              </a:rPr>
              <a:t>Moeilijkheden rondom eten</a:t>
            </a:r>
          </a:p>
          <a:p>
            <a:pPr marL="0" indent="0" algn="ctr">
              <a:spcBef>
                <a:spcPct val="0"/>
              </a:spcBef>
              <a:buNone/>
            </a:pPr>
            <a:endParaRPr lang="nl-NL" sz="5000" dirty="0">
              <a:solidFill>
                <a:srgbClr val="F47C40"/>
              </a:solidFill>
            </a:endParaRP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5F245F79-06EF-4768-AF62-93FA05E74AD9}"/>
              </a:ext>
            </a:extLst>
          </p:cNvPr>
          <p:cNvSpPr txBox="1">
            <a:spLocks/>
          </p:cNvSpPr>
          <p:nvPr/>
        </p:nvSpPr>
        <p:spPr>
          <a:xfrm>
            <a:off x="1798164" y="4616029"/>
            <a:ext cx="3734142" cy="3926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i="1"/>
              <a:t>&lt;</a:t>
            </a:r>
            <a:r>
              <a:rPr lang="nl-NL" i="1">
                <a:highlight>
                  <a:srgbClr val="FFFF00"/>
                </a:highlight>
              </a:rPr>
              <a:t>Naam diëtist</a:t>
            </a:r>
            <a:r>
              <a:rPr lang="nl-NL" i="1"/>
              <a:t>&gt;</a:t>
            </a: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5A0A5073-D9B7-BD36-1658-B1C0C38313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656" y="1850602"/>
            <a:ext cx="4045688" cy="26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384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04CA5C-D23C-4B21-8D2F-831F7A06BF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75208" y="2473384"/>
            <a:ext cx="3441584" cy="653693"/>
          </a:xfrm>
        </p:spPr>
        <p:txBody>
          <a:bodyPr/>
          <a:lstStyle/>
          <a:p>
            <a:r>
              <a:rPr lang="nl-NL" dirty="0"/>
              <a:t>Dank u wel!</a:t>
            </a:r>
          </a:p>
        </p:txBody>
      </p:sp>
    </p:spTree>
    <p:extLst>
      <p:ext uri="{BB962C8B-B14F-4D97-AF65-F5344CB8AC3E}">
        <p14:creationId xmlns:p14="http://schemas.microsoft.com/office/powerpoint/2010/main" val="743951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FB659-C9FC-4D6E-964D-A5C6DA96B5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Wat gaan we vandaag bespreken?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0D97A9-6BB3-4D46-8003-7C4C501DEA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9763" y="1635641"/>
            <a:ext cx="11119618" cy="3299674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nl-NL" sz="3200" dirty="0"/>
              <a:t>Moeilijkheden rondom eten </a:t>
            </a:r>
          </a:p>
          <a:p>
            <a:r>
              <a:rPr lang="nl-NL" sz="3200" dirty="0"/>
              <a:t>Mogelijke oorzaken</a:t>
            </a:r>
          </a:p>
          <a:p>
            <a:r>
              <a:rPr lang="nl-NL" sz="3200" dirty="0"/>
              <a:t>Hoe ermee om te gaan</a:t>
            </a:r>
          </a:p>
          <a:p>
            <a:pPr marL="514350" indent="-514350">
              <a:buFont typeface="+mj-lt"/>
              <a:buAutoNum type="arabicPeriod"/>
            </a:pPr>
            <a:endParaRPr lang="nl-NL" sz="3200" dirty="0"/>
          </a:p>
          <a:p>
            <a:pPr marL="514350" indent="-514350">
              <a:buFont typeface="+mj-lt"/>
              <a:buAutoNum type="arabicPeriod" startAt="2"/>
            </a:pPr>
            <a:r>
              <a:rPr lang="nl-NL" sz="3200" dirty="0"/>
              <a:t>Vragenronde </a:t>
            </a:r>
            <a:endParaRPr lang="en-US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446A41-5ED6-43D2-BB0E-ED8C7C8CDEF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7832" y="1938528"/>
            <a:ext cx="3689949" cy="3689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1349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22F9EB-20B5-4C74-87F5-068E6CB4F4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/>
              <a:t>Terugblik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A5A9B5A-3D6C-46AF-A3FE-D8646AC265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pPr marL="0" indent="0">
              <a:buNone/>
            </a:pPr>
            <a:r>
              <a:rPr lang="nl-NL" dirty="0"/>
              <a:t>Eiwitten:</a:t>
            </a:r>
          </a:p>
          <a:p>
            <a:r>
              <a:rPr lang="nl-NL" dirty="0"/>
              <a:t>Bouwstenen van de spieren </a:t>
            </a:r>
            <a:endParaRPr lang="en-US" dirty="0"/>
          </a:p>
          <a:p>
            <a:r>
              <a:rPr lang="nl-NL" dirty="0"/>
              <a:t>Verschillende soorten </a:t>
            </a:r>
          </a:p>
          <a:p>
            <a:endParaRPr lang="nl-NL"/>
          </a:p>
          <a:p>
            <a:r>
              <a:rPr lang="nl-NL" dirty="0"/>
              <a:t>Lukt het om bij elke maaltijd genoeg</a:t>
            </a:r>
          </a:p>
          <a:p>
            <a:pPr marL="0" indent="0">
              <a:buNone/>
            </a:pPr>
            <a:r>
              <a:rPr lang="nl-NL" dirty="0"/>
              <a:t>eiwitten binnen te krijgen?</a:t>
            </a:r>
          </a:p>
          <a:p>
            <a:endParaRPr lang="nl-NL"/>
          </a:p>
          <a:p>
            <a:endParaRPr lang="nl-NL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FC6EFB22-8A3C-4348-B875-7E87B39B76F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4620" y="1312083"/>
            <a:ext cx="5284761" cy="298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79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F4264-9613-45B0-BD50-FC4C8C0F00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Moeilijkheden met het eten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97EFBA-A44E-4D2A-9E6B-5BF9848E8F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4561" y="1455518"/>
            <a:ext cx="11119618" cy="3946964"/>
          </a:xfrm>
        </p:spPr>
        <p:txBody>
          <a:bodyPr/>
          <a:lstStyle/>
          <a:p>
            <a:pPr marL="0" indent="0">
              <a:buNone/>
            </a:pPr>
            <a:r>
              <a:rPr lang="nl-NL" sz="3200" dirty="0"/>
              <a:t>Mogelijke oorzaken voor moeilijkheden zijn bijvoorbeeld:</a:t>
            </a:r>
          </a:p>
          <a:p>
            <a:r>
              <a:rPr lang="nl-NL" sz="3200" dirty="0"/>
              <a:t>Verminderde eetlust </a:t>
            </a:r>
          </a:p>
          <a:p>
            <a:r>
              <a:rPr lang="nl-NL" sz="3200" dirty="0"/>
              <a:t>Pijn</a:t>
            </a:r>
          </a:p>
          <a:p>
            <a:r>
              <a:rPr lang="nl-NL" sz="3200" dirty="0"/>
              <a:t>Buikklachten</a:t>
            </a:r>
          </a:p>
          <a:p>
            <a:r>
              <a:rPr lang="nl-NL" sz="3200" dirty="0"/>
              <a:t>Problemen met kauwen / slikken</a:t>
            </a:r>
          </a:p>
          <a:p>
            <a:r>
              <a:rPr lang="nl-NL" sz="3200" dirty="0"/>
              <a:t>Moeite met boodschappen doen</a:t>
            </a:r>
          </a:p>
          <a:p>
            <a:endParaRPr lang="nl-NL" sz="3200" dirty="0"/>
          </a:p>
          <a:p>
            <a:endParaRPr lang="nl-NL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5EB151-0C96-45A7-85A1-CE0572FD4A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5095" y="2402482"/>
            <a:ext cx="4514286" cy="30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1851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F4264-9613-45B0-BD50-FC4C8C0F00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096" y="467163"/>
            <a:ext cx="11552903" cy="653693"/>
          </a:xfrm>
        </p:spPr>
        <p:txBody>
          <a:bodyPr/>
          <a:lstStyle/>
          <a:p>
            <a:r>
              <a:rPr lang="en-US" dirty="0"/>
              <a:t>Boodschappen Tips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97EFBA-A44E-4D2A-9E6B-5BF9848E8F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9764" y="1376251"/>
            <a:ext cx="8235296" cy="3692460"/>
          </a:xfrm>
        </p:spPr>
        <p:txBody>
          <a:bodyPr/>
          <a:lstStyle/>
          <a:p>
            <a:r>
              <a:rPr lang="nl-NL" sz="3200" dirty="0"/>
              <a:t> Boodschappen laten bezorgen. </a:t>
            </a:r>
          </a:p>
          <a:p>
            <a:endParaRPr lang="nl-NL" sz="3200" dirty="0"/>
          </a:p>
          <a:p>
            <a:r>
              <a:rPr lang="nl-NL" sz="3200" dirty="0"/>
              <a:t>Probeer (lichte) boodschappen zo veel mogelijk zelf te halen. Zo blijft u in beweging. </a:t>
            </a:r>
          </a:p>
          <a:p>
            <a:endParaRPr lang="nl-NL" sz="3200" dirty="0"/>
          </a:p>
          <a:p>
            <a:r>
              <a:rPr lang="nl-NL" sz="3200" dirty="0"/>
              <a:t>Neem per keer wat minder mee, dan is uw tas minder zwaar.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E677BE-3E3C-4970-953F-2852EBBE189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4110" y="1634134"/>
            <a:ext cx="2848705" cy="3589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7154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F4264-9613-45B0-BD50-FC4C8C0F00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Verminderde eetlust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97EFBA-A44E-4D2A-9E6B-5BF9848E8F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9763" y="1312083"/>
            <a:ext cx="11119618" cy="3892095"/>
          </a:xfr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nl-NL" sz="3200" dirty="0"/>
              <a:t>Een verminderde eetlust kan veroorzaakt worden doordat: </a:t>
            </a:r>
          </a:p>
          <a:p>
            <a:r>
              <a:rPr lang="nl-NL" sz="3200" dirty="0"/>
              <a:t> U minder energie verbruikt omdat u minder actief bent </a:t>
            </a:r>
          </a:p>
          <a:p>
            <a:r>
              <a:rPr lang="nl-NL" sz="3200" dirty="0"/>
              <a:t> U zich vermoeid voelt of slecht slaapt </a:t>
            </a:r>
          </a:p>
          <a:p>
            <a:r>
              <a:rPr lang="nl-NL" sz="3200" dirty="0"/>
              <a:t> U eenzaam of verdrietig bent </a:t>
            </a:r>
          </a:p>
          <a:p>
            <a:r>
              <a:rPr lang="nl-NL" sz="3200" dirty="0"/>
              <a:t> U het ongezellig vindt om alleen te eten </a:t>
            </a:r>
          </a:p>
          <a:p>
            <a:r>
              <a:rPr lang="nl-NL" sz="3200" dirty="0"/>
              <a:t> Uw smaak is veranderd of vermindert (medicatie) </a:t>
            </a:r>
          </a:p>
          <a:p>
            <a:pPr marL="0" indent="0">
              <a:buNone/>
            </a:pPr>
            <a:r>
              <a:rPr lang="nl-NL" sz="3200" dirty="0"/>
              <a:t>--&gt; Bespreek dit met de diëtist!</a:t>
            </a:r>
            <a:endParaRPr lang="nl-NL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994C92-7F20-4E48-AFF0-E0695AF6E9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539" t="58732" b="4485"/>
          <a:stretch/>
        </p:blipFill>
        <p:spPr>
          <a:xfrm>
            <a:off x="8356453" y="5545917"/>
            <a:ext cx="3402928" cy="1170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7152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26BA2-4A75-45E6-9E98-C96E90B68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762" y="512108"/>
            <a:ext cx="11120284" cy="653693"/>
          </a:xfrm>
        </p:spPr>
        <p:txBody>
          <a:bodyPr/>
          <a:lstStyle/>
          <a:p>
            <a:r>
              <a:rPr lang="en-US" dirty="0"/>
              <a:t>Moeite met koken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3BC2D9-A680-4877-8C38-A9668FB57978}"/>
              </a:ext>
            </a:extLst>
          </p:cNvPr>
          <p:cNvSpPr/>
          <p:nvPr/>
        </p:nvSpPr>
        <p:spPr>
          <a:xfrm>
            <a:off x="53881" y="4819685"/>
            <a:ext cx="2523744" cy="1379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5A9F2-A82E-4E7D-A517-464DE6BECC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9762" y="1312083"/>
            <a:ext cx="11552237" cy="4741245"/>
          </a:xfrm>
          <a:noFill/>
        </p:spPr>
        <p:txBody>
          <a:bodyPr/>
          <a:lstStyle/>
          <a:p>
            <a:r>
              <a:rPr lang="nl-NL" sz="3200" b="1" dirty="0"/>
              <a:t>Koken kost me veel energie</a:t>
            </a:r>
            <a:r>
              <a:rPr lang="nl-NL" sz="3200" dirty="0"/>
              <a:t>:</a:t>
            </a:r>
          </a:p>
          <a:p>
            <a:pPr lvl="1"/>
            <a:r>
              <a:rPr lang="nl-NL" sz="3200" dirty="0"/>
              <a:t>Makkelijk: koop geschilde aardappelen en voorgesneden groente of vlees.</a:t>
            </a:r>
          </a:p>
          <a:p>
            <a:pPr lvl="1"/>
            <a:r>
              <a:rPr lang="nl-NL" sz="3200" dirty="0"/>
              <a:t>Kook voor twee dagen tegelijk </a:t>
            </a:r>
          </a:p>
          <a:p>
            <a:pPr lvl="1"/>
            <a:r>
              <a:rPr lang="nl-NL" sz="3200" dirty="0"/>
              <a:t>Verpak de extra hoeveelheid in bakjes die in de koelkast, vriezer en magnetron kunnen. </a:t>
            </a:r>
          </a:p>
          <a:p>
            <a:pPr lvl="1"/>
            <a:r>
              <a:rPr lang="nl-NL" sz="3200" dirty="0"/>
              <a:t>Kant en klaar: het laten bezorgen van een warme maaltijd thuis, een kant-en-klaarmaaltijd vers van de groenteboer/slager. </a:t>
            </a:r>
          </a:p>
          <a:p>
            <a:pPr lvl="1"/>
            <a:endParaRPr lang="nl-NL" sz="3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B65C88-15F9-4430-9FDF-B3A0C940C19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1037" y="5347575"/>
            <a:ext cx="2523744" cy="1563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8739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26BA2-4A75-45E6-9E98-C96E90B686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Moeite met koken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5A9F2-A82E-4E7D-A517-464DE6BECC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9763" y="1312083"/>
            <a:ext cx="11119618" cy="3722761"/>
          </a:xfrm>
        </p:spPr>
        <p:txBody>
          <a:bodyPr/>
          <a:lstStyle/>
          <a:p>
            <a:pPr marL="0" indent="0">
              <a:buNone/>
            </a:pPr>
            <a:r>
              <a:rPr lang="nl-NL" sz="3200" b="1" dirty="0"/>
              <a:t>In verband met een fysieke beperking</a:t>
            </a:r>
          </a:p>
          <a:p>
            <a:r>
              <a:rPr lang="nl-NL" sz="3200" dirty="0"/>
              <a:t>Vraag een fysio- of ergotherapeut of er oplossingen zijn voor beperkingen als: niet lang kunnen staan of moeilijk kunnen snijden.</a:t>
            </a:r>
          </a:p>
          <a:p>
            <a:pPr marL="0" indent="0">
              <a:buNone/>
            </a:pPr>
            <a:r>
              <a:rPr lang="nl-NL" sz="3200" b="1" dirty="0"/>
              <a:t>Omdat alleen eten minder gezellig is</a:t>
            </a:r>
          </a:p>
          <a:p>
            <a:r>
              <a:rPr lang="nl-NL" sz="3200" dirty="0"/>
              <a:t>Misschien zijn er mogelijkheden in uw buurt om samen te eten met anderen (Bijv. buurthuis).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71D792-9FA9-49DF-B689-A24AE0057C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659"/>
          <a:stretch/>
        </p:blipFill>
        <p:spPr>
          <a:xfrm>
            <a:off x="6820099" y="4662893"/>
            <a:ext cx="4423634" cy="2197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635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9B4EC-95CE-4C74-8EA4-78F542CEB5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Vragen?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525395-5748-4F7D-9FA1-540F5FA5375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1739" y="1544823"/>
            <a:ext cx="6997148" cy="449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62650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52dfd5a-28e0-4af9-b175-0f92787e2ac5" xsi:nil="true"/>
    <lcf76f155ced4ddcb4097134ff3c332f xmlns="0d67721e-1399-4641-98a8-6b163aa53b8c">
      <Terms xmlns="http://schemas.microsoft.com/office/infopath/2007/PartnerControls"/>
    </lcf76f155ced4ddcb4097134ff3c332f>
    <MediaLengthInSeconds xmlns="0d67721e-1399-4641-98a8-6b163aa53b8c" xsi:nil="true"/>
    <SharedWithUsers xmlns="f52dfd5a-28e0-4af9-b175-0f92787e2ac5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F7A620E417FD344A9FABFCEA0AA7152" ma:contentTypeVersion="19" ma:contentTypeDescription="Create a new document." ma:contentTypeScope="" ma:versionID="59490b0e82a9a3ddb67b16c1a70e348c">
  <xsd:schema xmlns:xsd="http://www.w3.org/2001/XMLSchema" xmlns:xs="http://www.w3.org/2001/XMLSchema" xmlns:p="http://schemas.microsoft.com/office/2006/metadata/properties" xmlns:ns2="0d67721e-1399-4641-98a8-6b163aa53b8c" xmlns:ns3="f52dfd5a-28e0-4af9-b175-0f92787e2ac5" targetNamespace="http://schemas.microsoft.com/office/2006/metadata/properties" ma:root="true" ma:fieldsID="445cf5dd728046541623f7897a2def5d" ns2:_="" ns3:_="">
    <xsd:import namespace="0d67721e-1399-4641-98a8-6b163aa53b8c"/>
    <xsd:import namespace="f52dfd5a-28e0-4af9-b175-0f92787e2a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67721e-1399-4641-98a8-6b163aa53b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a7b10c3-6051-43e0-be80-498b9880039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2dfd5a-28e0-4af9-b175-0f92787e2ac5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d2be67d-487b-40e4-8e23-4de26ab7dcaf}" ma:internalName="TaxCatchAll" ma:showField="CatchAllData" ma:web="f52dfd5a-28e0-4af9-b175-0f92787e2a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AAF8E8-A669-45E3-A0F3-7CDD9642E1B8}">
  <ds:schemaRefs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elements/1.1/"/>
    <ds:schemaRef ds:uri="1bdafb54-5a4e-468b-a95a-6d30cc6459f7"/>
    <ds:schemaRef ds:uri="5c50c901-67f1-4749-89d4-ca3815bc283d"/>
    <ds:schemaRef ds:uri="http://www.w3.org/XML/1998/namespace"/>
    <ds:schemaRef ds:uri="f52dfd5a-28e0-4af9-b175-0f92787e2ac5"/>
    <ds:schemaRef ds:uri="0d67721e-1399-4641-98a8-6b163aa53b8c"/>
  </ds:schemaRefs>
</ds:datastoreItem>
</file>

<file path=customXml/itemProps2.xml><?xml version="1.0" encoding="utf-8"?>
<ds:datastoreItem xmlns:ds="http://schemas.openxmlformats.org/officeDocument/2006/customXml" ds:itemID="{82DF92AE-615D-4EC9-8D8D-BCAFF56F3B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A4B53F2-8507-4821-A272-5B1F2E334C0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d67721e-1399-4641-98a8-6b163aa53b8c"/>
    <ds:schemaRef ds:uri="f52dfd5a-28e0-4af9-b175-0f92787e2a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699</Words>
  <Application>Microsoft Office PowerPoint</Application>
  <PresentationFormat>Breedbeeld</PresentationFormat>
  <Paragraphs>83</Paragraphs>
  <Slides>10</Slides>
  <Notes>9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7" baseType="lpstr">
      <vt:lpstr>Arial</vt:lpstr>
      <vt:lpstr>Calibri</vt:lpstr>
      <vt:lpstr>Century</vt:lpstr>
      <vt:lpstr>Lora</vt:lpstr>
      <vt:lpstr>Symbol</vt:lpstr>
      <vt:lpstr>Times New Roman</vt:lpstr>
      <vt:lpstr>1_Office Theme</vt:lpstr>
      <vt:lpstr>TOM Lunch bijeenkomst 5  </vt:lpstr>
      <vt:lpstr>Wat gaan we vandaag bespreken?</vt:lpstr>
      <vt:lpstr>Terugblik</vt:lpstr>
      <vt:lpstr>Moeilijkheden met het eten</vt:lpstr>
      <vt:lpstr>Boodschappen Tips</vt:lpstr>
      <vt:lpstr>Verminderde eetlust</vt:lpstr>
      <vt:lpstr>Moeite met koken</vt:lpstr>
      <vt:lpstr>Moeite met koken</vt:lpstr>
      <vt:lpstr>Vragen?</vt:lpstr>
      <vt:lpstr>Dank u wel!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Gezamenlijke voedingsvoorlichting bijeenkomst  met TOM  Sessie: 4</dc:title>
  <dc:creator>MOHEDE Inge</dc:creator>
  <cp:lastModifiedBy>Nathalie Konings</cp:lastModifiedBy>
  <cp:revision>29</cp:revision>
  <dcterms:created xsi:type="dcterms:W3CDTF">2021-09-21T20:46:21Z</dcterms:created>
  <dcterms:modified xsi:type="dcterms:W3CDTF">2026-03-23T10:28:31Z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0x0101000F7A620E417FD344A9FABFCEA0AA7152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bool>false</vt:bool>
  </property>
</Properties>
</file>