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352" r:id="rId5"/>
    <p:sldId id="346" r:id="rId6"/>
    <p:sldId id="287" r:id="rId7"/>
    <p:sldId id="354" r:id="rId8"/>
    <p:sldId id="355" r:id="rId9"/>
    <p:sldId id="340" r:id="rId10"/>
    <p:sldId id="342" r:id="rId11"/>
    <p:sldId id="357" r:id="rId12"/>
    <p:sldId id="350" r:id="rId13"/>
    <p:sldId id="356" r:id="rId14"/>
    <p:sldId id="345" r:id="rId15"/>
    <p:sldId id="29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CBC8C4-03B7-8968-B1E4-BFF3449C9A22}" name="Elvera Overdevest" initials="EO" userId="S::e.overdevest@veiligheid.nl::27212abf-4839-461e-8ca4-c7033e8afd56"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73BC55-8BDB-48CC-944B-7895CE5829F4}" v="1" dt="2026-03-23T10:26:04.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466" autoAdjust="0"/>
  </p:normalViewPr>
  <p:slideViewPr>
    <p:cSldViewPr snapToGrid="0">
      <p:cViewPr varScale="1">
        <p:scale>
          <a:sx n="41" d="100"/>
          <a:sy n="41" d="100"/>
        </p:scale>
        <p:origin x="160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75D49E-32A6-464B-BE68-FB7294A637F5}" type="datetimeFigureOut">
              <a:rPr lang="en-US" smtClean="0"/>
              <a:t>3/23/2026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99885D-7F31-4EC5-B8C1-C7A165DDD8C6}" type="slidenum">
              <a:rPr lang="en-US" smtClean="0"/>
              <a:t>‹nr.›</a:t>
            </a:fld>
            <a:endParaRPr lang="en-US"/>
          </a:p>
        </p:txBody>
      </p:sp>
    </p:spTree>
    <p:extLst>
      <p:ext uri="{BB962C8B-B14F-4D97-AF65-F5344CB8AC3E}">
        <p14:creationId xmlns:p14="http://schemas.microsoft.com/office/powerpoint/2010/main" val="3294893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geheugensteuntje.voedingscentrum.n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 gaan we vandaag bespreken?</a:t>
            </a:r>
          </a:p>
          <a:p>
            <a:r>
              <a:rPr lang="en-US"/>
              <a:t>Benoem de 3 onderwerpen:</a:t>
            </a:r>
          </a:p>
          <a:p>
            <a:r>
              <a:rPr lang="en-US"/>
              <a:t>1: Introductie, TOM en de rol van voeding binnen TOM</a:t>
            </a:r>
          </a:p>
          <a:p>
            <a:r>
              <a:rPr lang="en-US"/>
              <a:t>2: Wat is gezonde voeding bij het ouder worden en waarom is dat anders dan voor jongeren</a:t>
            </a:r>
          </a:p>
          <a:p>
            <a:r>
              <a:rPr lang="en-US"/>
              <a:t>3: Vragenronde</a:t>
            </a:r>
          </a:p>
          <a:p>
            <a:endParaRPr lang="en-US"/>
          </a:p>
          <a:p>
            <a:r>
              <a:rPr lang="en-US"/>
              <a:t>LET OP: dat je goed verstaanbaar bent (snelheid en volume). Gebleken is dat niet alle senioren een goed gehoor hebben.</a:t>
            </a:r>
          </a:p>
        </p:txBody>
      </p:sp>
      <p:sp>
        <p:nvSpPr>
          <p:cNvPr id="4" name="Slide Number Placeholder 3"/>
          <p:cNvSpPr>
            <a:spLocks noGrp="1"/>
          </p:cNvSpPr>
          <p:nvPr>
            <p:ph type="sldNum" sz="quarter" idx="5"/>
          </p:nvPr>
        </p:nvSpPr>
        <p:spPr/>
        <p:txBody>
          <a:bodyPr/>
          <a:lstStyle/>
          <a:p>
            <a:fld id="{DC99885D-7F31-4EC5-B8C1-C7A165DDD8C6}" type="slidenum">
              <a:rPr lang="en-US" smtClean="0"/>
              <a:t>2</a:t>
            </a:fld>
            <a:endParaRPr lang="en-US"/>
          </a:p>
        </p:txBody>
      </p:sp>
    </p:spTree>
    <p:extLst>
      <p:ext uri="{BB962C8B-B14F-4D97-AF65-F5344CB8AC3E}">
        <p14:creationId xmlns:p14="http://schemas.microsoft.com/office/powerpoint/2010/main" val="3354692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cs typeface="Calibri"/>
            </a:endParaRPr>
          </a:p>
        </p:txBody>
      </p:sp>
      <p:sp>
        <p:nvSpPr>
          <p:cNvPr id="4" name="Tijdelijke aanduiding voor dianummer 3"/>
          <p:cNvSpPr>
            <a:spLocks noGrp="1"/>
          </p:cNvSpPr>
          <p:nvPr>
            <p:ph type="sldNum" sz="quarter" idx="5"/>
          </p:nvPr>
        </p:nvSpPr>
        <p:spPr/>
        <p:txBody>
          <a:bodyPr/>
          <a:lstStyle/>
          <a:p>
            <a:fld id="{DC99885D-7F31-4EC5-B8C1-C7A165DDD8C6}" type="slidenum">
              <a:rPr lang="en-US" smtClean="0"/>
              <a:t>11</a:t>
            </a:fld>
            <a:endParaRPr lang="en-US"/>
          </a:p>
        </p:txBody>
      </p:sp>
    </p:spTree>
    <p:extLst>
      <p:ext uri="{BB962C8B-B14F-4D97-AF65-F5344CB8AC3E}">
        <p14:creationId xmlns:p14="http://schemas.microsoft.com/office/powerpoint/2010/main" val="3124699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985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a:solidFill>
                  <a:schemeClr val="tx1"/>
                </a:solidFill>
                <a:effectLst/>
                <a:latin typeface="+mn-lt"/>
                <a:ea typeface="+mn-ea"/>
                <a:cs typeface="+mn-cs"/>
              </a:rPr>
              <a:t>Zoals jullie weten speelt voeding een belangrijke rol binnen TOM</a:t>
            </a:r>
          </a:p>
          <a:p>
            <a:pPr marL="171450" lvl="0" indent="-171450">
              <a:buFont typeface="Arial" panose="020B0604020202020204" pitchFamily="34" charset="0"/>
              <a:buChar char="•"/>
            </a:pPr>
            <a:r>
              <a:rPr lang="nl-NL" sz="1200" kern="1200">
                <a:solidFill>
                  <a:schemeClr val="tx1"/>
                </a:solidFill>
                <a:effectLst/>
                <a:latin typeface="+mn-lt"/>
                <a:ea typeface="+mn-ea"/>
                <a:cs typeface="+mn-cs"/>
              </a:rPr>
              <a:t>Want binnen het TOM </a:t>
            </a:r>
            <a:r>
              <a:rPr lang="nl-NL" sz="1200" i="1" kern="1200">
                <a:solidFill>
                  <a:schemeClr val="tx1"/>
                </a:solidFill>
                <a:effectLst/>
                <a:latin typeface="+mn-lt"/>
                <a:ea typeface="+mn-ea"/>
                <a:cs typeface="+mn-cs"/>
              </a:rPr>
              <a:t>totaalpakket zijn de </a:t>
            </a:r>
            <a:r>
              <a:rPr lang="nl-NL" sz="1200" kern="1200">
                <a:solidFill>
                  <a:schemeClr val="tx1"/>
                </a:solidFill>
                <a:effectLst/>
                <a:latin typeface="+mn-lt"/>
                <a:ea typeface="+mn-ea"/>
                <a:cs typeface="+mn-cs"/>
              </a:rPr>
              <a:t>activiteiten en ondersteuning: </a:t>
            </a:r>
          </a:p>
          <a:p>
            <a:pPr marL="628650" lvl="1" indent="-171450">
              <a:buFont typeface="Arial" panose="020B0604020202020204" pitchFamily="34" charset="0"/>
              <a:buChar char="•"/>
            </a:pPr>
            <a:r>
              <a:rPr lang="nl-NL" sz="1200" kern="1200">
                <a:solidFill>
                  <a:schemeClr val="tx1"/>
                </a:solidFill>
                <a:effectLst/>
                <a:latin typeface="+mn-lt"/>
                <a:ea typeface="+mn-ea"/>
                <a:cs typeface="+mn-cs"/>
              </a:rPr>
              <a:t>Het beweegprogramma in balans</a:t>
            </a:r>
          </a:p>
          <a:p>
            <a:pPr marL="628650" lvl="1" indent="-171450">
              <a:buFont typeface="Arial" panose="020B0604020202020204" pitchFamily="34" charset="0"/>
              <a:buChar char="•"/>
            </a:pPr>
            <a:r>
              <a:rPr lang="nl-NL" sz="1200" kern="1200">
                <a:solidFill>
                  <a:schemeClr val="tx1"/>
                </a:solidFill>
                <a:effectLst/>
                <a:latin typeface="+mn-lt"/>
                <a:ea typeface="+mn-ea"/>
                <a:cs typeface="+mn-cs"/>
              </a:rPr>
              <a:t>Persoonlijk voedingsadvies door een diëtist</a:t>
            </a:r>
          </a:p>
          <a:p>
            <a:pPr marL="628650" lvl="1" indent="-171450">
              <a:buFont typeface="Arial" panose="020B0604020202020204" pitchFamily="34" charset="0"/>
              <a:buChar char="•"/>
            </a:pPr>
            <a:r>
              <a:rPr lang="nl-NL" sz="1200" kern="1200">
                <a:solidFill>
                  <a:schemeClr val="tx1"/>
                </a:solidFill>
                <a:effectLst/>
                <a:latin typeface="+mn-lt"/>
                <a:ea typeface="+mn-ea"/>
                <a:cs typeface="+mn-cs"/>
              </a:rPr>
              <a:t>Een </a:t>
            </a:r>
            <a:r>
              <a:rPr lang="nl-NL"/>
              <a:t>lunch en</a:t>
            </a:r>
            <a:r>
              <a:rPr lang="nl-NL" sz="1200" kern="1200">
                <a:solidFill>
                  <a:schemeClr val="tx1"/>
                </a:solidFill>
                <a:effectLst/>
                <a:latin typeface="+mn-lt"/>
                <a:ea typeface="+mn-ea"/>
                <a:cs typeface="+mn-cs"/>
              </a:rPr>
              <a:t> daarna voedingsvoorlichting door een diëtist</a:t>
            </a:r>
            <a:endParaRPr lang="nl-NL" sz="1200" kern="1200">
              <a:solidFill>
                <a:schemeClr val="tx1"/>
              </a:solidFill>
              <a:effectLst/>
              <a:latin typeface="+mn-lt"/>
              <a:cs typeface="Calibri"/>
            </a:endParaRPr>
          </a:p>
          <a:p>
            <a:endParaRPr lang="nl-NL"/>
          </a:p>
          <a:p>
            <a:r>
              <a:rPr lang="nl-NL"/>
              <a:t>Tijdens deze gezamenlijke sessies zullen we een aantal thema’s rondom voeding met jullie bespreken.</a:t>
            </a:r>
          </a:p>
          <a:p>
            <a:r>
              <a:rPr lang="nl-NL"/>
              <a:t>Met voldoende ruimte voor vragen!</a:t>
            </a:r>
          </a:p>
          <a:p>
            <a:endParaRPr lang="nl-NL"/>
          </a:p>
          <a:p>
            <a:endParaRPr lang="nl-NL"/>
          </a:p>
          <a:p>
            <a:endParaRPr lang="nl-NL"/>
          </a:p>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4099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Vooruitblik op de onderwerpen van de lunchbijeenkomsten</a:t>
            </a:r>
          </a:p>
          <a:p>
            <a:endParaRPr lang="nl-NL"/>
          </a:p>
          <a:p>
            <a:endParaRPr lang="nl-NL"/>
          </a:p>
          <a:p>
            <a:endParaRPr lang="nl-NL"/>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6787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Hier inhaken op de ervaringen en linken aan het proces ouder worden, wat er gebeurt in het lichaam? </a:t>
            </a:r>
          </a:p>
          <a:p>
            <a:r>
              <a:rPr lang="nl-NL"/>
              <a:t>Bijv. mensen vallen vaker, minder goede conditie dan vroeger, bang om te vallen. Van daaruit de link leggen naar het belang van bewegen en goede voeding </a:t>
            </a:r>
          </a:p>
          <a:p>
            <a:endParaRPr lang="nl-NL"/>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1200" b="0" i="0" u="none" strike="noStrike" kern="1200" cap="none" spc="0" normalizeH="0" baseline="0" noProof="0">
                <a:ln>
                  <a:noFill/>
                </a:ln>
                <a:solidFill>
                  <a:prstClr val="black"/>
                </a:solidFill>
                <a:effectLst/>
                <a:uLnTx/>
                <a:uFillTx/>
                <a:latin typeface="+mn-lt"/>
              </a:rPr>
              <a:t>Bijvoorbeeld:</a:t>
            </a: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1200" b="0" i="0" u="none" strike="noStrike" kern="1200" cap="none" spc="0" normalizeH="0" baseline="0" noProof="0">
                <a:ln>
                  <a:noFill/>
                </a:ln>
                <a:solidFill>
                  <a:prstClr val="black"/>
                </a:solidFill>
                <a:effectLst/>
                <a:uLnTx/>
                <a:uFillTx/>
                <a:latin typeface="+mn-lt"/>
              </a:rPr>
              <a:t>Het kan zijn dat er minder ver gelopen kan worden dan voorheen of dat er meer moeite is met het uitvoeren van de dagelijkse dingen zoals wassen, aankleden, boodschappen doen. Leg uit dat dit te maken kan hebben met de voeding (nog niet te veel ingaan op de materie), wel ‘goede en gezonde voeding is belangrijk voor uw lijf’. </a:t>
            </a: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1200" b="0" i="0" u="none" strike="noStrike" kern="1200" cap="none" spc="0" normalizeH="0" baseline="0" noProof="0">
                <a:ln>
                  <a:noFill/>
                </a:ln>
                <a:solidFill>
                  <a:prstClr val="black"/>
                </a:solidFill>
                <a:effectLst/>
                <a:uLnTx/>
                <a:uFillTx/>
                <a:latin typeface="+mn-lt"/>
              </a:rPr>
              <a:t>Bij het ouder worden is goede voeding, samen met beweging, belangrijk. Vandaar ook deze combinatie binnen TOM</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nl-NL" sz="1200" b="0" i="0" u="none" strike="noStrike" kern="1200" cap="none" spc="0" normalizeH="0" baseline="0" noProof="0">
              <a:ln>
                <a:noFill/>
              </a:ln>
              <a:solidFill>
                <a:prstClr val="black"/>
              </a:solidFill>
              <a:effectLst/>
              <a:uLnTx/>
              <a:uFillTx/>
              <a:latin typeface="+mn-lt"/>
            </a:endParaRP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1200" b="0" i="0" u="none" strike="noStrike" kern="1200" cap="none" spc="0" normalizeH="0" baseline="0" noProof="0">
                <a:ln>
                  <a:noFill/>
                </a:ln>
                <a:solidFill>
                  <a:prstClr val="black"/>
                </a:solidFill>
                <a:effectLst/>
                <a:uLnTx/>
                <a:uFillTx/>
                <a:latin typeface="+mn-lt"/>
              </a:rPr>
              <a:t>Vandaag gaan we het hebben over goede voeding bij het ouder worden.</a:t>
            </a:r>
            <a:endParaRPr lang="nl-NL" sz="1200" b="0" i="0" u="none" strike="noStrike" kern="1200" cap="none" spc="0" normalizeH="0" baseline="0" noProof="0">
              <a:ln>
                <a:noFill/>
              </a:ln>
              <a:solidFill>
                <a:prstClr val="black"/>
              </a:solidFill>
              <a:effectLst/>
              <a:uLnTx/>
              <a:uFillTx/>
              <a:latin typeface="+mn-lt"/>
              <a:cs typeface="Calibri"/>
            </a:endParaRPr>
          </a:p>
        </p:txBody>
      </p:sp>
      <p:sp>
        <p:nvSpPr>
          <p:cNvPr id="4" name="Tijdelijke aanduiding voor dianummer 3"/>
          <p:cNvSpPr>
            <a:spLocks noGrp="1"/>
          </p:cNvSpPr>
          <p:nvPr>
            <p:ph type="sldNum" sz="quarter" idx="5"/>
          </p:nvPr>
        </p:nvSpPr>
        <p:spPr/>
        <p:txBody>
          <a:bodyPr/>
          <a:lstStyle/>
          <a:p>
            <a:fld id="{DC99885D-7F31-4EC5-B8C1-C7A165DDD8C6}" type="slidenum">
              <a:rPr lang="en-US" smtClean="0"/>
              <a:t>5</a:t>
            </a:fld>
            <a:endParaRPr lang="en-US"/>
          </a:p>
        </p:txBody>
      </p:sp>
    </p:spTree>
    <p:extLst>
      <p:ext uri="{BB962C8B-B14F-4D97-AF65-F5344CB8AC3E}">
        <p14:creationId xmlns:p14="http://schemas.microsoft.com/office/powerpoint/2010/main" val="3900871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lnSpc>
                <a:spcPct val="90000"/>
              </a:lnSpc>
              <a:spcBef>
                <a:spcPts val="1000"/>
              </a:spcBef>
              <a:buFont typeface="Arial"/>
              <a:buChar char="•"/>
              <a:defRPr/>
            </a:pPr>
            <a:r>
              <a:rPr lang="nl-NL">
                <a:solidFill>
                  <a:prstClr val="black"/>
                </a:solidFill>
              </a:rPr>
              <a:t>Het lichaam haalt uit voeding de stoffen die nodig zijn om het lichaam op te bouwen en te onderhouden. Als we deze voedingsstoffen verteren, levert dat ook energie op, wat we nodig hebben om te kunnen bewegen. </a:t>
            </a:r>
            <a:endParaRPr lang="en-US">
              <a:solidFill>
                <a:prstClr val="black"/>
              </a:solidFill>
            </a:endParaRPr>
          </a:p>
          <a:p>
            <a:pPr marL="171450" indent="-171450">
              <a:lnSpc>
                <a:spcPct val="90000"/>
              </a:lnSpc>
              <a:spcBef>
                <a:spcPts val="1000"/>
              </a:spcBef>
              <a:buFont typeface="Arial"/>
              <a:buChar char="•"/>
              <a:defRPr/>
            </a:pPr>
            <a:r>
              <a:rPr lang="nl-NL">
                <a:solidFill>
                  <a:prstClr val="black"/>
                </a:solidFill>
              </a:rPr>
              <a:t>Wat betekent gezonde voeding voor u? Daarmee wil je inzicht krijgen in hoeverre de ouderen momenteel bewust bezig zijn met hun voeding, en wat ze zien onder gezonde voeding. </a:t>
            </a:r>
            <a:endParaRPr lang="nl-NL">
              <a:solidFill>
                <a:prstClr val="black"/>
              </a:solidFill>
              <a:cs typeface="Calibri"/>
            </a:endParaRPr>
          </a:p>
          <a:p>
            <a:pPr marL="171450" indent="-171450">
              <a:lnSpc>
                <a:spcPct val="90000"/>
              </a:lnSpc>
              <a:spcBef>
                <a:spcPts val="1000"/>
              </a:spcBef>
              <a:buFont typeface="Arial"/>
              <a:buChar char="•"/>
              <a:defRPr/>
            </a:pPr>
            <a:r>
              <a:rPr lang="nl-NL">
                <a:solidFill>
                  <a:prstClr val="black"/>
                </a:solidFill>
              </a:rPr>
              <a:t>Wanneer is voeding nou gezond? Introduceren schijf van vijf. Met een gezond voedingspatroon krijg je van alle voedingsstoffen voldoende binnen. De Schijf van Vijf  van het Voedingscentrum laat zien welke voedingsmiddelen je dagelijks moet eten om voldoende voedingsstoffen binnen te krijgen.</a:t>
            </a:r>
            <a:endParaRPr lang="nl-NL">
              <a:solidFill>
                <a:prstClr val="black"/>
              </a:solidFill>
              <a:cs typeface="Calibri" panose="020F0502020204030204"/>
            </a:endParaRPr>
          </a:p>
          <a:p>
            <a:pPr marL="108000" marR="0" lvl="0" indent="-228600" algn="l" defTabSz="914400" rtl="0" eaLnBrk="1" fontAlgn="auto" latinLnBrk="0" hangingPunct="1">
              <a:lnSpc>
                <a:spcPct val="90000"/>
              </a:lnSpc>
              <a:spcBef>
                <a:spcPts val="1000"/>
              </a:spcBef>
              <a:spcAft>
                <a:spcPts val="0"/>
              </a:spcAft>
              <a:buClrTx/>
              <a:buSzTx/>
              <a:buFont typeface="Arial"/>
              <a:buChar char="•"/>
              <a:tabLst/>
              <a:defRPr/>
            </a:pPr>
            <a:endParaRPr lang="nl-NL">
              <a:solidFill>
                <a:prstClr val="black"/>
              </a:solidFill>
            </a:endParaRPr>
          </a:p>
          <a:p>
            <a:pPr marL="108000" marR="0" lvl="0" indent="-228600" algn="l" defTabSz="914400" rtl="0" eaLnBrk="1" fontAlgn="auto" latinLnBrk="0" hangingPunct="1">
              <a:lnSpc>
                <a:spcPct val="90000"/>
              </a:lnSpc>
              <a:spcBef>
                <a:spcPts val="1000"/>
              </a:spcBef>
              <a:spcAft>
                <a:spcPts val="0"/>
              </a:spcAft>
              <a:buClrTx/>
              <a:buSzTx/>
              <a:buFont typeface="Arial"/>
              <a:buChar char="•"/>
              <a:tabLst/>
              <a:defRPr/>
            </a:pPr>
            <a:endParaRPr lang="nl-NL">
              <a:solidFill>
                <a:prstClr val="black"/>
              </a:solidFill>
            </a:endParaRPr>
          </a:p>
          <a:p>
            <a:endParaRPr lang="nl-NL">
              <a:solidFill>
                <a:prstClr val="black"/>
              </a:solidFill>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28397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nl-NL" sz="1200" b="0" i="0" u="none" strike="noStrike" kern="1200" cap="none" spc="0" normalizeH="0" baseline="0" noProof="0">
                <a:ln>
                  <a:noFill/>
                </a:ln>
                <a:solidFill>
                  <a:prstClr val="black"/>
                </a:solidFill>
                <a:effectLst/>
                <a:uLnTx/>
                <a:uFillTx/>
                <a:latin typeface="+mn-lt"/>
              </a:rPr>
              <a:t>De Schijf van Vijf van het Voedingscentrum bespreken: welke voedingsmiddelen je dagelijks moet eten om voldoende voedingsstoffen binnen te krijgen. </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nl-NL" sz="1200" b="0" i="0" u="none" strike="noStrike" kern="1200" cap="none" spc="0" normalizeH="0" baseline="0" noProof="0">
              <a:ln>
                <a:noFill/>
              </a:ln>
              <a:solidFill>
                <a:prstClr val="black"/>
              </a:solidFill>
              <a:effectLst/>
              <a:uLnTx/>
              <a:uFillTx/>
              <a:latin typeface="+mn-lt"/>
            </a:endParaRPr>
          </a:p>
          <a:p>
            <a:r>
              <a:rPr lang="en-US" err="1"/>
              <a:t>Vraag</a:t>
            </a:r>
            <a:r>
              <a:rPr lang="en-US"/>
              <a:t> per </a:t>
            </a:r>
            <a:r>
              <a:rPr lang="en-US" err="1"/>
              <a:t>categorie</a:t>
            </a:r>
            <a:r>
              <a:rPr lang="en-US"/>
              <a:t> of </a:t>
            </a:r>
            <a:r>
              <a:rPr lang="en-US" err="1"/>
              <a:t>deelnemers</a:t>
            </a:r>
            <a:r>
              <a:rPr lang="en-US"/>
              <a:t> </a:t>
            </a:r>
            <a:r>
              <a:rPr lang="en-US" err="1"/>
              <a:t>voorbeelden</a:t>
            </a:r>
            <a:r>
              <a:rPr lang="en-US"/>
              <a:t> </a:t>
            </a:r>
            <a:r>
              <a:rPr lang="en-US" err="1"/>
              <a:t>willen</a:t>
            </a:r>
            <a:r>
              <a:rPr lang="en-US"/>
              <a:t> </a:t>
            </a:r>
            <a:r>
              <a:rPr lang="en-US" err="1"/>
              <a:t>noemen</a:t>
            </a:r>
            <a:r>
              <a:rPr lang="en-US"/>
              <a:t> </a:t>
            </a:r>
            <a:r>
              <a:rPr lang="en-US" err="1"/>
              <a:t>en</a:t>
            </a:r>
            <a:r>
              <a:rPr lang="en-US"/>
              <a:t> </a:t>
            </a:r>
            <a:r>
              <a:rPr lang="en-US" err="1"/>
              <a:t>geef</a:t>
            </a:r>
            <a:r>
              <a:rPr lang="en-US"/>
              <a:t> </a:t>
            </a:r>
            <a:r>
              <a:rPr lang="en-US" err="1"/>
              <a:t>eventueel</a:t>
            </a:r>
            <a:r>
              <a:rPr lang="en-US"/>
              <a:t> </a:t>
            </a:r>
            <a:r>
              <a:rPr lang="en-US" err="1"/>
              <a:t>verdere</a:t>
            </a:r>
            <a:r>
              <a:rPr lang="en-US"/>
              <a:t> </a:t>
            </a:r>
            <a:r>
              <a:rPr lang="en-US" err="1"/>
              <a:t>uitleg</a:t>
            </a:r>
            <a:r>
              <a:rPr lang="en-US"/>
              <a:t> per </a:t>
            </a:r>
            <a:r>
              <a:rPr lang="en-US" err="1"/>
              <a:t>categorie</a:t>
            </a:r>
            <a:r>
              <a:rPr lang="en-US"/>
              <a:t>. </a:t>
            </a:r>
          </a:p>
          <a:p>
            <a:endParaRPr lang="en-US"/>
          </a:p>
          <a:p>
            <a:r>
              <a:rPr lang="en-US"/>
              <a:t>Je </a:t>
            </a:r>
            <a:r>
              <a:rPr lang="en-US" err="1"/>
              <a:t>kunt</a:t>
            </a:r>
            <a:r>
              <a:rPr lang="en-US"/>
              <a:t> </a:t>
            </a:r>
            <a:r>
              <a:rPr lang="en-US" err="1"/>
              <a:t>hier</a:t>
            </a:r>
            <a:r>
              <a:rPr lang="en-US"/>
              <a:t> </a:t>
            </a:r>
            <a:r>
              <a:rPr lang="en-US" err="1"/>
              <a:t>ter</a:t>
            </a:r>
            <a:r>
              <a:rPr lang="en-US"/>
              <a:t> </a:t>
            </a:r>
            <a:r>
              <a:rPr lang="en-US" err="1"/>
              <a:t>plekke</a:t>
            </a:r>
            <a:r>
              <a:rPr lang="en-US"/>
              <a:t> </a:t>
            </a:r>
            <a:r>
              <a:rPr lang="en-US" err="1"/>
              <a:t>een</a:t>
            </a:r>
            <a:r>
              <a:rPr lang="en-US"/>
              <a:t> </a:t>
            </a:r>
            <a:r>
              <a:rPr lang="en-US" err="1"/>
              <a:t>opdracht</a:t>
            </a:r>
            <a:r>
              <a:rPr lang="en-US"/>
              <a:t> </a:t>
            </a:r>
            <a:r>
              <a:rPr lang="en-US" err="1"/>
              <a:t>aan</a:t>
            </a:r>
            <a:r>
              <a:rPr lang="en-US"/>
              <a:t> </a:t>
            </a:r>
            <a:r>
              <a:rPr lang="en-US" err="1"/>
              <a:t>koppelen</a:t>
            </a:r>
            <a:r>
              <a:rPr lang="en-US"/>
              <a:t> om de </a:t>
            </a:r>
            <a:r>
              <a:rPr lang="en-US" err="1"/>
              <a:t>ouderen</a:t>
            </a:r>
            <a:r>
              <a:rPr lang="en-US"/>
              <a:t> per </a:t>
            </a:r>
            <a:r>
              <a:rPr lang="en-US" err="1"/>
              <a:t>categorie</a:t>
            </a:r>
            <a:r>
              <a:rPr lang="en-US"/>
              <a:t> </a:t>
            </a:r>
            <a:r>
              <a:rPr lang="en-US" err="1"/>
              <a:t>producten</a:t>
            </a:r>
            <a:r>
              <a:rPr lang="en-US"/>
              <a:t> </a:t>
            </a:r>
            <a:r>
              <a:rPr lang="en-US" err="1"/>
              <a:t>voor</a:t>
            </a:r>
            <a:r>
              <a:rPr lang="en-US"/>
              <a:t> </a:t>
            </a:r>
            <a:r>
              <a:rPr lang="en-US" err="1"/>
              <a:t>te</a:t>
            </a:r>
            <a:r>
              <a:rPr lang="en-US"/>
              <a:t> </a:t>
            </a:r>
            <a:r>
              <a:rPr lang="en-US" err="1"/>
              <a:t>houden</a:t>
            </a:r>
            <a:r>
              <a:rPr lang="en-US"/>
              <a:t> </a:t>
            </a:r>
            <a:r>
              <a:rPr lang="en-US" err="1"/>
              <a:t>en</a:t>
            </a:r>
            <a:r>
              <a:rPr lang="en-US"/>
              <a:t> de </a:t>
            </a:r>
            <a:r>
              <a:rPr lang="en-US" err="1"/>
              <a:t>meest</a:t>
            </a:r>
            <a:r>
              <a:rPr lang="en-US"/>
              <a:t> </a:t>
            </a:r>
            <a:r>
              <a:rPr lang="en-US" err="1"/>
              <a:t>gezonde</a:t>
            </a:r>
            <a:r>
              <a:rPr lang="en-US"/>
              <a:t> variant </a:t>
            </a:r>
            <a:r>
              <a:rPr lang="en-US" err="1"/>
              <a:t>te</a:t>
            </a:r>
            <a:r>
              <a:rPr lang="en-US"/>
              <a:t> laten </a:t>
            </a:r>
            <a:r>
              <a:rPr lang="en-US" err="1"/>
              <a:t>kiezen</a:t>
            </a:r>
            <a:r>
              <a:rPr lang="en-US"/>
              <a:t> (</a:t>
            </a:r>
            <a:r>
              <a:rPr lang="en-US" err="1"/>
              <a:t>bijv</a:t>
            </a:r>
            <a:r>
              <a:rPr lang="en-US"/>
              <a:t>. Witte pasta vs. </a:t>
            </a:r>
            <a:r>
              <a:rPr lang="en-US" err="1"/>
              <a:t>volkoren</a:t>
            </a:r>
            <a:r>
              <a:rPr lang="en-US"/>
              <a:t> pasta, </a:t>
            </a:r>
            <a:r>
              <a:rPr lang="en-US" err="1"/>
              <a:t>volle</a:t>
            </a:r>
            <a:r>
              <a:rPr lang="en-US"/>
              <a:t> </a:t>
            </a:r>
            <a:r>
              <a:rPr lang="en-US" err="1"/>
              <a:t>melk</a:t>
            </a:r>
            <a:r>
              <a:rPr lang="en-US"/>
              <a:t> vs. </a:t>
            </a:r>
            <a:r>
              <a:rPr lang="en-US" err="1"/>
              <a:t>magere</a:t>
            </a:r>
            <a:r>
              <a:rPr lang="en-US"/>
              <a:t> </a:t>
            </a:r>
            <a:r>
              <a:rPr lang="en-US" err="1"/>
              <a:t>melk</a:t>
            </a:r>
            <a:r>
              <a:rPr lang="en-US"/>
              <a:t>… </a:t>
            </a:r>
            <a:r>
              <a:rPr lang="en-US" err="1"/>
              <a:t>kan</a:t>
            </a:r>
            <a:r>
              <a:rPr lang="en-US"/>
              <a:t> </a:t>
            </a:r>
            <a:r>
              <a:rPr lang="en-US" err="1"/>
              <a:t>ook</a:t>
            </a:r>
            <a:r>
              <a:rPr lang="en-US"/>
              <a:t> met </a:t>
            </a:r>
            <a:r>
              <a:rPr lang="en-US" err="1"/>
              <a:t>afbeeldingen</a:t>
            </a:r>
            <a:r>
              <a:rPr lang="en-US"/>
              <a:t> van de </a:t>
            </a:r>
            <a:r>
              <a:rPr lang="en-US" err="1"/>
              <a:t>producten</a:t>
            </a:r>
            <a:r>
              <a:rPr lang="en-US"/>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1205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a:t>Een gezonde warme maaltijd bestaat ongeveer uit 500-600 kcal.</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99885D-7F31-4EC5-B8C1-C7A165DDD8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653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nl-NL"/>
              <a:t>Een uitzondering is vitamine D. Volwassenen vanaf 50 jaar wordt geadviseerd om dagelijks via een supplement vitamine D in te nemen omdat dit moeilijk uit de dagelijkse voeding te halen is. </a:t>
            </a:r>
          </a:p>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nl-NL"/>
              <a:t>Het lichaam kan zelf vitamine D aanmaken met behulp van zonlicht. Door het eten van vette vis, zoals zalm, makreel en haring, krijg je ook vitamine D binnen. Daarnaast zit in melkproducten, vlees en eieren ook een beetje vitamine D.</a:t>
            </a:r>
          </a:p>
          <a:p>
            <a:endParaRPr lang="nl-NL"/>
          </a:p>
          <a:p>
            <a:r>
              <a:rPr lang="nl-NL"/>
              <a:t>Aangeven dat we in een andere sessie dieper in zullen gaan op eiwit en aanbeveling voor senioren</a:t>
            </a:r>
            <a:endParaRPr lang="nl-NL">
              <a:cs typeface="Calibri"/>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BACD07-FBB2-C440-88D3-01558219C51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0112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NB. Stimuleren van gezond voedingspatroon belangrijker dan losse keuzes, maar de bewuste keuzes kunnen wel helpen in het creëren van een gezond voedingspatroon. </a:t>
            </a:r>
          </a:p>
          <a:p>
            <a:endParaRPr lang="nl-NL" dirty="0"/>
          </a:p>
          <a:p>
            <a:r>
              <a:rPr lang="nl-NL">
                <a:hlinkClick r:id="rId3"/>
              </a:rPr>
              <a:t>Eetwissel Geheugensteuntje (voedingscentrum.nl)</a:t>
            </a:r>
            <a:endParaRPr lang="nl-NL" dirty="0"/>
          </a:p>
        </p:txBody>
      </p:sp>
      <p:sp>
        <p:nvSpPr>
          <p:cNvPr id="4" name="Tijdelijke aanduiding voor dianummer 3"/>
          <p:cNvSpPr>
            <a:spLocks noGrp="1"/>
          </p:cNvSpPr>
          <p:nvPr>
            <p:ph type="sldNum" sz="quarter" idx="5"/>
          </p:nvPr>
        </p:nvSpPr>
        <p:spPr/>
        <p:txBody>
          <a:bodyPr/>
          <a:lstStyle/>
          <a:p>
            <a:fld id="{DC99885D-7F31-4EC5-B8C1-C7A165DDD8C6}" type="slidenum">
              <a:rPr lang="en-US" smtClean="0"/>
              <a:t>10</a:t>
            </a:fld>
            <a:endParaRPr lang="en-US"/>
          </a:p>
        </p:txBody>
      </p:sp>
    </p:spTree>
    <p:extLst>
      <p:ext uri="{BB962C8B-B14F-4D97-AF65-F5344CB8AC3E}">
        <p14:creationId xmlns:p14="http://schemas.microsoft.com/office/powerpoint/2010/main" val="17241363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2276320"/>
            <a:ext cx="11120284" cy="653693"/>
          </a:xfrm>
          <a:prstGeom prst="rect">
            <a:avLst/>
          </a:prstGeom>
        </p:spPr>
        <p:txBody>
          <a:bodyPr anchor="t" anchorCtr="0"/>
          <a:lstStyle>
            <a:lvl1pPr algn="ctr">
              <a:defRPr sz="5000" baseline="0">
                <a:solidFill>
                  <a:srgbClr val="F47C40"/>
                </a:solidFill>
                <a:latin typeface="+mn-lt"/>
                <a:ea typeface="Montserrat" charset="0"/>
                <a:cs typeface="Montserrat" charset="0"/>
              </a:defRPr>
            </a:lvl1pPr>
          </a:lstStyle>
          <a:p>
            <a:r>
              <a:rPr lang="en-US" err="1"/>
              <a:t>Dit</a:t>
            </a:r>
            <a:r>
              <a:rPr lang="en-US"/>
              <a:t> is </a:t>
            </a:r>
            <a:r>
              <a:rPr lang="en-US" err="1"/>
              <a:t>een</a:t>
            </a:r>
            <a:r>
              <a:rPr lang="en-US"/>
              <a:t> </a:t>
            </a:r>
            <a:r>
              <a:rPr lang="en-US" err="1"/>
              <a:t>titel</a:t>
            </a:r>
            <a:r>
              <a:rPr lang="en-US"/>
              <a:t> slide</a:t>
            </a:r>
          </a:p>
        </p:txBody>
      </p:sp>
      <p:sp>
        <p:nvSpPr>
          <p:cNvPr id="4" name="Text Placeholder 3"/>
          <p:cNvSpPr>
            <a:spLocks noGrp="1"/>
          </p:cNvSpPr>
          <p:nvPr>
            <p:ph type="body" sz="quarter" idx="10" hasCustomPrompt="1"/>
          </p:nvPr>
        </p:nvSpPr>
        <p:spPr>
          <a:xfrm>
            <a:off x="639097" y="3028333"/>
            <a:ext cx="11120284" cy="392624"/>
          </a:xfrm>
          <a:prstGeom prst="rect">
            <a:avLst/>
          </a:prstGeom>
        </p:spPr>
        <p:txBody>
          <a:bodyPr anchor="ctr" anchorCtr="1"/>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800">
                <a:latin typeface="+mn-lt"/>
                <a:ea typeface="Lora" charset="0"/>
                <a:cs typeface="Lora"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sz="2500" err="1">
                <a:solidFill>
                  <a:srgbClr val="999999"/>
                </a:solidFill>
              </a:rPr>
              <a:t>testings</a:t>
            </a:r>
            <a:endParaRPr lang="en-US" sz="2500">
              <a:solidFill>
                <a:srgbClr val="999999"/>
              </a:solidFill>
            </a:endParaRPr>
          </a:p>
        </p:txBody>
      </p:sp>
      <p:pic>
        <p:nvPicPr>
          <p:cNvPr id="5" name="Afbeelding 4" descr="Afbeelding met buiten, persoon, lucht, man&#10;&#10;Automatisch gegenereerde beschrijving">
            <a:extLst>
              <a:ext uri="{FF2B5EF4-FFF2-40B4-BE49-F238E27FC236}">
                <a16:creationId xmlns:a16="http://schemas.microsoft.com/office/drawing/2014/main" id="{5CC54EAB-0D8D-4C23-B549-F73EA0462A2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1586"/>
          <a:stretch/>
        </p:blipFill>
        <p:spPr>
          <a:xfrm>
            <a:off x="6539775" y="110836"/>
            <a:ext cx="4571570" cy="6063450"/>
          </a:xfrm>
          <a:prstGeom prst="rect">
            <a:avLst/>
          </a:prstGeom>
        </p:spPr>
      </p:pic>
    </p:spTree>
    <p:extLst>
      <p:ext uri="{BB962C8B-B14F-4D97-AF65-F5344CB8AC3E}">
        <p14:creationId xmlns:p14="http://schemas.microsoft.com/office/powerpoint/2010/main" val="679416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charset="0"/>
                <a:cs typeface="Montserrat"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a:defRPr sz="2400" baseline="0">
                <a:solidFill>
                  <a:schemeClr val="tx1"/>
                </a:solidFill>
                <a:latin typeface="+mn-lt"/>
                <a:ea typeface="Lora"/>
                <a:cs typeface="Lora"/>
              </a:defRPr>
            </a:lvl1pPr>
            <a:lvl2pPr>
              <a:defRPr sz="2000" baseline="0">
                <a:solidFill>
                  <a:schemeClr val="tx1"/>
                </a:solidFill>
                <a:latin typeface="+mn-lt"/>
                <a:ea typeface="Lora"/>
                <a:cs typeface="Lora"/>
              </a:defRPr>
            </a:lvl2pPr>
            <a:lvl3pPr>
              <a:defRPr sz="1800">
                <a:solidFill>
                  <a:schemeClr val="tx1"/>
                </a:solidFill>
                <a:latin typeface="+mn-lt"/>
                <a:ea typeface="Lora"/>
                <a:cs typeface="Lora"/>
              </a:defRPr>
            </a:lvl3pPr>
            <a:lvl4pPr>
              <a:defRPr>
                <a:solidFill>
                  <a:schemeClr val="tx1"/>
                </a:solidFill>
                <a:latin typeface="+mn-lt"/>
                <a:ea typeface="Lora"/>
                <a:cs typeface="Lora"/>
              </a:defRPr>
            </a:lvl4pPr>
          </a:lstStyle>
          <a:p>
            <a:pPr lvl="0"/>
            <a:r>
              <a:rPr lang="en-US" err="1"/>
              <a:t>Niveau</a:t>
            </a:r>
            <a:r>
              <a:rPr lang="en-US"/>
              <a:t> 1</a:t>
            </a:r>
          </a:p>
          <a:p>
            <a:pPr lvl="1"/>
            <a:r>
              <a:rPr lang="en-US" err="1"/>
              <a:t>Niveau</a:t>
            </a:r>
            <a:r>
              <a:rPr lang="en-US"/>
              <a:t> 2</a:t>
            </a:r>
          </a:p>
          <a:p>
            <a:pPr lvl="2"/>
            <a:r>
              <a:rPr lang="en-US" err="1"/>
              <a:t>Niveau</a:t>
            </a:r>
            <a:r>
              <a:rPr lang="en-US"/>
              <a:t> 3</a:t>
            </a:r>
          </a:p>
          <a:p>
            <a:pPr lvl="3"/>
            <a:r>
              <a:rPr lang="en-US" err="1"/>
              <a:t>Niveau</a:t>
            </a:r>
            <a:r>
              <a:rPr lang="en-US"/>
              <a:t> 4</a:t>
            </a:r>
          </a:p>
        </p:txBody>
      </p:sp>
    </p:spTree>
    <p:extLst>
      <p:ext uri="{BB962C8B-B14F-4D97-AF65-F5344CB8AC3E}">
        <p14:creationId xmlns:p14="http://schemas.microsoft.com/office/powerpoint/2010/main" val="35049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slide - opsommin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9097" y="467163"/>
            <a:ext cx="11120284" cy="653693"/>
          </a:xfrm>
          <a:prstGeom prst="rect">
            <a:avLst/>
          </a:prstGeom>
        </p:spPr>
        <p:txBody>
          <a:bodyPr anchor="t" anchorCtr="0"/>
          <a:lstStyle>
            <a:lvl1pPr algn="l">
              <a:defRPr sz="5000" baseline="0">
                <a:solidFill>
                  <a:srgbClr val="F47C40"/>
                </a:solidFill>
                <a:latin typeface="+mn-lt"/>
                <a:ea typeface="Montserrat" panose="00000500000000000000" pitchFamily="50" charset="0"/>
                <a:cs typeface="Montserrat" panose="00000500000000000000" pitchFamily="50" charset="0"/>
              </a:defRPr>
            </a:lvl1pPr>
          </a:lstStyle>
          <a:p>
            <a:r>
              <a:rPr lang="en-US" err="1"/>
              <a:t>Contentpage</a:t>
            </a:r>
            <a:endParaRPr lang="en-US"/>
          </a:p>
        </p:txBody>
      </p:sp>
      <p:sp>
        <p:nvSpPr>
          <p:cNvPr id="8" name="TextBox 7"/>
          <p:cNvSpPr txBox="1"/>
          <p:nvPr userDrawn="1"/>
        </p:nvSpPr>
        <p:spPr>
          <a:xfrm>
            <a:off x="7246374" y="-403123"/>
            <a:ext cx="184731" cy="369332"/>
          </a:xfrm>
          <a:prstGeom prst="rect">
            <a:avLst/>
          </a:prstGeom>
          <a:noFill/>
        </p:spPr>
        <p:txBody>
          <a:bodyPr wrap="none" rtlCol="0">
            <a:spAutoFit/>
          </a:bodyPr>
          <a:lstStyle/>
          <a:p>
            <a:endParaRPr lang="en-US"/>
          </a:p>
        </p:txBody>
      </p:sp>
      <p:sp>
        <p:nvSpPr>
          <p:cNvPr id="5" name="Text Placeholder 4"/>
          <p:cNvSpPr>
            <a:spLocks noGrp="1"/>
          </p:cNvSpPr>
          <p:nvPr>
            <p:ph type="body" sz="quarter" idx="11" hasCustomPrompt="1"/>
          </p:nvPr>
        </p:nvSpPr>
        <p:spPr>
          <a:xfrm>
            <a:off x="639763" y="1312083"/>
            <a:ext cx="11119618" cy="2394677"/>
          </a:xfrm>
          <a:prstGeom prst="rect">
            <a:avLst/>
          </a:prstGeom>
        </p:spPr>
        <p:txBody>
          <a:bodyPr/>
          <a:lstStyle>
            <a:lvl1pPr marL="228600" marR="0" indent="-228600" algn="l" defTabSz="914400" rtl="0" eaLnBrk="1" fontAlgn="base" latinLnBrk="0" hangingPunct="1">
              <a:lnSpc>
                <a:spcPct val="90000"/>
              </a:lnSpc>
              <a:spcBef>
                <a:spcPts val="1000"/>
              </a:spcBef>
              <a:spcAft>
                <a:spcPts val="0"/>
              </a:spcAft>
              <a:buClrTx/>
              <a:buSzTx/>
              <a:buFont typeface="Arial"/>
              <a:buNone/>
              <a:tabLst/>
              <a:defRPr lang="en-US" sz="2400" b="0" i="0" smtClean="0">
                <a:solidFill>
                  <a:schemeClr val="tx1"/>
                </a:solidFill>
                <a:effectLst/>
                <a:latin typeface="+mn-lt"/>
              </a:defRPr>
            </a:lvl1pPr>
            <a:lvl2pPr>
              <a:defRPr baseline="0">
                <a:solidFill>
                  <a:srgbClr val="999999"/>
                </a:solidFill>
                <a:latin typeface="Lora" charset="0"/>
                <a:ea typeface="Lora" charset="0"/>
                <a:cs typeface="Lora" charset="0"/>
              </a:defRPr>
            </a:lvl2pPr>
            <a:lvl3pPr>
              <a:defRPr>
                <a:solidFill>
                  <a:srgbClr val="999999"/>
                </a:solidFill>
                <a:latin typeface="Lora" charset="0"/>
                <a:ea typeface="Lora" charset="0"/>
                <a:cs typeface="Lora" charset="0"/>
              </a:defRPr>
            </a:lvl3pPr>
            <a:lvl4pPr>
              <a:defRPr>
                <a:solidFill>
                  <a:srgbClr val="999999"/>
                </a:solidFill>
                <a:latin typeface="Lora" charset="0"/>
                <a:ea typeface="Lora" charset="0"/>
                <a:cs typeface="Lora" charset="0"/>
              </a:defRPr>
            </a:lvl4pPr>
          </a:lstStyle>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Senioren</a:t>
            </a:r>
            <a:r>
              <a:rPr lang="en-US" b="0" i="0">
                <a:solidFill>
                  <a:srgbClr val="333333"/>
                </a:solidFill>
                <a:effectLst/>
                <a:latin typeface="Lora" charset="0"/>
              </a:rPr>
              <a:t> </a:t>
            </a:r>
            <a:r>
              <a:rPr lang="en-US" b="0" i="0" err="1">
                <a:solidFill>
                  <a:srgbClr val="333333"/>
                </a:solidFill>
                <a:effectLst/>
                <a:latin typeface="Lora" charset="0"/>
              </a:rPr>
              <a:t>willen</a:t>
            </a:r>
            <a:r>
              <a:rPr lang="en-US" b="0" i="0">
                <a:solidFill>
                  <a:srgbClr val="333333"/>
                </a:solidFill>
                <a:effectLst/>
                <a:latin typeface="Lora" charset="0"/>
              </a:rPr>
              <a:t> </a:t>
            </a:r>
            <a:r>
              <a:rPr lang="en-US" b="0" i="0" err="1">
                <a:solidFill>
                  <a:srgbClr val="333333"/>
                </a:solidFill>
                <a:effectLst/>
                <a:latin typeface="Lora" charset="0"/>
              </a:rPr>
              <a:t>langer</a:t>
            </a:r>
            <a:r>
              <a:rPr lang="en-US" b="0" i="0">
                <a:solidFill>
                  <a:srgbClr val="333333"/>
                </a:solidFill>
                <a:effectLst/>
                <a:latin typeface="Lora" charset="0"/>
              </a:rPr>
              <a:t> </a:t>
            </a:r>
            <a:r>
              <a:rPr lang="en-US" b="0" i="0" err="1">
                <a:solidFill>
                  <a:srgbClr val="333333"/>
                </a:solidFill>
                <a:effectLst/>
                <a:latin typeface="Lora" charset="0"/>
              </a:rPr>
              <a:t>zelfstandig</a:t>
            </a:r>
            <a:r>
              <a:rPr lang="en-US" b="0" i="0">
                <a:solidFill>
                  <a:srgbClr val="333333"/>
                </a:solidFill>
                <a:effectLst/>
                <a:latin typeface="Lora" charset="0"/>
              </a:rPr>
              <a:t> </a:t>
            </a:r>
            <a:r>
              <a:rPr lang="en-US" b="0" i="0" err="1">
                <a:solidFill>
                  <a:srgbClr val="333333"/>
                </a:solidFill>
                <a:effectLst/>
                <a:latin typeface="Lora" charset="0"/>
              </a:rPr>
              <a:t>blijven</a:t>
            </a:r>
            <a:r>
              <a:rPr lang="en-US" b="0" i="0">
                <a:solidFill>
                  <a:srgbClr val="333333"/>
                </a:solidFill>
                <a:effectLst/>
                <a:latin typeface="Lora" charset="0"/>
              </a:rPr>
              <a:t> </a:t>
            </a:r>
            <a:r>
              <a:rPr lang="en-US" b="0" i="0" err="1">
                <a:solidFill>
                  <a:srgbClr val="333333"/>
                </a:solidFill>
                <a:effectLst/>
                <a:latin typeface="Lora" charset="0"/>
              </a:rPr>
              <a:t>wonen</a:t>
            </a:r>
            <a:r>
              <a:rPr lang="en-US" b="0" i="0">
                <a:solidFill>
                  <a:srgbClr val="333333"/>
                </a:solidFill>
                <a:effectLst/>
                <a:latin typeface="Lora" charset="0"/>
              </a:rPr>
              <a:t>. </a:t>
            </a:r>
            <a:r>
              <a:rPr lang="en-US" b="0" i="0" err="1">
                <a:solidFill>
                  <a:srgbClr val="333333"/>
                </a:solidFill>
                <a:effectLst/>
                <a:latin typeface="Lora" charset="0"/>
              </a:rPr>
              <a:t>Vallen</a:t>
            </a:r>
            <a:r>
              <a:rPr lang="en-US" b="0" i="0">
                <a:solidFill>
                  <a:srgbClr val="333333"/>
                </a:solidFill>
                <a:effectLst/>
                <a:latin typeface="Lora" charset="0"/>
              </a:rPr>
              <a:t> is </a:t>
            </a:r>
            <a:r>
              <a:rPr lang="en-US" b="0" i="0" err="1">
                <a:solidFill>
                  <a:srgbClr val="333333"/>
                </a:solidFill>
                <a:effectLst/>
                <a:latin typeface="Lora" charset="0"/>
              </a:rPr>
              <a:t>daarbij</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err="1">
                <a:solidFill>
                  <a:srgbClr val="333333"/>
                </a:solidFill>
                <a:effectLst/>
                <a:latin typeface="Lora" charset="0"/>
              </a:rPr>
              <a:t>voor</a:t>
            </a:r>
            <a:r>
              <a:rPr lang="en-US" b="0" i="0">
                <a:solidFill>
                  <a:srgbClr val="333333"/>
                </a:solidFill>
                <a:effectLst/>
                <a:latin typeface="Lora" charset="0"/>
              </a:rPr>
              <a:t> hen </a:t>
            </a:r>
            <a:r>
              <a:rPr lang="en-US" b="0" i="0" err="1">
                <a:solidFill>
                  <a:srgbClr val="333333"/>
                </a:solidFill>
                <a:effectLst/>
                <a:latin typeface="Lora" charset="0"/>
              </a:rPr>
              <a:t>een</a:t>
            </a:r>
            <a:r>
              <a:rPr lang="en-US" b="0" i="0">
                <a:solidFill>
                  <a:srgbClr val="333333"/>
                </a:solidFill>
                <a:effectLst/>
                <a:latin typeface="Lora" charset="0"/>
              </a:rPr>
              <a:t> van de </a:t>
            </a:r>
            <a:r>
              <a:rPr lang="en-US" b="0" i="0" err="1">
                <a:solidFill>
                  <a:srgbClr val="333333"/>
                </a:solidFill>
                <a:effectLst/>
                <a:latin typeface="Lora" charset="0"/>
              </a:rPr>
              <a:t>grootste</a:t>
            </a:r>
            <a:r>
              <a:rPr lang="en-US" b="0" i="0">
                <a:solidFill>
                  <a:srgbClr val="333333"/>
                </a:solidFill>
                <a:effectLst/>
                <a:latin typeface="Lora" charset="0"/>
              </a:rPr>
              <a:t> </a:t>
            </a:r>
            <a:r>
              <a:rPr lang="en-US" b="0" i="0" err="1">
                <a:solidFill>
                  <a:srgbClr val="333333"/>
                </a:solidFill>
                <a:effectLst/>
                <a:latin typeface="Lora" charset="0"/>
              </a:rPr>
              <a:t>problemen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risico’s</a:t>
            </a:r>
            <a:r>
              <a:rPr lang="en-US" b="0" i="0">
                <a:solidFill>
                  <a:srgbClr val="333333"/>
                </a:solidFill>
                <a:effectLst/>
                <a:latin typeface="Lora" charset="0"/>
              </a:rPr>
              <a:t>. Met project</a:t>
            </a: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TOM </a:t>
            </a:r>
            <a:r>
              <a:rPr lang="en-US" b="0" i="0" err="1">
                <a:solidFill>
                  <a:srgbClr val="333333"/>
                </a:solidFill>
                <a:effectLst/>
                <a:latin typeface="Lora" charset="0"/>
              </a:rPr>
              <a:t>wil</a:t>
            </a:r>
            <a:r>
              <a:rPr lang="en-US" b="0" i="0">
                <a:solidFill>
                  <a:srgbClr val="333333"/>
                </a:solidFill>
                <a:effectLst/>
                <a:latin typeface="Lora" charset="0"/>
              </a:rPr>
              <a:t> </a:t>
            </a:r>
            <a:r>
              <a:rPr lang="en-US" b="0" i="0" err="1">
                <a:solidFill>
                  <a:srgbClr val="333333"/>
                </a:solidFill>
                <a:effectLst/>
                <a:latin typeface="Lora" charset="0"/>
              </a:rPr>
              <a:t>een</a:t>
            </a:r>
            <a:r>
              <a:rPr lang="en-US" b="0" i="0">
                <a:solidFill>
                  <a:srgbClr val="333333"/>
                </a:solidFill>
                <a:effectLst/>
                <a:latin typeface="Lora" charset="0"/>
              </a:rPr>
              <a:t> </a:t>
            </a:r>
            <a:r>
              <a:rPr lang="en-US" b="0" i="0" err="1">
                <a:solidFill>
                  <a:srgbClr val="333333"/>
                </a:solidFill>
                <a:effectLst/>
                <a:latin typeface="Lora" charset="0"/>
              </a:rPr>
              <a:t>aantal</a:t>
            </a:r>
            <a:r>
              <a:rPr lang="en-US" b="0" i="0">
                <a:solidFill>
                  <a:srgbClr val="333333"/>
                </a:solidFill>
                <a:effectLst/>
                <a:latin typeface="Lora" charset="0"/>
              </a:rPr>
              <a:t> </a:t>
            </a:r>
            <a:r>
              <a:rPr lang="en-US" b="0" i="0" err="1">
                <a:solidFill>
                  <a:srgbClr val="333333"/>
                </a:solidFill>
                <a:effectLst/>
                <a:latin typeface="Lora" charset="0"/>
              </a:rPr>
              <a:t>samenwerkende</a:t>
            </a:r>
            <a:r>
              <a:rPr lang="en-US" b="0" i="0">
                <a:solidFill>
                  <a:srgbClr val="333333"/>
                </a:solidFill>
                <a:effectLst/>
                <a:latin typeface="Lora" charset="0"/>
              </a:rPr>
              <a:t> </a:t>
            </a:r>
            <a:r>
              <a:rPr lang="en-US" b="0" i="0" err="1">
                <a:solidFill>
                  <a:srgbClr val="333333"/>
                </a:solidFill>
                <a:effectLst/>
                <a:latin typeface="Lora" charset="0"/>
              </a:rPr>
              <a:t>partijen</a:t>
            </a:r>
            <a:r>
              <a:rPr lang="en-US" b="0" i="0">
                <a:solidFill>
                  <a:srgbClr val="333333"/>
                </a:solidFill>
                <a:effectLst/>
                <a:latin typeface="Lora" charset="0"/>
              </a:rPr>
              <a:t> </a:t>
            </a:r>
            <a:r>
              <a:rPr lang="en-US" b="0" i="0" err="1">
                <a:solidFill>
                  <a:srgbClr val="333333"/>
                </a:solidFill>
                <a:effectLst/>
                <a:latin typeface="Lora" charset="0"/>
              </a:rPr>
              <a:t>verhoogde</a:t>
            </a:r>
            <a:r>
              <a:rPr lang="en-US" b="0" i="0">
                <a:solidFill>
                  <a:srgbClr val="333333"/>
                </a:solidFill>
                <a:effectLst/>
                <a:latin typeface="Lora" charset="0"/>
              </a:rPr>
              <a:t> </a:t>
            </a:r>
            <a:r>
              <a:rPr lang="en-US" b="0" i="0" err="1">
                <a:solidFill>
                  <a:srgbClr val="333333"/>
                </a:solidFill>
                <a:effectLst/>
                <a:latin typeface="Lora" charset="0"/>
              </a:rPr>
              <a:t>risico’s</a:t>
            </a:r>
            <a:endParaRPr lang="en-US" b="0" i="0">
              <a:solidFill>
                <a:srgbClr val="333333"/>
              </a:solidFill>
              <a:effectLst/>
              <a:latin typeface="Lora" charset="0"/>
            </a:endParaRPr>
          </a:p>
          <a:p>
            <a:pPr marL="228600" marR="0" lvl="0" indent="-228600" algn="l" defTabSz="914400" rtl="0" eaLnBrk="1" fontAlgn="base" latinLnBrk="0" hangingPunct="1">
              <a:lnSpc>
                <a:spcPct val="90000"/>
              </a:lnSpc>
              <a:spcBef>
                <a:spcPts val="1000"/>
              </a:spcBef>
              <a:spcAft>
                <a:spcPts val="0"/>
              </a:spcAft>
              <a:buClrTx/>
              <a:buSzTx/>
              <a:buFont typeface="Arial"/>
              <a:buNone/>
              <a:tabLst/>
              <a:defRPr/>
            </a:pPr>
            <a:r>
              <a:rPr lang="en-US" b="0" i="0">
                <a:solidFill>
                  <a:srgbClr val="333333"/>
                </a:solidFill>
                <a:effectLst/>
                <a:latin typeface="Lora" charset="0"/>
              </a:rPr>
              <a:t>van </a:t>
            </a:r>
            <a:r>
              <a:rPr lang="en-US" b="0" i="0" err="1">
                <a:solidFill>
                  <a:srgbClr val="333333"/>
                </a:solidFill>
                <a:effectLst/>
                <a:latin typeface="Lora" charset="0"/>
              </a:rPr>
              <a:t>vallen</a:t>
            </a:r>
            <a:r>
              <a:rPr lang="en-US" b="0" i="0">
                <a:solidFill>
                  <a:srgbClr val="333333"/>
                </a:solidFill>
                <a:effectLst/>
                <a:latin typeface="Lora" charset="0"/>
              </a:rPr>
              <a:t> </a:t>
            </a:r>
            <a:r>
              <a:rPr lang="en-US" b="0" i="0" err="1">
                <a:solidFill>
                  <a:srgbClr val="333333"/>
                </a:solidFill>
                <a:effectLst/>
                <a:latin typeface="Lora" charset="0"/>
              </a:rPr>
              <a:t>vroegtijdig</a:t>
            </a:r>
            <a:r>
              <a:rPr lang="en-US" b="0" i="0">
                <a:solidFill>
                  <a:srgbClr val="333333"/>
                </a:solidFill>
                <a:effectLst/>
                <a:latin typeface="Lora" charset="0"/>
              </a:rPr>
              <a:t> </a:t>
            </a:r>
            <a:r>
              <a:rPr lang="en-US" b="0" i="0" err="1">
                <a:solidFill>
                  <a:srgbClr val="333333"/>
                </a:solidFill>
                <a:effectLst/>
                <a:latin typeface="Lora" charset="0"/>
              </a:rPr>
              <a:t>inventariseren</a:t>
            </a:r>
            <a:r>
              <a:rPr lang="en-US" b="0" i="0">
                <a:solidFill>
                  <a:srgbClr val="333333"/>
                </a:solidFill>
                <a:effectLst/>
                <a:latin typeface="Lora" charset="0"/>
              </a:rPr>
              <a:t> </a:t>
            </a:r>
            <a:r>
              <a:rPr lang="en-US" b="0" i="0" err="1">
                <a:solidFill>
                  <a:srgbClr val="333333"/>
                </a:solidFill>
                <a:effectLst/>
                <a:latin typeface="Lora" charset="0"/>
              </a:rPr>
              <a:t>en</a:t>
            </a:r>
            <a:r>
              <a:rPr lang="en-US" b="0" i="0">
                <a:solidFill>
                  <a:srgbClr val="333333"/>
                </a:solidFill>
                <a:effectLst/>
                <a:latin typeface="Lora" charset="0"/>
              </a:rPr>
              <a:t> </a:t>
            </a:r>
            <a:r>
              <a:rPr lang="en-US" b="0" i="0" err="1">
                <a:solidFill>
                  <a:srgbClr val="333333"/>
                </a:solidFill>
                <a:effectLst/>
                <a:latin typeface="Lora" charset="0"/>
              </a:rPr>
              <a:t>verminderen</a:t>
            </a:r>
            <a:r>
              <a:rPr lang="en-US" b="0" i="0">
                <a:solidFill>
                  <a:srgbClr val="333333"/>
                </a:solidFill>
                <a:effectLst/>
                <a:latin typeface="Lora" charset="0"/>
              </a:rPr>
              <a:t>. </a:t>
            </a:r>
            <a:endParaRPr lang="en-US"/>
          </a:p>
        </p:txBody>
      </p:sp>
    </p:spTree>
    <p:extLst>
      <p:ext uri="{BB962C8B-B14F-4D97-AF65-F5344CB8AC3E}">
        <p14:creationId xmlns:p14="http://schemas.microsoft.com/office/powerpoint/2010/main" val="28013792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5378450"/>
            <a:ext cx="12192000" cy="1479550"/>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94960" y="5280538"/>
            <a:ext cx="1963174" cy="659793"/>
          </a:xfrm>
          <a:prstGeom prst="rect">
            <a:avLst/>
          </a:prstGeom>
        </p:spPr>
      </p:pic>
    </p:spTree>
    <p:extLst>
      <p:ext uri="{BB962C8B-B14F-4D97-AF65-F5344CB8AC3E}">
        <p14:creationId xmlns:p14="http://schemas.microsoft.com/office/powerpoint/2010/main" val="34241285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77F41A-F403-423A-9825-8316CF07BA7A}"/>
              </a:ext>
            </a:extLst>
          </p:cNvPr>
          <p:cNvSpPr>
            <a:spLocks noGrp="1"/>
          </p:cNvSpPr>
          <p:nvPr>
            <p:ph type="ctrTitle"/>
          </p:nvPr>
        </p:nvSpPr>
        <p:spPr/>
        <p:txBody>
          <a:bodyPr/>
          <a:lstStyle/>
          <a:p>
            <a:r>
              <a:rPr lang="nl-NL"/>
              <a:t>TOM Lunch bijeenkomst 1</a:t>
            </a:r>
            <a:br>
              <a:rPr lang="nl-NL"/>
            </a:br>
            <a:br>
              <a:rPr lang="nl-NL"/>
            </a:br>
            <a:endParaRPr lang="nl-NL"/>
          </a:p>
        </p:txBody>
      </p:sp>
      <p:sp>
        <p:nvSpPr>
          <p:cNvPr id="3" name="Tijdelijke aanduiding voor tekst 2">
            <a:extLst>
              <a:ext uri="{FF2B5EF4-FFF2-40B4-BE49-F238E27FC236}">
                <a16:creationId xmlns:a16="http://schemas.microsoft.com/office/drawing/2014/main" id="{4F62D34B-CFF9-4418-B5CB-05CB55DA20EB}"/>
              </a:ext>
            </a:extLst>
          </p:cNvPr>
          <p:cNvSpPr>
            <a:spLocks noGrp="1"/>
          </p:cNvSpPr>
          <p:nvPr>
            <p:ph type="body" sz="quarter" idx="11"/>
          </p:nvPr>
        </p:nvSpPr>
        <p:spPr>
          <a:xfrm>
            <a:off x="639097" y="1942264"/>
            <a:ext cx="5139789" cy="1852357"/>
          </a:xfrm>
        </p:spPr>
        <p:txBody>
          <a:bodyPr lIns="91440" tIns="45720" rIns="91440" bIns="45720" anchor="t"/>
          <a:lstStyle/>
          <a:p>
            <a:pPr marL="0" indent="0">
              <a:buNone/>
            </a:pPr>
            <a:r>
              <a:rPr lang="nl-NL" sz="5000" dirty="0">
                <a:solidFill>
                  <a:srgbClr val="F47C40"/>
                </a:solidFill>
              </a:rPr>
              <a:t>Introductie goede en gezonde voeding bij het ouder worden</a:t>
            </a:r>
          </a:p>
        </p:txBody>
      </p:sp>
      <p:pic>
        <p:nvPicPr>
          <p:cNvPr id="4" name="Afbeelding 3">
            <a:extLst>
              <a:ext uri="{FF2B5EF4-FFF2-40B4-BE49-F238E27FC236}">
                <a16:creationId xmlns:a16="http://schemas.microsoft.com/office/drawing/2014/main" id="{87CC63FC-8B93-49A9-AC5F-3A103AA668C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29909" y="1815958"/>
            <a:ext cx="5139789" cy="3429000"/>
          </a:xfrm>
          <a:prstGeom prst="rect">
            <a:avLst/>
          </a:prstGeom>
        </p:spPr>
      </p:pic>
      <p:sp>
        <p:nvSpPr>
          <p:cNvPr id="5" name="Tijdelijke aanduiding voor tekst 4">
            <a:extLst>
              <a:ext uri="{FF2B5EF4-FFF2-40B4-BE49-F238E27FC236}">
                <a16:creationId xmlns:a16="http://schemas.microsoft.com/office/drawing/2014/main" id="{5F245F79-06EF-4768-AF62-93FA05E74AD9}"/>
              </a:ext>
            </a:extLst>
          </p:cNvPr>
          <p:cNvSpPr txBox="1">
            <a:spLocks/>
          </p:cNvSpPr>
          <p:nvPr/>
        </p:nvSpPr>
        <p:spPr>
          <a:xfrm>
            <a:off x="1798164" y="4616029"/>
            <a:ext cx="3734142" cy="39262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buNone/>
            </a:pPr>
            <a:r>
              <a:rPr lang="nl-NL" i="1"/>
              <a:t>&lt;</a:t>
            </a:r>
            <a:r>
              <a:rPr lang="nl-NL" i="1">
                <a:highlight>
                  <a:srgbClr val="FFFF00"/>
                </a:highlight>
              </a:rPr>
              <a:t>Naam diëtist</a:t>
            </a:r>
            <a:r>
              <a:rPr lang="nl-NL" i="1"/>
              <a:t>&gt;</a:t>
            </a:r>
          </a:p>
        </p:txBody>
      </p:sp>
    </p:spTree>
    <p:extLst>
      <p:ext uri="{BB962C8B-B14F-4D97-AF65-F5344CB8AC3E}">
        <p14:creationId xmlns:p14="http://schemas.microsoft.com/office/powerpoint/2010/main" val="139167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D520CD-FD04-452C-9AE2-A097D57960E7}"/>
              </a:ext>
            </a:extLst>
          </p:cNvPr>
          <p:cNvSpPr>
            <a:spLocks noGrp="1"/>
          </p:cNvSpPr>
          <p:nvPr>
            <p:ph type="ctrTitle"/>
          </p:nvPr>
        </p:nvSpPr>
        <p:spPr/>
        <p:txBody>
          <a:bodyPr/>
          <a:lstStyle/>
          <a:p>
            <a:r>
              <a:rPr lang="nl-NL"/>
              <a:t>Opdracht voor thuis</a:t>
            </a:r>
          </a:p>
        </p:txBody>
      </p:sp>
      <p:sp>
        <p:nvSpPr>
          <p:cNvPr id="3" name="Tijdelijke aanduiding voor tekst 2">
            <a:extLst>
              <a:ext uri="{FF2B5EF4-FFF2-40B4-BE49-F238E27FC236}">
                <a16:creationId xmlns:a16="http://schemas.microsoft.com/office/drawing/2014/main" id="{96CD3B7E-D794-4E08-836F-96FBC8A610D9}"/>
              </a:ext>
            </a:extLst>
          </p:cNvPr>
          <p:cNvSpPr>
            <a:spLocks noGrp="1"/>
          </p:cNvSpPr>
          <p:nvPr>
            <p:ph type="body" sz="quarter" idx="11"/>
          </p:nvPr>
        </p:nvSpPr>
        <p:spPr>
          <a:xfrm>
            <a:off x="639097" y="1466195"/>
            <a:ext cx="11119618" cy="2394677"/>
          </a:xfrm>
        </p:spPr>
        <p:txBody>
          <a:bodyPr/>
          <a:lstStyle/>
          <a:p>
            <a:r>
              <a:rPr lang="nl-NL"/>
              <a:t>Probeer gezonde keuzes te maken </a:t>
            </a:r>
          </a:p>
        </p:txBody>
      </p:sp>
      <p:pic>
        <p:nvPicPr>
          <p:cNvPr id="2050" name="Picture 2">
            <a:extLst>
              <a:ext uri="{FF2B5EF4-FFF2-40B4-BE49-F238E27FC236}">
                <a16:creationId xmlns:a16="http://schemas.microsoft.com/office/drawing/2014/main" id="{FD791FFA-F5C2-44DF-827C-E0DBB046350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62411" y="2289909"/>
            <a:ext cx="3796970" cy="227818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99492E23-D2D7-48BC-AA6D-218D8102EF9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53827" y="2289909"/>
            <a:ext cx="3578297" cy="227818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3E4B9D06-F8B4-4272-B7B5-9232B3FCFA2E}"/>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5244" y="2289909"/>
            <a:ext cx="3578296" cy="2278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114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9B4EC-95CE-4C74-8EA4-78F542CEB5CA}"/>
              </a:ext>
            </a:extLst>
          </p:cNvPr>
          <p:cNvSpPr>
            <a:spLocks noGrp="1"/>
          </p:cNvSpPr>
          <p:nvPr>
            <p:ph type="ctrTitle"/>
          </p:nvPr>
        </p:nvSpPr>
        <p:spPr/>
        <p:txBody>
          <a:bodyPr/>
          <a:lstStyle/>
          <a:p>
            <a:r>
              <a:rPr lang="en-US"/>
              <a:t>Vragen?</a:t>
            </a:r>
          </a:p>
        </p:txBody>
      </p:sp>
      <p:pic>
        <p:nvPicPr>
          <p:cNvPr id="4" name="Picture 3">
            <a:extLst>
              <a:ext uri="{FF2B5EF4-FFF2-40B4-BE49-F238E27FC236}">
                <a16:creationId xmlns:a16="http://schemas.microsoft.com/office/drawing/2014/main" id="{D7525395-5748-4F7D-9FA1-540F5FA537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81739" y="1544823"/>
            <a:ext cx="6997148" cy="4498167"/>
          </a:xfrm>
          <a:prstGeom prst="rect">
            <a:avLst/>
          </a:prstGeom>
        </p:spPr>
      </p:pic>
    </p:spTree>
    <p:extLst>
      <p:ext uri="{BB962C8B-B14F-4D97-AF65-F5344CB8AC3E}">
        <p14:creationId xmlns:p14="http://schemas.microsoft.com/office/powerpoint/2010/main" val="1184626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4CA5C-D23C-4B21-8D2F-831F7A06BF51}"/>
              </a:ext>
            </a:extLst>
          </p:cNvPr>
          <p:cNvSpPr>
            <a:spLocks noGrp="1"/>
          </p:cNvSpPr>
          <p:nvPr>
            <p:ph type="ctrTitle"/>
          </p:nvPr>
        </p:nvSpPr>
        <p:spPr>
          <a:xfrm>
            <a:off x="4375208" y="2473384"/>
            <a:ext cx="3441584" cy="653693"/>
          </a:xfrm>
        </p:spPr>
        <p:txBody>
          <a:bodyPr/>
          <a:lstStyle/>
          <a:p>
            <a:r>
              <a:rPr lang="nl-NL"/>
              <a:t>Dank u wel!</a:t>
            </a:r>
          </a:p>
        </p:txBody>
      </p:sp>
    </p:spTree>
    <p:extLst>
      <p:ext uri="{BB962C8B-B14F-4D97-AF65-F5344CB8AC3E}">
        <p14:creationId xmlns:p14="http://schemas.microsoft.com/office/powerpoint/2010/main" val="743951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FB659-C9FC-4D6E-964D-A5C6DA96B55D}"/>
              </a:ext>
            </a:extLst>
          </p:cNvPr>
          <p:cNvSpPr>
            <a:spLocks noGrp="1"/>
          </p:cNvSpPr>
          <p:nvPr>
            <p:ph type="ctrTitle"/>
          </p:nvPr>
        </p:nvSpPr>
        <p:spPr/>
        <p:txBody>
          <a:bodyPr/>
          <a:lstStyle/>
          <a:p>
            <a:r>
              <a:rPr lang="en-US"/>
              <a:t>Wat gaan we vandaag bespreken?</a:t>
            </a:r>
          </a:p>
        </p:txBody>
      </p:sp>
      <p:sp>
        <p:nvSpPr>
          <p:cNvPr id="3" name="Text Placeholder 2">
            <a:extLst>
              <a:ext uri="{FF2B5EF4-FFF2-40B4-BE49-F238E27FC236}">
                <a16:creationId xmlns:a16="http://schemas.microsoft.com/office/drawing/2014/main" id="{E90D97A9-6BB3-4D46-8003-7C4C501DEAFF}"/>
              </a:ext>
            </a:extLst>
          </p:cNvPr>
          <p:cNvSpPr>
            <a:spLocks noGrp="1"/>
          </p:cNvSpPr>
          <p:nvPr>
            <p:ph type="body" sz="quarter" idx="11"/>
          </p:nvPr>
        </p:nvSpPr>
        <p:spPr>
          <a:xfrm>
            <a:off x="639763" y="1635641"/>
            <a:ext cx="11119618" cy="3299674"/>
          </a:xfrm>
        </p:spPr>
        <p:txBody>
          <a:bodyPr lIns="91440" tIns="45720" rIns="91440" bIns="45720" anchor="t"/>
          <a:lstStyle/>
          <a:p>
            <a:pPr marL="514350" indent="-514350">
              <a:buFont typeface="+mj-lt"/>
              <a:buAutoNum type="arabicPeriod"/>
            </a:pPr>
            <a:r>
              <a:rPr lang="nl-NL" sz="3200"/>
              <a:t>Introductie </a:t>
            </a:r>
          </a:p>
          <a:p>
            <a:pPr marL="514350" indent="-514350">
              <a:buFont typeface="+mj-lt"/>
              <a:buAutoNum type="arabicPeriod"/>
            </a:pPr>
            <a:endParaRPr lang="nl-NL" sz="3200"/>
          </a:p>
          <a:p>
            <a:pPr marL="514350" indent="-514350">
              <a:buFont typeface="+mj-lt"/>
              <a:buAutoNum type="arabicPeriod"/>
            </a:pPr>
            <a:r>
              <a:rPr lang="nl-NL" sz="3200"/>
              <a:t>Gezonde voeding bij het ouder worden</a:t>
            </a:r>
          </a:p>
        </p:txBody>
      </p:sp>
      <p:pic>
        <p:nvPicPr>
          <p:cNvPr id="4" name="Picture 4">
            <a:extLst>
              <a:ext uri="{FF2B5EF4-FFF2-40B4-BE49-F238E27FC236}">
                <a16:creationId xmlns:a16="http://schemas.microsoft.com/office/drawing/2014/main" id="{108AEDE9-BF35-4FFD-8730-DDB8907304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94855" y="1608367"/>
            <a:ext cx="4348590" cy="2432148"/>
          </a:xfrm>
          <a:prstGeom prst="rect">
            <a:avLst/>
          </a:prstGeom>
        </p:spPr>
      </p:pic>
    </p:spTree>
    <p:extLst>
      <p:ext uri="{BB962C8B-B14F-4D97-AF65-F5344CB8AC3E}">
        <p14:creationId xmlns:p14="http://schemas.microsoft.com/office/powerpoint/2010/main" val="1003641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BEE6FF-514C-4AE0-A24B-6446B77F3A77}"/>
              </a:ext>
            </a:extLst>
          </p:cNvPr>
          <p:cNvSpPr>
            <a:spLocks noGrp="1"/>
          </p:cNvSpPr>
          <p:nvPr>
            <p:ph type="ctrTitle"/>
          </p:nvPr>
        </p:nvSpPr>
        <p:spPr/>
        <p:txBody>
          <a:bodyPr/>
          <a:lstStyle/>
          <a:p>
            <a:r>
              <a:rPr lang="nl-NL" sz="4800"/>
              <a:t>Introductie</a:t>
            </a:r>
          </a:p>
        </p:txBody>
      </p:sp>
      <p:sp>
        <p:nvSpPr>
          <p:cNvPr id="3" name="Tijdelijke aanduiding voor tekst 2">
            <a:extLst>
              <a:ext uri="{FF2B5EF4-FFF2-40B4-BE49-F238E27FC236}">
                <a16:creationId xmlns:a16="http://schemas.microsoft.com/office/drawing/2014/main" id="{05E0BDB6-1666-4A9D-8EE3-4A942AD441EE}"/>
              </a:ext>
            </a:extLst>
          </p:cNvPr>
          <p:cNvSpPr>
            <a:spLocks noGrp="1"/>
          </p:cNvSpPr>
          <p:nvPr>
            <p:ph type="body" sz="quarter" idx="11"/>
          </p:nvPr>
        </p:nvSpPr>
        <p:spPr>
          <a:xfrm>
            <a:off x="635045" y="1270059"/>
            <a:ext cx="11119618" cy="4092430"/>
          </a:xfrm>
        </p:spPr>
        <p:txBody>
          <a:bodyPr/>
          <a:lstStyle/>
          <a:p>
            <a:pPr marL="0" indent="0">
              <a:buNone/>
            </a:pPr>
            <a:r>
              <a:rPr lang="nl-NL" sz="3200"/>
              <a:t>TOM: Eten en bewegen om sterk en in balans te blijven</a:t>
            </a:r>
          </a:p>
          <a:p>
            <a:pPr marL="108000"/>
            <a:endParaRPr lang="nl-NL" sz="3200"/>
          </a:p>
          <a:p>
            <a:pPr marL="108000"/>
            <a:endParaRPr lang="nl-NL" sz="3200"/>
          </a:p>
          <a:p>
            <a:pPr marL="108000"/>
            <a:endParaRPr lang="nl-NL" sz="3200"/>
          </a:p>
          <a:p>
            <a:pPr marL="108000"/>
            <a:endParaRPr lang="nl-NL" sz="3200"/>
          </a:p>
          <a:p>
            <a:pPr marL="108000"/>
            <a:endParaRPr lang="nl-NL" sz="3200"/>
          </a:p>
        </p:txBody>
      </p:sp>
      <p:sp>
        <p:nvSpPr>
          <p:cNvPr id="4" name="Rechthoek 3">
            <a:extLst>
              <a:ext uri="{FF2B5EF4-FFF2-40B4-BE49-F238E27FC236}">
                <a16:creationId xmlns:a16="http://schemas.microsoft.com/office/drawing/2014/main" id="{2A7C70CE-C567-4FF5-8742-1D59D30205C1}"/>
              </a:ext>
            </a:extLst>
          </p:cNvPr>
          <p:cNvSpPr/>
          <p:nvPr/>
        </p:nvSpPr>
        <p:spPr>
          <a:xfrm>
            <a:off x="1229457" y="2190705"/>
            <a:ext cx="9405305" cy="619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1" u="none" strike="noStrike" kern="1200" cap="none" spc="0" normalizeH="0" baseline="0" noProof="0">
                <a:ln>
                  <a:noFill/>
                </a:ln>
                <a:solidFill>
                  <a:prstClr val="white">
                    <a:lumMod val="65000"/>
                  </a:prstClr>
                </a:solidFill>
                <a:effectLst/>
                <a:uLnTx/>
                <a:uFillTx/>
                <a:latin typeface="Calibri"/>
                <a:ea typeface="+mn-ea"/>
                <a:cs typeface="+mn-cs"/>
              </a:rPr>
              <a:t>Beweegprogramma ‘In balans’</a:t>
            </a:r>
          </a:p>
        </p:txBody>
      </p:sp>
      <p:sp>
        <p:nvSpPr>
          <p:cNvPr id="5" name="Rechthoek 4">
            <a:extLst>
              <a:ext uri="{FF2B5EF4-FFF2-40B4-BE49-F238E27FC236}">
                <a16:creationId xmlns:a16="http://schemas.microsoft.com/office/drawing/2014/main" id="{909A5FD9-AC7B-4CB9-973E-B6FB46561136}"/>
              </a:ext>
            </a:extLst>
          </p:cNvPr>
          <p:cNvSpPr/>
          <p:nvPr/>
        </p:nvSpPr>
        <p:spPr>
          <a:xfrm>
            <a:off x="1229457" y="3083166"/>
            <a:ext cx="8490514" cy="619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err="1">
                <a:solidFill>
                  <a:prstClr val="black"/>
                </a:solidFill>
                <a:latin typeface="Calibri"/>
              </a:rPr>
              <a:t>Advies</a:t>
            </a:r>
            <a:r>
              <a:rPr lang="en-US" sz="3200">
                <a:solidFill>
                  <a:prstClr val="black"/>
                </a:solidFill>
                <a:latin typeface="Calibri"/>
              </a:rPr>
              <a:t> over </a:t>
            </a:r>
            <a:r>
              <a:rPr lang="en-US" sz="3200" err="1">
                <a:solidFill>
                  <a:prstClr val="black"/>
                </a:solidFill>
                <a:latin typeface="Calibri"/>
              </a:rPr>
              <a:t>uw</a:t>
            </a:r>
            <a:r>
              <a:rPr lang="en-US" sz="3200">
                <a:solidFill>
                  <a:prstClr val="black"/>
                </a:solidFill>
                <a:latin typeface="Calibri"/>
              </a:rPr>
              <a:t> </a:t>
            </a:r>
            <a:r>
              <a:rPr lang="en-US" sz="3200" err="1">
                <a:solidFill>
                  <a:prstClr val="black"/>
                </a:solidFill>
                <a:latin typeface="Calibri"/>
              </a:rPr>
              <a:t>voeding</a:t>
            </a:r>
            <a:r>
              <a:rPr lang="en-US" sz="3200">
                <a:solidFill>
                  <a:prstClr val="black"/>
                </a:solidFill>
                <a:latin typeface="Calibri"/>
              </a:rPr>
              <a:t> door </a:t>
            </a:r>
            <a:r>
              <a:rPr lang="en-US" sz="3200" err="1">
                <a:solidFill>
                  <a:prstClr val="black"/>
                </a:solidFill>
                <a:latin typeface="Calibri"/>
              </a:rPr>
              <a:t>een</a:t>
            </a:r>
            <a:r>
              <a:rPr lang="en-US" sz="3200">
                <a:solidFill>
                  <a:prstClr val="black"/>
                </a:solidFill>
                <a:latin typeface="Calibri"/>
              </a:rPr>
              <a:t> </a:t>
            </a:r>
            <a:r>
              <a:rPr lang="en-US" sz="3200" err="1">
                <a:solidFill>
                  <a:prstClr val="black"/>
                </a:solidFill>
                <a:latin typeface="Calibri"/>
              </a:rPr>
              <a:t>diëtist</a:t>
            </a:r>
            <a:endParaRPr kumimoji="0" lang="en-US" sz="3200" b="0" i="0" u="none" strike="noStrike" kern="1200" cap="none" spc="0" normalizeH="0" baseline="0" noProof="0">
              <a:ln>
                <a:noFill/>
              </a:ln>
              <a:solidFill>
                <a:prstClr val="black"/>
              </a:solidFill>
              <a:effectLst/>
              <a:uLnTx/>
              <a:uFillTx/>
              <a:latin typeface="Calibri"/>
              <a:ea typeface="+mn-ea"/>
              <a:cs typeface="+mn-cs"/>
            </a:endParaRPr>
          </a:p>
        </p:txBody>
      </p:sp>
      <p:sp>
        <p:nvSpPr>
          <p:cNvPr id="6" name="Rechthoek 5">
            <a:extLst>
              <a:ext uri="{FF2B5EF4-FFF2-40B4-BE49-F238E27FC236}">
                <a16:creationId xmlns:a16="http://schemas.microsoft.com/office/drawing/2014/main" id="{D316CAE7-FD48-45F9-A0B7-DC34FBC34A82}"/>
              </a:ext>
            </a:extLst>
          </p:cNvPr>
          <p:cNvSpPr/>
          <p:nvPr/>
        </p:nvSpPr>
        <p:spPr>
          <a:xfrm>
            <a:off x="1229457" y="4069239"/>
            <a:ext cx="9405305" cy="619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a:ln>
                  <a:noFill/>
                </a:ln>
                <a:solidFill>
                  <a:prstClr val="black"/>
                </a:solidFill>
                <a:effectLst/>
                <a:uLnTx/>
                <a:uFillTx/>
                <a:latin typeface="Calibri"/>
                <a:ea typeface="+mn-ea"/>
                <a:cs typeface="+mn-cs"/>
              </a:rPr>
              <a:t>6x samen lunchen met voorlichting over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a:ln>
                  <a:noFill/>
                </a:ln>
                <a:solidFill>
                  <a:prstClr val="black"/>
                </a:solidFill>
                <a:effectLst/>
                <a:uLnTx/>
                <a:uFillTx/>
                <a:latin typeface="Calibri"/>
                <a:ea typeface="+mn-ea"/>
                <a:cs typeface="+mn-cs"/>
              </a:rPr>
              <a:t>goede voeding</a:t>
            </a:r>
          </a:p>
        </p:txBody>
      </p:sp>
      <p:pic>
        <p:nvPicPr>
          <p:cNvPr id="7" name="Afbeelding 6">
            <a:extLst>
              <a:ext uri="{FF2B5EF4-FFF2-40B4-BE49-F238E27FC236}">
                <a16:creationId xmlns:a16="http://schemas.microsoft.com/office/drawing/2014/main" id="{9299151F-A585-4D65-A3F1-19A0560B9F0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6321" y="3065486"/>
            <a:ext cx="654716" cy="654713"/>
          </a:xfrm>
          <a:prstGeom prst="rect">
            <a:avLst/>
          </a:prstGeom>
        </p:spPr>
      </p:pic>
      <p:pic>
        <p:nvPicPr>
          <p:cNvPr id="9" name="Afbeelding 8">
            <a:extLst>
              <a:ext uri="{FF2B5EF4-FFF2-40B4-BE49-F238E27FC236}">
                <a16:creationId xmlns:a16="http://schemas.microsoft.com/office/drawing/2014/main" id="{2F2B83BA-0991-4B04-AFED-B01C6977B1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1237" y="2153631"/>
            <a:ext cx="693503" cy="693503"/>
          </a:xfrm>
          <a:prstGeom prst="rect">
            <a:avLst/>
          </a:prstGeom>
        </p:spPr>
      </p:pic>
      <p:pic>
        <p:nvPicPr>
          <p:cNvPr id="13" name="Picture 12">
            <a:extLst>
              <a:ext uri="{FF2B5EF4-FFF2-40B4-BE49-F238E27FC236}">
                <a16:creationId xmlns:a16="http://schemas.microsoft.com/office/drawing/2014/main" id="{C8B5ECCE-5D29-413E-B981-F8CE9EA253A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83479" t="69575" r="10434" b="21389"/>
          <a:stretch/>
        </p:blipFill>
        <p:spPr>
          <a:xfrm>
            <a:off x="432619" y="4002866"/>
            <a:ext cx="742121" cy="619354"/>
          </a:xfrm>
          <a:prstGeom prst="rect">
            <a:avLst/>
          </a:prstGeom>
        </p:spPr>
      </p:pic>
      <p:pic>
        <p:nvPicPr>
          <p:cNvPr id="11" name="Afbeelding 10">
            <a:extLst>
              <a:ext uri="{FF2B5EF4-FFF2-40B4-BE49-F238E27FC236}">
                <a16:creationId xmlns:a16="http://schemas.microsoft.com/office/drawing/2014/main" id="{71D5825B-C129-41D2-A235-2F656BE530C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61153" y="2500382"/>
            <a:ext cx="3926081" cy="2616003"/>
          </a:xfrm>
          <a:prstGeom prst="rect">
            <a:avLst/>
          </a:prstGeom>
        </p:spPr>
      </p:pic>
    </p:spTree>
    <p:extLst>
      <p:ext uri="{BB962C8B-B14F-4D97-AF65-F5344CB8AC3E}">
        <p14:creationId xmlns:p14="http://schemas.microsoft.com/office/powerpoint/2010/main" val="1250008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BEE6FF-514C-4AE0-A24B-6446B77F3A77}"/>
              </a:ext>
            </a:extLst>
          </p:cNvPr>
          <p:cNvSpPr>
            <a:spLocks noGrp="1"/>
          </p:cNvSpPr>
          <p:nvPr>
            <p:ph type="ctrTitle"/>
          </p:nvPr>
        </p:nvSpPr>
        <p:spPr>
          <a:xfrm>
            <a:off x="639096" y="467163"/>
            <a:ext cx="11402215" cy="653693"/>
          </a:xfrm>
        </p:spPr>
        <p:txBody>
          <a:bodyPr/>
          <a:lstStyle/>
          <a:p>
            <a:r>
              <a:rPr lang="nl-NL" sz="4800"/>
              <a:t>De onderwerpen van de lunchbijeenkomsten</a:t>
            </a:r>
          </a:p>
        </p:txBody>
      </p:sp>
      <p:sp>
        <p:nvSpPr>
          <p:cNvPr id="12" name="Tijdelijke aanduiding voor tekst 2">
            <a:extLst>
              <a:ext uri="{FF2B5EF4-FFF2-40B4-BE49-F238E27FC236}">
                <a16:creationId xmlns:a16="http://schemas.microsoft.com/office/drawing/2014/main" id="{F7DFCB73-FBAE-4022-8318-A24DBEF3265E}"/>
              </a:ext>
            </a:extLst>
          </p:cNvPr>
          <p:cNvSpPr>
            <a:spLocks noGrp="1"/>
          </p:cNvSpPr>
          <p:nvPr>
            <p:ph type="body" sz="quarter" idx="11"/>
          </p:nvPr>
        </p:nvSpPr>
        <p:spPr>
          <a:xfrm>
            <a:off x="780394" y="1120856"/>
            <a:ext cx="11119618" cy="4092430"/>
          </a:xfrm>
        </p:spPr>
        <p:txBody>
          <a:bodyPr lIns="91440" tIns="45720" rIns="91440" bIns="45720" anchor="t"/>
          <a:lstStyle/>
          <a:p>
            <a:r>
              <a:rPr lang="nl-NL" sz="3200"/>
              <a:t>Lunchbijeenkomst 1: Goede en gezonde voeding bij het ouder worden</a:t>
            </a:r>
          </a:p>
          <a:p>
            <a:r>
              <a:rPr lang="nl-NL" sz="3200"/>
              <a:t>Lunchbijeenkomst 2: Waarom je niet te veel en niet te weinig moet eten. </a:t>
            </a:r>
          </a:p>
          <a:p>
            <a:r>
              <a:rPr lang="nl-NL" sz="3200"/>
              <a:t>Lunchbijeenkomst 3: Eiwitten: waarom en waarin?</a:t>
            </a:r>
          </a:p>
          <a:p>
            <a:r>
              <a:rPr lang="nl-NL" sz="3200"/>
              <a:t>Lunchbijeenkomst 4: Eiwitten: hoeveel moet ik ervan eten?</a:t>
            </a:r>
          </a:p>
          <a:p>
            <a:r>
              <a:rPr lang="nl-NL" sz="3200"/>
              <a:t>Lunchbijeenkomst 5: Moeilijkheden rondom eten </a:t>
            </a:r>
          </a:p>
          <a:p>
            <a:r>
              <a:rPr lang="nl-NL" sz="3200"/>
              <a:t>Lunchbijeenkomst 6: Gedrag en volhouden</a:t>
            </a:r>
          </a:p>
          <a:p>
            <a:endParaRPr lang="nl-NL" sz="3200"/>
          </a:p>
          <a:p>
            <a:pPr marL="107950"/>
            <a:endParaRPr lang="nl-NL" sz="3200"/>
          </a:p>
        </p:txBody>
      </p:sp>
    </p:spTree>
    <p:extLst>
      <p:ext uri="{BB962C8B-B14F-4D97-AF65-F5344CB8AC3E}">
        <p14:creationId xmlns:p14="http://schemas.microsoft.com/office/powerpoint/2010/main" val="286717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290DF8-5A5B-44FE-A348-A36513E47868}"/>
              </a:ext>
            </a:extLst>
          </p:cNvPr>
          <p:cNvSpPr>
            <a:spLocks noGrp="1"/>
          </p:cNvSpPr>
          <p:nvPr>
            <p:ph type="ctrTitle"/>
          </p:nvPr>
        </p:nvSpPr>
        <p:spPr/>
        <p:txBody>
          <a:bodyPr/>
          <a:lstStyle/>
          <a:p>
            <a:r>
              <a:rPr lang="nl-NL"/>
              <a:t>Vraagje</a:t>
            </a:r>
          </a:p>
        </p:txBody>
      </p:sp>
      <p:sp>
        <p:nvSpPr>
          <p:cNvPr id="3" name="Tijdelijke aanduiding voor tekst 2">
            <a:extLst>
              <a:ext uri="{FF2B5EF4-FFF2-40B4-BE49-F238E27FC236}">
                <a16:creationId xmlns:a16="http://schemas.microsoft.com/office/drawing/2014/main" id="{9839420A-86DE-4656-9F91-9014A43B8A4A}"/>
              </a:ext>
            </a:extLst>
          </p:cNvPr>
          <p:cNvSpPr>
            <a:spLocks noGrp="1"/>
          </p:cNvSpPr>
          <p:nvPr>
            <p:ph type="body" sz="quarter" idx="11"/>
          </p:nvPr>
        </p:nvSpPr>
        <p:spPr/>
        <p:txBody>
          <a:bodyPr/>
          <a:lstStyle/>
          <a:p>
            <a:r>
              <a:rPr lang="nl-NL"/>
              <a:t>Ouder worden, wat merkt u?</a:t>
            </a:r>
          </a:p>
          <a:p>
            <a:endParaRPr lang="nl-NL"/>
          </a:p>
          <a:p>
            <a:endParaRPr lang="nl-NL"/>
          </a:p>
          <a:p>
            <a:endParaRPr lang="nl-NL"/>
          </a:p>
          <a:p>
            <a:endParaRPr lang="nl-NL"/>
          </a:p>
          <a:p>
            <a:r>
              <a:rPr lang="nl-NL"/>
              <a:t>Voldoende bewegen en goede voeding belangrijk</a:t>
            </a:r>
          </a:p>
          <a:p>
            <a:r>
              <a:rPr lang="nl-NL"/>
              <a:t>Wat heeft u bij het ontbijt gegeten en gedronken?</a:t>
            </a:r>
          </a:p>
        </p:txBody>
      </p:sp>
      <p:pic>
        <p:nvPicPr>
          <p:cNvPr id="4" name="Picture 1">
            <a:extLst>
              <a:ext uri="{FF2B5EF4-FFF2-40B4-BE49-F238E27FC236}">
                <a16:creationId xmlns:a16="http://schemas.microsoft.com/office/drawing/2014/main" id="{C6BA62CD-9585-4A74-B02B-7672258E81E4}"/>
              </a:ext>
            </a:extLst>
          </p:cNvPr>
          <p:cNvPicPr>
            <a:picLocks noChangeAspect="1"/>
          </p:cNvPicPr>
          <p:nvPr/>
        </p:nvPicPr>
        <p:blipFill>
          <a:blip r:embed="rId3"/>
          <a:stretch>
            <a:fillRect/>
          </a:stretch>
        </p:blipFill>
        <p:spPr>
          <a:xfrm>
            <a:off x="5365004" y="572343"/>
            <a:ext cx="4210742" cy="2795399"/>
          </a:xfrm>
          <a:prstGeom prst="rect">
            <a:avLst/>
          </a:prstGeom>
        </p:spPr>
      </p:pic>
    </p:spTree>
    <p:extLst>
      <p:ext uri="{BB962C8B-B14F-4D97-AF65-F5344CB8AC3E}">
        <p14:creationId xmlns:p14="http://schemas.microsoft.com/office/powerpoint/2010/main" val="249032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F2800B-708E-4938-B107-D7AB9645710E}"/>
              </a:ext>
            </a:extLst>
          </p:cNvPr>
          <p:cNvSpPr/>
          <p:nvPr/>
        </p:nvSpPr>
        <p:spPr>
          <a:xfrm>
            <a:off x="310242" y="5127171"/>
            <a:ext cx="2171700" cy="1045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8BEE6FF-514C-4AE0-A24B-6446B77F3A77}"/>
              </a:ext>
            </a:extLst>
          </p:cNvPr>
          <p:cNvSpPr>
            <a:spLocks noGrp="1"/>
          </p:cNvSpPr>
          <p:nvPr>
            <p:ph type="ctrTitle"/>
          </p:nvPr>
        </p:nvSpPr>
        <p:spPr/>
        <p:txBody>
          <a:bodyPr/>
          <a:lstStyle/>
          <a:p>
            <a:r>
              <a:rPr lang="nl-NL" sz="4800"/>
              <a:t>Gezonde voeding bij het ouder worden</a:t>
            </a:r>
          </a:p>
        </p:txBody>
      </p:sp>
      <p:sp>
        <p:nvSpPr>
          <p:cNvPr id="12" name="Tijdelijke aanduiding voor tekst 2">
            <a:extLst>
              <a:ext uri="{FF2B5EF4-FFF2-40B4-BE49-F238E27FC236}">
                <a16:creationId xmlns:a16="http://schemas.microsoft.com/office/drawing/2014/main" id="{F7DFCB73-FBAE-4022-8318-A24DBEF3265E}"/>
              </a:ext>
            </a:extLst>
          </p:cNvPr>
          <p:cNvSpPr>
            <a:spLocks noGrp="1"/>
          </p:cNvSpPr>
          <p:nvPr>
            <p:ph type="body" sz="quarter" idx="11"/>
          </p:nvPr>
        </p:nvSpPr>
        <p:spPr>
          <a:xfrm>
            <a:off x="639097" y="1239968"/>
            <a:ext cx="11119618" cy="4299015"/>
          </a:xfrm>
          <a:solidFill>
            <a:schemeClr val="bg1"/>
          </a:solidFill>
        </p:spPr>
        <p:txBody>
          <a:bodyPr/>
          <a:lstStyle/>
          <a:p>
            <a:r>
              <a:rPr lang="nl-NL" sz="3200"/>
              <a:t>Voeding nodig voor:</a:t>
            </a:r>
          </a:p>
          <a:p>
            <a:pPr lvl="1"/>
            <a:r>
              <a:rPr lang="nl-NL" sz="2800"/>
              <a:t>Onderhoud van ons lichaam</a:t>
            </a:r>
          </a:p>
          <a:p>
            <a:pPr lvl="1"/>
            <a:r>
              <a:rPr lang="nl-NL" sz="2800"/>
              <a:t>Energie om te kunnen bewegen. </a:t>
            </a:r>
          </a:p>
          <a:p>
            <a:endParaRPr lang="nl-NL" sz="3200"/>
          </a:p>
          <a:p>
            <a:r>
              <a:rPr lang="nl-NL" sz="3200"/>
              <a:t>Wat betekent gezonde voeding voor u?</a:t>
            </a:r>
          </a:p>
          <a:p>
            <a:pPr marL="108000"/>
            <a:endParaRPr lang="nl-NL" sz="3200"/>
          </a:p>
        </p:txBody>
      </p:sp>
      <p:pic>
        <p:nvPicPr>
          <p:cNvPr id="8" name="Afbeelding 7">
            <a:extLst>
              <a:ext uri="{FF2B5EF4-FFF2-40B4-BE49-F238E27FC236}">
                <a16:creationId xmlns:a16="http://schemas.microsoft.com/office/drawing/2014/main" id="{006CB5FA-11B1-4325-AC21-8B79A9CD41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216" y="1696708"/>
            <a:ext cx="3742170" cy="3742170"/>
          </a:xfrm>
          <a:prstGeom prst="rect">
            <a:avLst/>
          </a:prstGeom>
        </p:spPr>
      </p:pic>
    </p:spTree>
    <p:extLst>
      <p:ext uri="{BB962C8B-B14F-4D97-AF65-F5344CB8AC3E}">
        <p14:creationId xmlns:p14="http://schemas.microsoft.com/office/powerpoint/2010/main" val="4217214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3909C-B433-4C2B-89BE-415A1BD5C335}"/>
              </a:ext>
            </a:extLst>
          </p:cNvPr>
          <p:cNvSpPr>
            <a:spLocks noGrp="1"/>
          </p:cNvSpPr>
          <p:nvPr>
            <p:ph type="ctrTitle"/>
          </p:nvPr>
        </p:nvSpPr>
        <p:spPr/>
        <p:txBody>
          <a:bodyPr/>
          <a:lstStyle/>
          <a:p>
            <a:r>
              <a:rPr lang="en-US"/>
              <a:t>De Schijf van vijf </a:t>
            </a:r>
          </a:p>
        </p:txBody>
      </p:sp>
      <p:pic>
        <p:nvPicPr>
          <p:cNvPr id="8" name="Picture 7">
            <a:extLst>
              <a:ext uri="{FF2B5EF4-FFF2-40B4-BE49-F238E27FC236}">
                <a16:creationId xmlns:a16="http://schemas.microsoft.com/office/drawing/2014/main" id="{330EE862-2811-48AB-BA54-FDF23F756B6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43485"/>
            <a:ext cx="12192000" cy="5147352"/>
          </a:xfrm>
          <a:prstGeom prst="rect">
            <a:avLst/>
          </a:prstGeom>
        </p:spPr>
      </p:pic>
    </p:spTree>
    <p:extLst>
      <p:ext uri="{BB962C8B-B14F-4D97-AF65-F5344CB8AC3E}">
        <p14:creationId xmlns:p14="http://schemas.microsoft.com/office/powerpoint/2010/main" val="2140258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4264-9613-45B0-BD50-FC4C8C0F00DD}"/>
              </a:ext>
            </a:extLst>
          </p:cNvPr>
          <p:cNvSpPr>
            <a:spLocks noGrp="1"/>
          </p:cNvSpPr>
          <p:nvPr>
            <p:ph type="ctrTitle"/>
          </p:nvPr>
        </p:nvSpPr>
        <p:spPr/>
        <p:txBody>
          <a:bodyPr/>
          <a:lstStyle/>
          <a:p>
            <a:r>
              <a:rPr lang="en-US"/>
              <a:t>Wat is een gezonde warme maaltijd?</a:t>
            </a:r>
          </a:p>
        </p:txBody>
      </p:sp>
      <p:sp>
        <p:nvSpPr>
          <p:cNvPr id="3" name="Text Placeholder 2">
            <a:extLst>
              <a:ext uri="{FF2B5EF4-FFF2-40B4-BE49-F238E27FC236}">
                <a16:creationId xmlns:a16="http://schemas.microsoft.com/office/drawing/2014/main" id="{A397EFBA-A44E-4D2A-9E6B-5BF9848E8FCE}"/>
              </a:ext>
            </a:extLst>
          </p:cNvPr>
          <p:cNvSpPr>
            <a:spLocks noGrp="1"/>
          </p:cNvSpPr>
          <p:nvPr>
            <p:ph type="body" sz="quarter" idx="11"/>
          </p:nvPr>
        </p:nvSpPr>
        <p:spPr>
          <a:xfrm>
            <a:off x="488715" y="1673134"/>
            <a:ext cx="7124616" cy="2394677"/>
          </a:xfrm>
        </p:spPr>
        <p:txBody>
          <a:bodyPr/>
          <a:lstStyle/>
          <a:p>
            <a:r>
              <a:rPr lang="nl-NL" sz="3200"/>
              <a:t>Groenten </a:t>
            </a:r>
          </a:p>
          <a:p>
            <a:r>
              <a:rPr lang="nl-NL" sz="3200"/>
              <a:t>Volkorenpasta, zilvervliesrijst, volkoren bulgur of volkoren couscous </a:t>
            </a:r>
          </a:p>
          <a:p>
            <a:r>
              <a:rPr lang="nl-NL" sz="3200"/>
              <a:t>Vis, of vlees of een vegetarisch alternatief zoals peulvruchten of noten </a:t>
            </a:r>
            <a:endParaRPr lang="en-US" sz="3200"/>
          </a:p>
        </p:txBody>
      </p:sp>
      <p:pic>
        <p:nvPicPr>
          <p:cNvPr id="4" name="Picture 3">
            <a:extLst>
              <a:ext uri="{FF2B5EF4-FFF2-40B4-BE49-F238E27FC236}">
                <a16:creationId xmlns:a16="http://schemas.microsoft.com/office/drawing/2014/main" id="{EF6F8732-A018-4E15-B64F-9A1E4D85980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40978" y="1897558"/>
            <a:ext cx="3618403" cy="3618403"/>
          </a:xfrm>
          <a:prstGeom prst="rect">
            <a:avLst/>
          </a:prstGeom>
          <a:ln>
            <a:noFill/>
          </a:ln>
          <a:effectLst>
            <a:outerShdw blurRad="292100" dist="139700" dir="2700000" algn="tl" rotWithShape="0">
              <a:srgbClr val="333333">
                <a:alpha val="65000"/>
              </a:srgbClr>
            </a:outerShdw>
          </a:effectLst>
        </p:spPr>
      </p:pic>
      <p:pic>
        <p:nvPicPr>
          <p:cNvPr id="5" name="Afbeelding 4">
            <a:extLst>
              <a:ext uri="{FF2B5EF4-FFF2-40B4-BE49-F238E27FC236}">
                <a16:creationId xmlns:a16="http://schemas.microsoft.com/office/drawing/2014/main" id="{E66EEC53-C4E1-48FE-AAE1-873BACC796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25143" y="4350069"/>
            <a:ext cx="2507931" cy="2507931"/>
          </a:xfrm>
          <a:prstGeom prst="rect">
            <a:avLst/>
          </a:prstGeom>
        </p:spPr>
      </p:pic>
    </p:spTree>
    <p:extLst>
      <p:ext uri="{BB962C8B-B14F-4D97-AF65-F5344CB8AC3E}">
        <p14:creationId xmlns:p14="http://schemas.microsoft.com/office/powerpoint/2010/main" val="3207154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tekst 2">
            <a:extLst>
              <a:ext uri="{FF2B5EF4-FFF2-40B4-BE49-F238E27FC236}">
                <a16:creationId xmlns:a16="http://schemas.microsoft.com/office/drawing/2014/main" id="{F7DFCB73-FBAE-4022-8318-A24DBEF3265E}"/>
              </a:ext>
            </a:extLst>
          </p:cNvPr>
          <p:cNvSpPr>
            <a:spLocks noGrp="1"/>
          </p:cNvSpPr>
          <p:nvPr>
            <p:ph type="body" sz="quarter" idx="11"/>
          </p:nvPr>
        </p:nvSpPr>
        <p:spPr>
          <a:xfrm>
            <a:off x="841809" y="1555825"/>
            <a:ext cx="11119618" cy="4092430"/>
          </a:xfrm>
        </p:spPr>
        <p:txBody>
          <a:bodyPr/>
          <a:lstStyle/>
          <a:p>
            <a:r>
              <a:rPr lang="nl-NL" sz="3200"/>
              <a:t>Sterke botten</a:t>
            </a:r>
          </a:p>
          <a:p>
            <a:r>
              <a:rPr lang="nl-NL" sz="3200"/>
              <a:t>Gezonde spieren</a:t>
            </a:r>
          </a:p>
          <a:p>
            <a:pPr marL="0" indent="0">
              <a:buNone/>
            </a:pPr>
            <a:endParaRPr lang="nl-NL" sz="3200"/>
          </a:p>
          <a:p>
            <a:pPr marL="108000"/>
            <a:endParaRPr lang="nl-NL" sz="3200"/>
          </a:p>
          <a:p>
            <a:pPr marL="108000"/>
            <a:endParaRPr lang="nl-NL" sz="3200"/>
          </a:p>
          <a:p>
            <a:pPr marL="108000"/>
            <a:endParaRPr lang="nl-NL" sz="3200"/>
          </a:p>
        </p:txBody>
      </p:sp>
      <p:pic>
        <p:nvPicPr>
          <p:cNvPr id="4" name="Graphic 3" descr="Woman with solid fill">
            <a:extLst>
              <a:ext uri="{FF2B5EF4-FFF2-40B4-BE49-F238E27FC236}">
                <a16:creationId xmlns:a16="http://schemas.microsoft.com/office/drawing/2014/main" id="{7797DCF5-408D-4D33-9D78-99C05F3256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6976" y="3167659"/>
            <a:ext cx="914400" cy="914400"/>
          </a:xfrm>
          <a:prstGeom prst="rect">
            <a:avLst/>
          </a:prstGeom>
        </p:spPr>
      </p:pic>
      <p:pic>
        <p:nvPicPr>
          <p:cNvPr id="6" name="Graphic 5" descr="Man with solid fill">
            <a:extLst>
              <a:ext uri="{FF2B5EF4-FFF2-40B4-BE49-F238E27FC236}">
                <a16:creationId xmlns:a16="http://schemas.microsoft.com/office/drawing/2014/main" id="{408AE7DE-4469-43CC-A106-09FBC624FFA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17551" y="3204235"/>
            <a:ext cx="914400" cy="914400"/>
          </a:xfrm>
          <a:prstGeom prst="rect">
            <a:avLst/>
          </a:prstGeom>
        </p:spPr>
      </p:pic>
      <p:sp>
        <p:nvSpPr>
          <p:cNvPr id="7" name="TextBox 6">
            <a:extLst>
              <a:ext uri="{FF2B5EF4-FFF2-40B4-BE49-F238E27FC236}">
                <a16:creationId xmlns:a16="http://schemas.microsoft.com/office/drawing/2014/main" id="{F1572D20-AA7F-4188-B461-6734B591487F}"/>
              </a:ext>
            </a:extLst>
          </p:cNvPr>
          <p:cNvSpPr txBox="1"/>
          <p:nvPr/>
        </p:nvSpPr>
        <p:spPr>
          <a:xfrm>
            <a:off x="1851376" y="3057931"/>
            <a:ext cx="4244624" cy="1815882"/>
          </a:xfrm>
          <a:prstGeom prst="rect">
            <a:avLst/>
          </a:prstGeom>
          <a:noFill/>
        </p:spPr>
        <p:txBody>
          <a:bodyPr wrap="none" rtlCol="0">
            <a:spAutoFit/>
          </a:bodyPr>
          <a:lstStyle/>
          <a:p>
            <a:r>
              <a:rPr lang="en-US" sz="2800" b="1" u="sng"/>
              <a:t>50-70 jaar</a:t>
            </a:r>
            <a:r>
              <a:rPr lang="en-US" sz="2800" b="1"/>
              <a:t>: </a:t>
            </a:r>
          </a:p>
          <a:p>
            <a:r>
              <a:rPr lang="en-US" sz="2800"/>
              <a:t>10 microgram (supplement)</a:t>
            </a:r>
          </a:p>
          <a:p>
            <a:r>
              <a:rPr lang="en-US" sz="2800" b="1" u="sng"/>
              <a:t>Vanaf 70 jaar:</a:t>
            </a:r>
          </a:p>
          <a:p>
            <a:r>
              <a:rPr lang="en-US" sz="2800"/>
              <a:t>20 microgram (supplement)</a:t>
            </a:r>
          </a:p>
        </p:txBody>
      </p:sp>
      <p:sp>
        <p:nvSpPr>
          <p:cNvPr id="9" name="TextBox 8">
            <a:extLst>
              <a:ext uri="{FF2B5EF4-FFF2-40B4-BE49-F238E27FC236}">
                <a16:creationId xmlns:a16="http://schemas.microsoft.com/office/drawing/2014/main" id="{970C2FDA-49B5-4007-9ECF-CE1D0CF27ACE}"/>
              </a:ext>
            </a:extLst>
          </p:cNvPr>
          <p:cNvSpPr txBox="1"/>
          <p:nvPr/>
        </p:nvSpPr>
        <p:spPr>
          <a:xfrm>
            <a:off x="6758656" y="3064027"/>
            <a:ext cx="4244624" cy="954107"/>
          </a:xfrm>
          <a:prstGeom prst="rect">
            <a:avLst/>
          </a:prstGeom>
          <a:noFill/>
        </p:spPr>
        <p:txBody>
          <a:bodyPr wrap="none" rtlCol="0">
            <a:spAutoFit/>
          </a:bodyPr>
          <a:lstStyle/>
          <a:p>
            <a:r>
              <a:rPr lang="en-US" sz="2800" b="1" u="sng"/>
              <a:t>Vanaf 70 jaar:</a:t>
            </a:r>
          </a:p>
          <a:p>
            <a:r>
              <a:rPr lang="en-US" sz="2800"/>
              <a:t>20 microgram (supplement)</a:t>
            </a:r>
          </a:p>
        </p:txBody>
      </p:sp>
      <p:sp>
        <p:nvSpPr>
          <p:cNvPr id="10" name="Titel 1">
            <a:extLst>
              <a:ext uri="{FF2B5EF4-FFF2-40B4-BE49-F238E27FC236}">
                <a16:creationId xmlns:a16="http://schemas.microsoft.com/office/drawing/2014/main" id="{597CF67F-CF85-4476-9E2D-09BD338FE9CE}"/>
              </a:ext>
            </a:extLst>
          </p:cNvPr>
          <p:cNvSpPr>
            <a:spLocks noGrp="1"/>
          </p:cNvSpPr>
          <p:nvPr>
            <p:ph type="ctrTitle"/>
          </p:nvPr>
        </p:nvSpPr>
        <p:spPr>
          <a:xfrm>
            <a:off x="639097" y="467163"/>
            <a:ext cx="11120284" cy="653693"/>
          </a:xfrm>
        </p:spPr>
        <p:txBody>
          <a:bodyPr/>
          <a:lstStyle/>
          <a:p>
            <a:r>
              <a:rPr lang="nl-NL" sz="4800"/>
              <a:t>Extra vitamine D voor ouderen</a:t>
            </a:r>
          </a:p>
        </p:txBody>
      </p:sp>
      <p:pic>
        <p:nvPicPr>
          <p:cNvPr id="4098" name="Picture 2" descr="De bronafbeelding bekijken">
            <a:extLst>
              <a:ext uri="{FF2B5EF4-FFF2-40B4-BE49-F238E27FC236}">
                <a16:creationId xmlns:a16="http://schemas.microsoft.com/office/drawing/2014/main" id="{61C76249-DC2D-492A-97E7-767200F9DA18}"/>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199094" y="310159"/>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50809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52dfd5a-28e0-4af9-b175-0f92787e2ac5" xsi:nil="true"/>
    <lcf76f155ced4ddcb4097134ff3c332f xmlns="0d67721e-1399-4641-98a8-6b163aa53b8c">
      <Terms xmlns="http://schemas.microsoft.com/office/infopath/2007/PartnerControls"/>
    </lcf76f155ced4ddcb4097134ff3c332f>
    <MediaLengthInSeconds xmlns="0d67721e-1399-4641-98a8-6b163aa53b8c" xsi:nil="true"/>
    <SharedWithUsers xmlns="f52dfd5a-28e0-4af9-b175-0f92787e2ac5">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7A620E417FD344A9FABFCEA0AA7152" ma:contentTypeVersion="19" ma:contentTypeDescription="Create a new document." ma:contentTypeScope="" ma:versionID="59490b0e82a9a3ddb67b16c1a70e348c">
  <xsd:schema xmlns:xsd="http://www.w3.org/2001/XMLSchema" xmlns:xs="http://www.w3.org/2001/XMLSchema" xmlns:p="http://schemas.microsoft.com/office/2006/metadata/properties" xmlns:ns2="0d67721e-1399-4641-98a8-6b163aa53b8c" xmlns:ns3="f52dfd5a-28e0-4af9-b175-0f92787e2ac5" targetNamespace="http://schemas.microsoft.com/office/2006/metadata/properties" ma:root="true" ma:fieldsID="445cf5dd728046541623f7897a2def5d" ns2:_="" ns3:_="">
    <xsd:import namespace="0d67721e-1399-4641-98a8-6b163aa53b8c"/>
    <xsd:import namespace="f52dfd5a-28e0-4af9-b175-0f92787e2ac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OCR"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67721e-1399-4641-98a8-6b163aa53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b10c3-6051-43e0-be80-498b9880039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52dfd5a-28e0-4af9-b175-0f92787e2ac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d2be67d-487b-40e4-8e23-4de26ab7dcaf}" ma:internalName="TaxCatchAll" ma:showField="CatchAllData" ma:web="f52dfd5a-28e0-4af9-b175-0f92787e2a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C281E8-BED3-445F-B931-E6CA13D46EF1}">
  <ds:schemaRefs>
    <ds:schemaRef ds:uri="5c50c901-67f1-4749-89d4-ca3815bc283d"/>
    <ds:schemaRef ds:uri="http://purl.org/dc/dcmitype/"/>
    <ds:schemaRef ds:uri="http://purl.org/dc/terms/"/>
    <ds:schemaRef ds:uri="1bdafb54-5a4e-468b-a95a-6d30cc6459f7"/>
    <ds:schemaRef ds:uri="http://www.w3.org/XML/1998/namespace"/>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f52dfd5a-28e0-4af9-b175-0f92787e2ac5"/>
    <ds:schemaRef ds:uri="0d67721e-1399-4641-98a8-6b163aa53b8c"/>
  </ds:schemaRefs>
</ds:datastoreItem>
</file>

<file path=customXml/itemProps2.xml><?xml version="1.0" encoding="utf-8"?>
<ds:datastoreItem xmlns:ds="http://schemas.openxmlformats.org/officeDocument/2006/customXml" ds:itemID="{99DDD079-65F1-41A8-9B45-9830D55B2372}">
  <ds:schemaRefs>
    <ds:schemaRef ds:uri="http://schemas.microsoft.com/sharepoint/v3/contenttype/forms"/>
  </ds:schemaRefs>
</ds:datastoreItem>
</file>

<file path=customXml/itemProps3.xml><?xml version="1.0" encoding="utf-8"?>
<ds:datastoreItem xmlns:ds="http://schemas.openxmlformats.org/officeDocument/2006/customXml" ds:itemID="{C5B3E6DE-3549-4E9A-8A3F-6718558A3C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67721e-1399-4641-98a8-6b163aa53b8c"/>
    <ds:schemaRef ds:uri="f52dfd5a-28e0-4af9-b175-0f92787e2a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TotalTime>
  <Words>904</Words>
  <Application>Microsoft Office PowerPoint</Application>
  <PresentationFormat>Breedbeeld</PresentationFormat>
  <Paragraphs>112</Paragraphs>
  <Slides>12</Slides>
  <Notes>11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12</vt:i4>
      </vt:variant>
    </vt:vector>
  </HeadingPairs>
  <TitlesOfParts>
    <vt:vector size="16" baseType="lpstr">
      <vt:lpstr>Arial</vt:lpstr>
      <vt:lpstr>Calibri</vt:lpstr>
      <vt:lpstr>Lora</vt:lpstr>
      <vt:lpstr>1_Office Theme</vt:lpstr>
      <vt:lpstr>TOM Lunch bijeenkomst 1  </vt:lpstr>
      <vt:lpstr>Wat gaan we vandaag bespreken?</vt:lpstr>
      <vt:lpstr>Introductie</vt:lpstr>
      <vt:lpstr>De onderwerpen van de lunchbijeenkomsten</vt:lpstr>
      <vt:lpstr>Vraagje</vt:lpstr>
      <vt:lpstr>Gezonde voeding bij het ouder worden</vt:lpstr>
      <vt:lpstr>De Schijf van vijf </vt:lpstr>
      <vt:lpstr>Wat is een gezonde warme maaltijd?</vt:lpstr>
      <vt:lpstr>Extra vitamine D voor ouderen</vt:lpstr>
      <vt:lpstr>Opdracht voor thuis</vt:lpstr>
      <vt:lpstr>Vragen?</vt:lpstr>
      <vt:lpstr>Dank u wel!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Gezamenlijke voedingsvoorlichting bijeenkomst  met TOM &amp; Co  Sessie: 1</dc:title>
  <dc:creator>MOHEDE Inge</dc:creator>
  <cp:lastModifiedBy>Nathalie Konings</cp:lastModifiedBy>
  <cp:revision>2</cp:revision>
  <dcterms:created xsi:type="dcterms:W3CDTF">2021-09-18T11:31:58Z</dcterms:created>
  <dcterms:modified xsi:type="dcterms:W3CDTF">2026-03-23T10:26:11Z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0x0101000F7A620E417FD344A9FABFCEA0AA7152</vt:lpwstr>
  </property>
  <property fmtid="{D5CDD505-2E9C-101B-9397-08002B2CF9AE}" pid="3" name="MediaServiceImageTags">
    <vt:lpwstr/>
  </property>
  <property fmtid="{D5CDD505-2E9C-101B-9397-08002B2CF9AE}" pid="4" name="Order">
    <vt:lpwstr>110900.000000000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