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354" r:id="rId5"/>
    <p:sldId id="346" r:id="rId6"/>
    <p:sldId id="351" r:id="rId7"/>
    <p:sldId id="355" r:id="rId8"/>
    <p:sldId id="356" r:id="rId9"/>
    <p:sldId id="359" r:id="rId10"/>
    <p:sldId id="358" r:id="rId11"/>
    <p:sldId id="357" r:id="rId12"/>
    <p:sldId id="345" r:id="rId13"/>
    <p:sldId id="29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E9DAED-B602-0E9F-0D71-28E503CB1220}" name="Rozan van der Veen" initials="RvdV" userId="S::r.vanderveen@veiligheid.nl::15425296-6f32-4824-9237-802436fcd7a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D99F6-A7D2-4DC3-8160-7CB1E5CFB39C}" v="1" dt="2026-03-23T10:26:47.2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565" autoAdjust="0"/>
  </p:normalViewPr>
  <p:slideViewPr>
    <p:cSldViewPr snapToGrid="0">
      <p:cViewPr varScale="1">
        <p:scale>
          <a:sx n="60" d="100"/>
          <a:sy n="60" d="100"/>
        </p:scale>
        <p:origin x="88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10356E-5080-4B44-98CB-2D731E6C7008}"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C72FF3-CCBA-41C6-A02F-A42CFA3352D8}" type="slidenum">
              <a:rPr lang="en-US" smtClean="0"/>
              <a:t>‹nr.›</a:t>
            </a:fld>
            <a:endParaRPr lang="en-US"/>
          </a:p>
        </p:txBody>
      </p:sp>
    </p:spTree>
    <p:extLst>
      <p:ext uri="{BB962C8B-B14F-4D97-AF65-F5344CB8AC3E}">
        <p14:creationId xmlns:p14="http://schemas.microsoft.com/office/powerpoint/2010/main" val="1132328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it.nl/voeding/portiegrootte-bepale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 </a:t>
            </a:r>
            <a:r>
              <a:rPr lang="en-US" err="1"/>
              <a:t>gaan</a:t>
            </a:r>
            <a:r>
              <a:rPr lang="en-US"/>
              <a:t> we </a:t>
            </a:r>
            <a:r>
              <a:rPr lang="en-US" err="1"/>
              <a:t>vandaag</a:t>
            </a:r>
            <a:r>
              <a:rPr lang="en-US"/>
              <a:t> </a:t>
            </a:r>
            <a:r>
              <a:rPr lang="en-US" err="1"/>
              <a:t>bespreken</a:t>
            </a:r>
            <a:r>
              <a:rPr lang="en-US"/>
              <a:t>?</a:t>
            </a:r>
          </a:p>
          <a:p>
            <a:r>
              <a:rPr lang="en-US" err="1"/>
              <a:t>Benoem</a:t>
            </a:r>
            <a:r>
              <a:rPr lang="en-US"/>
              <a:t> de 2 </a:t>
            </a:r>
            <a:r>
              <a:rPr lang="en-US" err="1"/>
              <a:t>onderwerpen</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4692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a:t>Herhaling is belangrijk. Check ook of het goed is gegaan de afgelopen periode met het maken van bewuste keuzes.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3475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Het lichaam moet in balans zijn. Als u te veel eet, krijgt u overgewicht, als u te weinig eet, valt u af en kunt u ondervoed raken. Minder eetlust komt vaker voor bij oudere mensen dan bij jongeren. Dat kan diverse oorzaken hebben. Als je weinig eet, krijg je ook minder voedingsstoffen binnen. Zolang de inname en het verbruik in balans zijn, is er niets aan de hand. Maar als de balans doorslaat naar de verkeerde kant, kan het lichaam niet meer goed functioneren. Je voelt je dan niet zo lekker, je bent sneller moe, je wordt sneller ziek en herstelt ook minder goed bij ziekte. Mensen die minder eten dan ze verbruiken, lopen groot risico op een tekort aan voedingsstoffen, wat ook wel ondervoeding wordt genoemd. Met name als iemand ziek is, kan dit binnen enkele dagen tot weken ontstaan. Dit hangt mede af van de ernst van de ziekte. Ondervoeding komt in Nederland veel vaker voor dan mensen denken. Wat je eigenlijk niet wilt als je ouder wordt is dat de spieren afbreken. Spieren heeft u nodig om goed te bewegen. Door ondervoeding nemen uw spieren snel af, heeft u dus minder spierkracht en balans en valt u sneller. </a:t>
            </a:r>
            <a:endParaRPr lang="nl-NL">
              <a:cs typeface="Calibri"/>
            </a:endParaRPr>
          </a:p>
          <a:p>
            <a:endParaRPr lang="nl-NL"/>
          </a:p>
          <a:p>
            <a:r>
              <a:rPr lang="nl-NL"/>
              <a:t>Daarom is het belangrijk om voldoende te eten. </a:t>
            </a:r>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4</a:t>
            </a:fld>
            <a:endParaRPr lang="en-US"/>
          </a:p>
        </p:txBody>
      </p:sp>
    </p:spTree>
    <p:extLst>
      <p:ext uri="{BB962C8B-B14F-4D97-AF65-F5344CB8AC3E}">
        <p14:creationId xmlns:p14="http://schemas.microsoft.com/office/powerpoint/2010/main" val="4068483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a:effectLst/>
                <a:latin typeface="Arial" panose="020B0604020202020204" pitchFamily="34" charset="0"/>
                <a:ea typeface="Times New Roman" panose="02020603050405020304" pitchFamily="18" charset="0"/>
              </a:rPr>
              <a:t>Naast ondervoeding is ook overgewicht een probleem onder ouderen. Als je meer eet dan waar je lichaam behoefte aan hebt neemt je gewicht toe. het percentage van ouderen met overgewicht of zelfs obesitas blijft stijgen. In 2020 had van de 65-plussers ongeveer één op de vijf vrouwen en één op de zeven mannen ernstig overgewicht. Dit probleem is het grootste wanneer het vetpercentage stijgt terwijl de spiermassa afneemt. Hierdoor kun je steeds minder goed je dagelijkse dingen doen en raak je sneller uit balans. </a:t>
            </a:r>
            <a:endParaRPr lang="nl-NL" sz="1800">
              <a:effectLst/>
              <a:latin typeface="Times New Roman" panose="02020603050405020304" pitchFamily="18" charset="0"/>
              <a:ea typeface="Times New Roman" panose="02020603050405020304" pitchFamily="18" charset="0"/>
            </a:endParaRPr>
          </a:p>
          <a:p>
            <a:endParaRPr lang="nl-NL"/>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5</a:t>
            </a:fld>
            <a:endParaRPr lang="en-US"/>
          </a:p>
        </p:txBody>
      </p:sp>
    </p:spTree>
    <p:extLst>
      <p:ext uri="{BB962C8B-B14F-4D97-AF65-F5344CB8AC3E}">
        <p14:creationId xmlns:p14="http://schemas.microsoft.com/office/powerpoint/2010/main" val="3560609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6</a:t>
            </a:fld>
            <a:endParaRPr lang="en-US"/>
          </a:p>
        </p:txBody>
      </p:sp>
    </p:spTree>
    <p:extLst>
      <p:ext uri="{BB962C8B-B14F-4D97-AF65-F5344CB8AC3E}">
        <p14:creationId xmlns:p14="http://schemas.microsoft.com/office/powerpoint/2010/main" val="124278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Binnen TOM heeft u al een afspraak gehad met mij/de diëtist. Hierin hebben we gekeken naar uw voedingspatroon en is er bepaald of u </a:t>
            </a:r>
            <a:r>
              <a:rPr lang="nl-NL" err="1"/>
              <a:t>evt</a:t>
            </a:r>
            <a:r>
              <a:rPr lang="nl-NL"/>
              <a:t> overgewicht heeft of ondervoed bent. </a:t>
            </a:r>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7</a:t>
            </a:fld>
            <a:endParaRPr lang="en-US"/>
          </a:p>
        </p:txBody>
      </p:sp>
    </p:spTree>
    <p:extLst>
      <p:ext uri="{BB962C8B-B14F-4D97-AF65-F5344CB8AC3E}">
        <p14:creationId xmlns:p14="http://schemas.microsoft.com/office/powerpoint/2010/main" val="4106572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Opdracht: laat de ouderen zelf inschatten wat 1 portie rijst/pasta/aardappelen </a:t>
            </a:r>
            <a:r>
              <a:rPr lang="nl-NL" err="1"/>
              <a:t>oid</a:t>
            </a:r>
            <a:r>
              <a:rPr lang="nl-NL"/>
              <a:t> is, zonder weegschaal. Laat ze het daarna wegen.</a:t>
            </a:r>
          </a:p>
          <a:p>
            <a:endParaRPr lang="nl-NL"/>
          </a:p>
          <a:p>
            <a:r>
              <a:rPr lang="nl-NL"/>
              <a:t>Handreiking portiegroottes meegeven</a:t>
            </a:r>
            <a:endParaRPr lang="nl-NL">
              <a:cs typeface="Calibri"/>
            </a:endParaRPr>
          </a:p>
          <a:p>
            <a:r>
              <a:rPr lang="nl-NL"/>
              <a:t>Zie ook website </a:t>
            </a:r>
            <a:r>
              <a:rPr lang="nl-NL">
                <a:hlinkClick r:id="rId3"/>
              </a:rPr>
              <a:t>Een handige manier om je portiegrootte te bepalen - FIT.nl</a:t>
            </a:r>
            <a:endParaRPr lang="nl-NL"/>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8</a:t>
            </a:fld>
            <a:endParaRPr lang="en-US"/>
          </a:p>
        </p:txBody>
      </p:sp>
    </p:spTree>
    <p:extLst>
      <p:ext uri="{BB962C8B-B14F-4D97-AF65-F5344CB8AC3E}">
        <p14:creationId xmlns:p14="http://schemas.microsoft.com/office/powerpoint/2010/main" val="2818661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6C72FF3-CCBA-41C6-A02F-A42CFA3352D8}" type="slidenum">
              <a:rPr lang="en-US" smtClean="0"/>
              <a:t>9</a:t>
            </a:fld>
            <a:endParaRPr lang="en-US"/>
          </a:p>
        </p:txBody>
      </p:sp>
    </p:spTree>
    <p:extLst>
      <p:ext uri="{BB962C8B-B14F-4D97-AF65-F5344CB8AC3E}">
        <p14:creationId xmlns:p14="http://schemas.microsoft.com/office/powerpoint/2010/main" val="2347488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85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2276320"/>
            <a:ext cx="11120284" cy="653693"/>
          </a:xfrm>
          <a:prstGeom prst="rect">
            <a:avLst/>
          </a:prstGeom>
        </p:spPr>
        <p:txBody>
          <a:bodyPr anchor="t" anchorCtr="0"/>
          <a:lstStyle>
            <a:lvl1pPr algn="ctr">
              <a:defRPr sz="5000" baseline="0">
                <a:solidFill>
                  <a:srgbClr val="F47C40"/>
                </a:solidFill>
                <a:latin typeface="+mn-lt"/>
                <a:ea typeface="Montserrat" charset="0"/>
                <a:cs typeface="Montserrat" charset="0"/>
              </a:defRPr>
            </a:lvl1pPr>
          </a:lstStyle>
          <a:p>
            <a:r>
              <a:rPr lang="en-US" err="1"/>
              <a:t>Dit</a:t>
            </a:r>
            <a:r>
              <a:rPr lang="en-US"/>
              <a:t> is </a:t>
            </a:r>
            <a:r>
              <a:rPr lang="en-US" err="1"/>
              <a:t>een</a:t>
            </a:r>
            <a:r>
              <a:rPr lang="en-US"/>
              <a:t> </a:t>
            </a:r>
            <a:r>
              <a:rPr lang="en-US" err="1"/>
              <a:t>titel</a:t>
            </a:r>
            <a:r>
              <a:rPr lang="en-US"/>
              <a:t> slide</a:t>
            </a:r>
          </a:p>
        </p:txBody>
      </p:sp>
      <p:sp>
        <p:nvSpPr>
          <p:cNvPr id="4" name="Text Placeholder 3"/>
          <p:cNvSpPr>
            <a:spLocks noGrp="1"/>
          </p:cNvSpPr>
          <p:nvPr>
            <p:ph type="body" sz="quarter" idx="10" hasCustomPrompt="1"/>
          </p:nvPr>
        </p:nvSpPr>
        <p:spPr>
          <a:xfrm>
            <a:off x="639097" y="3028333"/>
            <a:ext cx="11120284" cy="392624"/>
          </a:xfrm>
          <a:prstGeom prst="rect">
            <a:avLst/>
          </a:prstGeom>
        </p:spPr>
        <p:txBody>
          <a:bodyPr anchor="ctr" anchorCtr="1"/>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800">
                <a:latin typeface="+mn-lt"/>
                <a:ea typeface="Lora" charset="0"/>
                <a:cs typeface="Lora"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sz="2500" err="1">
                <a:solidFill>
                  <a:srgbClr val="999999"/>
                </a:solidFill>
              </a:rPr>
              <a:t>testings</a:t>
            </a:r>
            <a:endParaRPr lang="en-US" sz="2500">
              <a:solidFill>
                <a:srgbClr val="999999"/>
              </a:solidFill>
            </a:endParaRPr>
          </a:p>
        </p:txBody>
      </p:sp>
      <p:pic>
        <p:nvPicPr>
          <p:cNvPr id="5" name="Afbeelding 4" descr="Afbeelding met buiten, persoon, lucht, man&#10;&#10;Automatisch gegenereerde beschrijving">
            <a:extLst>
              <a:ext uri="{FF2B5EF4-FFF2-40B4-BE49-F238E27FC236}">
                <a16:creationId xmlns:a16="http://schemas.microsoft.com/office/drawing/2014/main" id="{5CC54EAB-0D8D-4C23-B549-F73EA0462A2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1586"/>
          <a:stretch/>
        </p:blipFill>
        <p:spPr>
          <a:xfrm>
            <a:off x="6539775" y="110836"/>
            <a:ext cx="4571570" cy="6063450"/>
          </a:xfrm>
          <a:prstGeom prst="rect">
            <a:avLst/>
          </a:prstGeom>
        </p:spPr>
      </p:pic>
    </p:spTree>
    <p:extLst>
      <p:ext uri="{BB962C8B-B14F-4D97-AF65-F5344CB8AC3E}">
        <p14:creationId xmlns:p14="http://schemas.microsoft.com/office/powerpoint/2010/main" val="3579692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charset="0"/>
                <a:cs typeface="Montserrat"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a:defRPr sz="2400" baseline="0">
                <a:solidFill>
                  <a:schemeClr val="tx1"/>
                </a:solidFill>
                <a:latin typeface="+mn-lt"/>
                <a:ea typeface="Lora"/>
                <a:cs typeface="Lora"/>
              </a:defRPr>
            </a:lvl1pPr>
            <a:lvl2pPr>
              <a:defRPr sz="2000" baseline="0">
                <a:solidFill>
                  <a:schemeClr val="tx1"/>
                </a:solidFill>
                <a:latin typeface="+mn-lt"/>
                <a:ea typeface="Lora"/>
                <a:cs typeface="Lora"/>
              </a:defRPr>
            </a:lvl2pPr>
            <a:lvl3pPr>
              <a:defRPr sz="1800">
                <a:solidFill>
                  <a:schemeClr val="tx1"/>
                </a:solidFill>
                <a:latin typeface="+mn-lt"/>
                <a:ea typeface="Lora"/>
                <a:cs typeface="Lora"/>
              </a:defRPr>
            </a:lvl3pPr>
            <a:lvl4pPr>
              <a:defRPr>
                <a:solidFill>
                  <a:schemeClr val="tx1"/>
                </a:solidFill>
                <a:latin typeface="+mn-lt"/>
                <a:ea typeface="Lora"/>
                <a:cs typeface="Lora"/>
              </a:defRPr>
            </a:lvl4pPr>
          </a:lstStyle>
          <a:p>
            <a:pPr lvl="0"/>
            <a:r>
              <a:rPr lang="en-US" err="1"/>
              <a:t>Niveau</a:t>
            </a:r>
            <a:r>
              <a:rPr lang="en-US"/>
              <a:t> 1</a:t>
            </a:r>
          </a:p>
          <a:p>
            <a:pPr lvl="1"/>
            <a:r>
              <a:rPr lang="en-US" err="1"/>
              <a:t>Niveau</a:t>
            </a:r>
            <a:r>
              <a:rPr lang="en-US"/>
              <a:t> 2</a:t>
            </a:r>
          </a:p>
          <a:p>
            <a:pPr lvl="2"/>
            <a:r>
              <a:rPr lang="en-US" err="1"/>
              <a:t>Niveau</a:t>
            </a:r>
            <a:r>
              <a:rPr lang="en-US"/>
              <a:t> 3</a:t>
            </a:r>
          </a:p>
          <a:p>
            <a:pPr lvl="3"/>
            <a:r>
              <a:rPr lang="en-US" err="1"/>
              <a:t>Niveau</a:t>
            </a:r>
            <a:r>
              <a:rPr lang="en-US"/>
              <a:t> 4</a:t>
            </a:r>
          </a:p>
        </p:txBody>
      </p:sp>
    </p:spTree>
    <p:extLst>
      <p:ext uri="{BB962C8B-B14F-4D97-AF65-F5344CB8AC3E}">
        <p14:creationId xmlns:p14="http://schemas.microsoft.com/office/powerpoint/2010/main" val="897477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panose="00000500000000000000" pitchFamily="50" charset="0"/>
                <a:cs typeface="Montserrat" panose="00000500000000000000" pitchFamily="50"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marL="228600" marR="0" indent="-228600" algn="l" defTabSz="914400" rtl="0" eaLnBrk="1" fontAlgn="base" latinLnBrk="0" hangingPunct="1">
              <a:lnSpc>
                <a:spcPct val="90000"/>
              </a:lnSpc>
              <a:spcBef>
                <a:spcPts val="1000"/>
              </a:spcBef>
              <a:spcAft>
                <a:spcPts val="0"/>
              </a:spcAft>
              <a:buClrTx/>
              <a:buSzTx/>
              <a:buFont typeface="Arial"/>
              <a:buNone/>
              <a:tabLst/>
              <a:defRPr lang="en-US" sz="2400" b="0" i="0" smtClean="0">
                <a:solidFill>
                  <a:schemeClr val="tx1"/>
                </a:solidFill>
                <a:effectLst/>
                <a:latin typeface="+mn-lt"/>
              </a:defRPr>
            </a:lvl1pPr>
            <a:lvl2pPr>
              <a:defRPr baseline="0">
                <a:solidFill>
                  <a:srgbClr val="999999"/>
                </a:solidFill>
                <a:latin typeface="Lora" charset="0"/>
                <a:ea typeface="Lora" charset="0"/>
                <a:cs typeface="Lora" charset="0"/>
              </a:defRPr>
            </a:lvl2pPr>
            <a:lvl3pPr>
              <a:defRPr>
                <a:solidFill>
                  <a:srgbClr val="999999"/>
                </a:solidFill>
                <a:latin typeface="Lora" charset="0"/>
                <a:ea typeface="Lora" charset="0"/>
                <a:cs typeface="Lora" charset="0"/>
              </a:defRPr>
            </a:lvl3pPr>
            <a:lvl4pPr>
              <a:defRPr>
                <a:solidFill>
                  <a:srgbClr val="999999"/>
                </a:solidFill>
                <a:latin typeface="Lora" charset="0"/>
                <a:ea typeface="Lora" charset="0"/>
                <a:cs typeface="Lora" charset="0"/>
              </a:defRPr>
            </a:lvl4pPr>
          </a:lstStyle>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Senioren</a:t>
            </a:r>
            <a:r>
              <a:rPr lang="en-US" b="0" i="0">
                <a:solidFill>
                  <a:srgbClr val="333333"/>
                </a:solidFill>
                <a:effectLst/>
                <a:latin typeface="Lora" charset="0"/>
              </a:rPr>
              <a:t> </a:t>
            </a:r>
            <a:r>
              <a:rPr lang="en-US" b="0" i="0" err="1">
                <a:solidFill>
                  <a:srgbClr val="333333"/>
                </a:solidFill>
                <a:effectLst/>
                <a:latin typeface="Lora" charset="0"/>
              </a:rPr>
              <a:t>willen</a:t>
            </a:r>
            <a:r>
              <a:rPr lang="en-US" b="0" i="0">
                <a:solidFill>
                  <a:srgbClr val="333333"/>
                </a:solidFill>
                <a:effectLst/>
                <a:latin typeface="Lora" charset="0"/>
              </a:rPr>
              <a:t> </a:t>
            </a:r>
            <a:r>
              <a:rPr lang="en-US" b="0" i="0" err="1">
                <a:solidFill>
                  <a:srgbClr val="333333"/>
                </a:solidFill>
                <a:effectLst/>
                <a:latin typeface="Lora" charset="0"/>
              </a:rPr>
              <a:t>langer</a:t>
            </a:r>
            <a:r>
              <a:rPr lang="en-US" b="0" i="0">
                <a:solidFill>
                  <a:srgbClr val="333333"/>
                </a:solidFill>
                <a:effectLst/>
                <a:latin typeface="Lora" charset="0"/>
              </a:rPr>
              <a:t> </a:t>
            </a:r>
            <a:r>
              <a:rPr lang="en-US" b="0" i="0" err="1">
                <a:solidFill>
                  <a:srgbClr val="333333"/>
                </a:solidFill>
                <a:effectLst/>
                <a:latin typeface="Lora" charset="0"/>
              </a:rPr>
              <a:t>zelfstandig</a:t>
            </a:r>
            <a:r>
              <a:rPr lang="en-US" b="0" i="0">
                <a:solidFill>
                  <a:srgbClr val="333333"/>
                </a:solidFill>
                <a:effectLst/>
                <a:latin typeface="Lora" charset="0"/>
              </a:rPr>
              <a:t> </a:t>
            </a:r>
            <a:r>
              <a:rPr lang="en-US" b="0" i="0" err="1">
                <a:solidFill>
                  <a:srgbClr val="333333"/>
                </a:solidFill>
                <a:effectLst/>
                <a:latin typeface="Lora" charset="0"/>
              </a:rPr>
              <a:t>blijven</a:t>
            </a:r>
            <a:r>
              <a:rPr lang="en-US" b="0" i="0">
                <a:solidFill>
                  <a:srgbClr val="333333"/>
                </a:solidFill>
                <a:effectLst/>
                <a:latin typeface="Lora" charset="0"/>
              </a:rPr>
              <a:t> </a:t>
            </a:r>
            <a:r>
              <a:rPr lang="en-US" b="0" i="0" err="1">
                <a:solidFill>
                  <a:srgbClr val="333333"/>
                </a:solidFill>
                <a:effectLst/>
                <a:latin typeface="Lora" charset="0"/>
              </a:rPr>
              <a:t>wonen</a:t>
            </a:r>
            <a:r>
              <a:rPr lang="en-US" b="0" i="0">
                <a:solidFill>
                  <a:srgbClr val="333333"/>
                </a:solidFill>
                <a:effectLst/>
                <a:latin typeface="Lora" charset="0"/>
              </a:rPr>
              <a:t>. </a:t>
            </a:r>
            <a:r>
              <a:rPr lang="en-US" b="0" i="0" err="1">
                <a:solidFill>
                  <a:srgbClr val="333333"/>
                </a:solidFill>
                <a:effectLst/>
                <a:latin typeface="Lora" charset="0"/>
              </a:rPr>
              <a:t>Vallen</a:t>
            </a:r>
            <a:r>
              <a:rPr lang="en-US" b="0" i="0">
                <a:solidFill>
                  <a:srgbClr val="333333"/>
                </a:solidFill>
                <a:effectLst/>
                <a:latin typeface="Lora" charset="0"/>
              </a:rPr>
              <a:t> is </a:t>
            </a:r>
            <a:r>
              <a:rPr lang="en-US" b="0" i="0" err="1">
                <a:solidFill>
                  <a:srgbClr val="333333"/>
                </a:solidFill>
                <a:effectLst/>
                <a:latin typeface="Lora" charset="0"/>
              </a:rPr>
              <a:t>daarbij</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voor</a:t>
            </a:r>
            <a:r>
              <a:rPr lang="en-US" b="0" i="0">
                <a:solidFill>
                  <a:srgbClr val="333333"/>
                </a:solidFill>
                <a:effectLst/>
                <a:latin typeface="Lora" charset="0"/>
              </a:rPr>
              <a:t> hen </a:t>
            </a:r>
            <a:r>
              <a:rPr lang="en-US" b="0" i="0" err="1">
                <a:solidFill>
                  <a:srgbClr val="333333"/>
                </a:solidFill>
                <a:effectLst/>
                <a:latin typeface="Lora" charset="0"/>
              </a:rPr>
              <a:t>een</a:t>
            </a:r>
            <a:r>
              <a:rPr lang="en-US" b="0" i="0">
                <a:solidFill>
                  <a:srgbClr val="333333"/>
                </a:solidFill>
                <a:effectLst/>
                <a:latin typeface="Lora" charset="0"/>
              </a:rPr>
              <a:t> van de </a:t>
            </a:r>
            <a:r>
              <a:rPr lang="en-US" b="0" i="0" err="1">
                <a:solidFill>
                  <a:srgbClr val="333333"/>
                </a:solidFill>
                <a:effectLst/>
                <a:latin typeface="Lora" charset="0"/>
              </a:rPr>
              <a:t>grootste</a:t>
            </a:r>
            <a:r>
              <a:rPr lang="en-US" b="0" i="0">
                <a:solidFill>
                  <a:srgbClr val="333333"/>
                </a:solidFill>
                <a:effectLst/>
                <a:latin typeface="Lora" charset="0"/>
              </a:rPr>
              <a:t> </a:t>
            </a:r>
            <a:r>
              <a:rPr lang="en-US" b="0" i="0" err="1">
                <a:solidFill>
                  <a:srgbClr val="333333"/>
                </a:solidFill>
                <a:effectLst/>
                <a:latin typeface="Lora" charset="0"/>
              </a:rPr>
              <a:t>problemen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risico’s</a:t>
            </a:r>
            <a:r>
              <a:rPr lang="en-US" b="0" i="0">
                <a:solidFill>
                  <a:srgbClr val="333333"/>
                </a:solidFill>
                <a:effectLst/>
                <a:latin typeface="Lora" charset="0"/>
              </a:rPr>
              <a:t>. Met project</a:t>
            </a: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TOM </a:t>
            </a:r>
            <a:r>
              <a:rPr lang="en-US" b="0" i="0" err="1">
                <a:solidFill>
                  <a:srgbClr val="333333"/>
                </a:solidFill>
                <a:effectLst/>
                <a:latin typeface="Lora" charset="0"/>
              </a:rPr>
              <a:t>wil</a:t>
            </a:r>
            <a:r>
              <a:rPr lang="en-US" b="0" i="0">
                <a:solidFill>
                  <a:srgbClr val="333333"/>
                </a:solidFill>
                <a:effectLst/>
                <a:latin typeface="Lora" charset="0"/>
              </a:rPr>
              <a:t> </a:t>
            </a:r>
            <a:r>
              <a:rPr lang="en-US" b="0" i="0" err="1">
                <a:solidFill>
                  <a:srgbClr val="333333"/>
                </a:solidFill>
                <a:effectLst/>
                <a:latin typeface="Lora" charset="0"/>
              </a:rPr>
              <a:t>een</a:t>
            </a:r>
            <a:r>
              <a:rPr lang="en-US" b="0" i="0">
                <a:solidFill>
                  <a:srgbClr val="333333"/>
                </a:solidFill>
                <a:effectLst/>
                <a:latin typeface="Lora" charset="0"/>
              </a:rPr>
              <a:t> </a:t>
            </a:r>
            <a:r>
              <a:rPr lang="en-US" b="0" i="0" err="1">
                <a:solidFill>
                  <a:srgbClr val="333333"/>
                </a:solidFill>
                <a:effectLst/>
                <a:latin typeface="Lora" charset="0"/>
              </a:rPr>
              <a:t>aantal</a:t>
            </a:r>
            <a:r>
              <a:rPr lang="en-US" b="0" i="0">
                <a:solidFill>
                  <a:srgbClr val="333333"/>
                </a:solidFill>
                <a:effectLst/>
                <a:latin typeface="Lora" charset="0"/>
              </a:rPr>
              <a:t> </a:t>
            </a:r>
            <a:r>
              <a:rPr lang="en-US" b="0" i="0" err="1">
                <a:solidFill>
                  <a:srgbClr val="333333"/>
                </a:solidFill>
                <a:effectLst/>
                <a:latin typeface="Lora" charset="0"/>
              </a:rPr>
              <a:t>samenwerkende</a:t>
            </a:r>
            <a:r>
              <a:rPr lang="en-US" b="0" i="0">
                <a:solidFill>
                  <a:srgbClr val="333333"/>
                </a:solidFill>
                <a:effectLst/>
                <a:latin typeface="Lora" charset="0"/>
              </a:rPr>
              <a:t> </a:t>
            </a:r>
            <a:r>
              <a:rPr lang="en-US" b="0" i="0" err="1">
                <a:solidFill>
                  <a:srgbClr val="333333"/>
                </a:solidFill>
                <a:effectLst/>
                <a:latin typeface="Lora" charset="0"/>
              </a:rPr>
              <a:t>partijen</a:t>
            </a:r>
            <a:r>
              <a:rPr lang="en-US" b="0" i="0">
                <a:solidFill>
                  <a:srgbClr val="333333"/>
                </a:solidFill>
                <a:effectLst/>
                <a:latin typeface="Lora" charset="0"/>
              </a:rPr>
              <a:t> </a:t>
            </a:r>
            <a:r>
              <a:rPr lang="en-US" b="0" i="0" err="1">
                <a:solidFill>
                  <a:srgbClr val="333333"/>
                </a:solidFill>
                <a:effectLst/>
                <a:latin typeface="Lora" charset="0"/>
              </a:rPr>
              <a:t>verhoogde</a:t>
            </a:r>
            <a:r>
              <a:rPr lang="en-US" b="0" i="0">
                <a:solidFill>
                  <a:srgbClr val="333333"/>
                </a:solidFill>
                <a:effectLst/>
                <a:latin typeface="Lora" charset="0"/>
              </a:rPr>
              <a:t> </a:t>
            </a:r>
            <a:r>
              <a:rPr lang="en-US" b="0" i="0" err="1">
                <a:solidFill>
                  <a:srgbClr val="333333"/>
                </a:solidFill>
                <a:effectLst/>
                <a:latin typeface="Lora" charset="0"/>
              </a:rPr>
              <a:t>risico’s</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van </a:t>
            </a:r>
            <a:r>
              <a:rPr lang="en-US" b="0" i="0" err="1">
                <a:solidFill>
                  <a:srgbClr val="333333"/>
                </a:solidFill>
                <a:effectLst/>
                <a:latin typeface="Lora" charset="0"/>
              </a:rPr>
              <a:t>vallen</a:t>
            </a:r>
            <a:r>
              <a:rPr lang="en-US" b="0" i="0">
                <a:solidFill>
                  <a:srgbClr val="333333"/>
                </a:solidFill>
                <a:effectLst/>
                <a:latin typeface="Lora" charset="0"/>
              </a:rPr>
              <a:t> </a:t>
            </a:r>
            <a:r>
              <a:rPr lang="en-US" b="0" i="0" err="1">
                <a:solidFill>
                  <a:srgbClr val="333333"/>
                </a:solidFill>
                <a:effectLst/>
                <a:latin typeface="Lora" charset="0"/>
              </a:rPr>
              <a:t>vroegtijdig</a:t>
            </a:r>
            <a:r>
              <a:rPr lang="en-US" b="0" i="0">
                <a:solidFill>
                  <a:srgbClr val="333333"/>
                </a:solidFill>
                <a:effectLst/>
                <a:latin typeface="Lora" charset="0"/>
              </a:rPr>
              <a:t> </a:t>
            </a:r>
            <a:r>
              <a:rPr lang="en-US" b="0" i="0" err="1">
                <a:solidFill>
                  <a:srgbClr val="333333"/>
                </a:solidFill>
                <a:effectLst/>
                <a:latin typeface="Lora" charset="0"/>
              </a:rPr>
              <a:t>inventariseren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verminderen</a:t>
            </a:r>
            <a:r>
              <a:rPr lang="en-US" b="0" i="0">
                <a:solidFill>
                  <a:srgbClr val="333333"/>
                </a:solidFill>
                <a:effectLst/>
                <a:latin typeface="Lora" charset="0"/>
              </a:rPr>
              <a:t>. </a:t>
            </a:r>
            <a:endParaRPr lang="en-US"/>
          </a:p>
        </p:txBody>
      </p:sp>
    </p:spTree>
    <p:extLst>
      <p:ext uri="{BB962C8B-B14F-4D97-AF65-F5344CB8AC3E}">
        <p14:creationId xmlns:p14="http://schemas.microsoft.com/office/powerpoint/2010/main" val="38156888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5378450"/>
            <a:ext cx="12192000" cy="1479550"/>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94960" y="5280538"/>
            <a:ext cx="1963174" cy="659793"/>
          </a:xfrm>
          <a:prstGeom prst="rect">
            <a:avLst/>
          </a:prstGeom>
        </p:spPr>
      </p:pic>
    </p:spTree>
    <p:extLst>
      <p:ext uri="{BB962C8B-B14F-4D97-AF65-F5344CB8AC3E}">
        <p14:creationId xmlns:p14="http://schemas.microsoft.com/office/powerpoint/2010/main" val="3827930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77F41A-F403-423A-9825-8316CF07BA7A}"/>
              </a:ext>
            </a:extLst>
          </p:cNvPr>
          <p:cNvSpPr>
            <a:spLocks noGrp="1"/>
          </p:cNvSpPr>
          <p:nvPr>
            <p:ph type="ctrTitle"/>
          </p:nvPr>
        </p:nvSpPr>
        <p:spPr/>
        <p:txBody>
          <a:bodyPr/>
          <a:lstStyle/>
          <a:p>
            <a:r>
              <a:rPr lang="nl-NL"/>
              <a:t>TOM Lunch bijeenkomst 2</a:t>
            </a:r>
            <a:br>
              <a:rPr lang="nl-NL"/>
            </a:br>
            <a:br>
              <a:rPr lang="nl-NL"/>
            </a:br>
            <a:endParaRPr lang="nl-NL"/>
          </a:p>
        </p:txBody>
      </p:sp>
      <p:sp>
        <p:nvSpPr>
          <p:cNvPr id="3" name="Tijdelijke aanduiding voor tekst 2">
            <a:extLst>
              <a:ext uri="{FF2B5EF4-FFF2-40B4-BE49-F238E27FC236}">
                <a16:creationId xmlns:a16="http://schemas.microsoft.com/office/drawing/2014/main" id="{4F62D34B-CFF9-4418-B5CB-05CB55DA20EB}"/>
              </a:ext>
            </a:extLst>
          </p:cNvPr>
          <p:cNvSpPr>
            <a:spLocks noGrp="1"/>
          </p:cNvSpPr>
          <p:nvPr>
            <p:ph type="body" sz="quarter" idx="11"/>
          </p:nvPr>
        </p:nvSpPr>
        <p:spPr>
          <a:xfrm>
            <a:off x="639097" y="1942264"/>
            <a:ext cx="5139789" cy="1852357"/>
          </a:xfrm>
        </p:spPr>
        <p:txBody>
          <a:bodyPr lIns="91440" tIns="45720" rIns="91440" bIns="45720" anchor="t"/>
          <a:lstStyle/>
          <a:p>
            <a:pPr marL="0" indent="0">
              <a:buNone/>
            </a:pPr>
            <a:r>
              <a:rPr lang="nl-NL" sz="5000">
                <a:solidFill>
                  <a:srgbClr val="F47C40"/>
                </a:solidFill>
              </a:rPr>
              <a:t>Waarom je niet te veel en niet te weinig moet eten </a:t>
            </a:r>
          </a:p>
        </p:txBody>
      </p:sp>
      <p:pic>
        <p:nvPicPr>
          <p:cNvPr id="4" name="Afbeelding 3">
            <a:extLst>
              <a:ext uri="{FF2B5EF4-FFF2-40B4-BE49-F238E27FC236}">
                <a16:creationId xmlns:a16="http://schemas.microsoft.com/office/drawing/2014/main" id="{87CC63FC-8B93-49A9-AC5F-3A103AA668C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29909" y="1815958"/>
            <a:ext cx="5139789" cy="3429000"/>
          </a:xfrm>
          <a:prstGeom prst="rect">
            <a:avLst/>
          </a:prstGeom>
        </p:spPr>
      </p:pic>
      <p:sp>
        <p:nvSpPr>
          <p:cNvPr id="5" name="Tijdelijke aanduiding voor tekst 4">
            <a:extLst>
              <a:ext uri="{FF2B5EF4-FFF2-40B4-BE49-F238E27FC236}">
                <a16:creationId xmlns:a16="http://schemas.microsoft.com/office/drawing/2014/main" id="{5F245F79-06EF-4768-AF62-93FA05E74AD9}"/>
              </a:ext>
            </a:extLst>
          </p:cNvPr>
          <p:cNvSpPr txBox="1">
            <a:spLocks/>
          </p:cNvSpPr>
          <p:nvPr/>
        </p:nvSpPr>
        <p:spPr>
          <a:xfrm>
            <a:off x="1798164" y="4616029"/>
            <a:ext cx="3734142" cy="39262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buNone/>
            </a:pPr>
            <a:r>
              <a:rPr lang="nl-NL" i="1"/>
              <a:t>&lt;</a:t>
            </a:r>
            <a:r>
              <a:rPr lang="nl-NL" i="1">
                <a:highlight>
                  <a:srgbClr val="FFFF00"/>
                </a:highlight>
              </a:rPr>
              <a:t>Naam diëtist</a:t>
            </a:r>
            <a:r>
              <a:rPr lang="nl-NL" i="1"/>
              <a:t>&gt;</a:t>
            </a:r>
          </a:p>
        </p:txBody>
      </p:sp>
    </p:spTree>
    <p:extLst>
      <p:ext uri="{BB962C8B-B14F-4D97-AF65-F5344CB8AC3E}">
        <p14:creationId xmlns:p14="http://schemas.microsoft.com/office/powerpoint/2010/main" val="139167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4CA5C-D23C-4B21-8D2F-831F7A06BF51}"/>
              </a:ext>
            </a:extLst>
          </p:cNvPr>
          <p:cNvSpPr>
            <a:spLocks noGrp="1"/>
          </p:cNvSpPr>
          <p:nvPr>
            <p:ph type="ctrTitle"/>
          </p:nvPr>
        </p:nvSpPr>
        <p:spPr>
          <a:xfrm>
            <a:off x="4375208" y="2473384"/>
            <a:ext cx="3441584" cy="653693"/>
          </a:xfrm>
        </p:spPr>
        <p:txBody>
          <a:bodyPr/>
          <a:lstStyle/>
          <a:p>
            <a:r>
              <a:rPr lang="nl-NL"/>
              <a:t>Dank u wel!</a:t>
            </a:r>
          </a:p>
        </p:txBody>
      </p:sp>
    </p:spTree>
    <p:extLst>
      <p:ext uri="{BB962C8B-B14F-4D97-AF65-F5344CB8AC3E}">
        <p14:creationId xmlns:p14="http://schemas.microsoft.com/office/powerpoint/2010/main" val="743951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FB659-C9FC-4D6E-964D-A5C6DA96B55D}"/>
              </a:ext>
            </a:extLst>
          </p:cNvPr>
          <p:cNvSpPr>
            <a:spLocks noGrp="1"/>
          </p:cNvSpPr>
          <p:nvPr>
            <p:ph type="ctrTitle"/>
          </p:nvPr>
        </p:nvSpPr>
        <p:spPr/>
        <p:txBody>
          <a:bodyPr/>
          <a:lstStyle/>
          <a:p>
            <a:r>
              <a:rPr lang="en-US"/>
              <a:t>Wat gaan we vandaag bespreken?</a:t>
            </a:r>
          </a:p>
        </p:txBody>
      </p:sp>
      <p:sp>
        <p:nvSpPr>
          <p:cNvPr id="3" name="Text Placeholder 2">
            <a:extLst>
              <a:ext uri="{FF2B5EF4-FFF2-40B4-BE49-F238E27FC236}">
                <a16:creationId xmlns:a16="http://schemas.microsoft.com/office/drawing/2014/main" id="{E90D97A9-6BB3-4D46-8003-7C4C501DEAFF}"/>
              </a:ext>
            </a:extLst>
          </p:cNvPr>
          <p:cNvSpPr>
            <a:spLocks noGrp="1"/>
          </p:cNvSpPr>
          <p:nvPr>
            <p:ph type="body" sz="quarter" idx="11"/>
          </p:nvPr>
        </p:nvSpPr>
        <p:spPr>
          <a:xfrm>
            <a:off x="639763" y="1635641"/>
            <a:ext cx="11119618" cy="3299674"/>
          </a:xfrm>
        </p:spPr>
        <p:txBody>
          <a:bodyPr/>
          <a:lstStyle/>
          <a:p>
            <a:pPr marL="514350" indent="-514350">
              <a:buFont typeface="+mj-lt"/>
              <a:buAutoNum type="arabicPeriod"/>
            </a:pPr>
            <a:r>
              <a:rPr lang="nl-NL" sz="3200"/>
              <a:t>Terugblik op vorige keer</a:t>
            </a:r>
          </a:p>
          <a:p>
            <a:pPr marL="514350" indent="-514350">
              <a:buFont typeface="+mj-lt"/>
              <a:buAutoNum type="arabicPeriod"/>
            </a:pPr>
            <a:endParaRPr lang="nl-NL" sz="3200"/>
          </a:p>
          <a:p>
            <a:pPr marL="514350" indent="-514350">
              <a:buFont typeface="+mj-lt"/>
              <a:buAutoNum type="arabicPeriod"/>
            </a:pPr>
            <a:r>
              <a:rPr lang="nl-NL" sz="3200"/>
              <a:t>Voeding in balans</a:t>
            </a:r>
          </a:p>
          <a:p>
            <a:pPr marL="0" indent="0">
              <a:buNone/>
            </a:pPr>
            <a:endParaRPr lang="nl-NL" sz="3200"/>
          </a:p>
        </p:txBody>
      </p:sp>
      <p:pic>
        <p:nvPicPr>
          <p:cNvPr id="10" name="Afbeelding 3">
            <a:extLst>
              <a:ext uri="{FF2B5EF4-FFF2-40B4-BE49-F238E27FC236}">
                <a16:creationId xmlns:a16="http://schemas.microsoft.com/office/drawing/2014/main" id="{59C853F8-F837-4538-B71F-156B042FD7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7219" y="1959135"/>
            <a:ext cx="4095332" cy="2303624"/>
          </a:xfrm>
          <a:prstGeom prst="rect">
            <a:avLst/>
          </a:prstGeom>
        </p:spPr>
      </p:pic>
    </p:spTree>
    <p:extLst>
      <p:ext uri="{BB962C8B-B14F-4D97-AF65-F5344CB8AC3E}">
        <p14:creationId xmlns:p14="http://schemas.microsoft.com/office/powerpoint/2010/main" val="1003641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p:txBody>
          <a:bodyPr/>
          <a:lstStyle/>
          <a:p>
            <a:r>
              <a:rPr lang="en-US" err="1"/>
              <a:t>Terugblik</a:t>
            </a:r>
            <a:r>
              <a:rPr lang="en-US"/>
              <a:t> </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639763" y="1312083"/>
            <a:ext cx="11119618" cy="3660117"/>
          </a:xfrm>
        </p:spPr>
        <p:txBody>
          <a:bodyPr lIns="91440" tIns="45720" rIns="91440" bIns="45720" anchor="t"/>
          <a:lstStyle/>
          <a:p>
            <a:pPr>
              <a:buFontTx/>
              <a:buChar char="-"/>
            </a:pPr>
            <a:r>
              <a:rPr lang="nl-NL" sz="3200"/>
              <a:t>Wat heeft u onthouden van de vorige keer?</a:t>
            </a:r>
          </a:p>
          <a:p>
            <a:pPr>
              <a:buFontTx/>
              <a:buChar char="-"/>
            </a:pPr>
            <a:r>
              <a:rPr lang="nl-NL" sz="3200"/>
              <a:t>Goede voeding belangrijk bij het ouder worden</a:t>
            </a:r>
          </a:p>
          <a:p>
            <a:pPr>
              <a:buFontTx/>
              <a:buChar char="-"/>
            </a:pPr>
            <a:r>
              <a:rPr lang="nl-NL" sz="3200"/>
              <a:t>Eet gevarieerd</a:t>
            </a:r>
          </a:p>
          <a:p>
            <a:pPr>
              <a:buFontTx/>
              <a:buChar char="-"/>
            </a:pPr>
            <a:r>
              <a:rPr lang="nl-NL" sz="3200"/>
              <a:t>Maak bewuste keuzes </a:t>
            </a:r>
          </a:p>
          <a:p>
            <a:pPr>
              <a:buFontTx/>
              <a:buChar char="-"/>
            </a:pPr>
            <a:endParaRPr lang="nl-NL" sz="3200"/>
          </a:p>
          <a:p>
            <a:pPr>
              <a:buFontTx/>
              <a:buChar char="-"/>
            </a:pPr>
            <a:r>
              <a:rPr lang="nl-NL" sz="3200"/>
              <a:t>Hoe ging dat?</a:t>
            </a:r>
          </a:p>
          <a:p>
            <a:endParaRPr lang="nl-NL" sz="3200"/>
          </a:p>
          <a:p>
            <a:endParaRPr lang="en-US" sz="3200"/>
          </a:p>
        </p:txBody>
      </p:sp>
      <p:pic>
        <p:nvPicPr>
          <p:cNvPr id="6" name="Afbeelding 5">
            <a:extLst>
              <a:ext uri="{FF2B5EF4-FFF2-40B4-BE49-F238E27FC236}">
                <a16:creationId xmlns:a16="http://schemas.microsoft.com/office/drawing/2014/main" id="{7D390247-AA1B-4935-BC5E-8B684522E5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42791" y="2340103"/>
            <a:ext cx="3205814" cy="3205814"/>
          </a:xfrm>
          <a:prstGeom prst="rect">
            <a:avLst/>
          </a:prstGeom>
        </p:spPr>
      </p:pic>
      <p:pic>
        <p:nvPicPr>
          <p:cNvPr id="7" name="Picture 4">
            <a:extLst>
              <a:ext uri="{FF2B5EF4-FFF2-40B4-BE49-F238E27FC236}">
                <a16:creationId xmlns:a16="http://schemas.microsoft.com/office/drawing/2014/main" id="{07869DBB-AC20-4159-B7EE-04AC7DDF0F8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23413" y="3836684"/>
            <a:ext cx="3205814" cy="204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56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09A843-0488-408F-B3E0-4DACB3413E19}"/>
              </a:ext>
            </a:extLst>
          </p:cNvPr>
          <p:cNvSpPr>
            <a:spLocks noGrp="1"/>
          </p:cNvSpPr>
          <p:nvPr>
            <p:ph type="ctrTitle"/>
          </p:nvPr>
        </p:nvSpPr>
        <p:spPr/>
        <p:txBody>
          <a:bodyPr/>
          <a:lstStyle/>
          <a:p>
            <a:r>
              <a:rPr lang="nl-NL"/>
              <a:t>Eet u genoeg?</a:t>
            </a:r>
          </a:p>
        </p:txBody>
      </p:sp>
      <p:sp>
        <p:nvSpPr>
          <p:cNvPr id="3" name="Tijdelijke aanduiding voor tekst 2">
            <a:extLst>
              <a:ext uri="{FF2B5EF4-FFF2-40B4-BE49-F238E27FC236}">
                <a16:creationId xmlns:a16="http://schemas.microsoft.com/office/drawing/2014/main" id="{E057A81D-3E16-4C3F-AEBC-B14EF5C95608}"/>
              </a:ext>
            </a:extLst>
          </p:cNvPr>
          <p:cNvSpPr>
            <a:spLocks noGrp="1"/>
          </p:cNvSpPr>
          <p:nvPr>
            <p:ph type="body" sz="quarter" idx="11"/>
          </p:nvPr>
        </p:nvSpPr>
        <p:spPr>
          <a:xfrm>
            <a:off x="724824" y="1535366"/>
            <a:ext cx="11119618" cy="2394677"/>
          </a:xfrm>
        </p:spPr>
        <p:txBody>
          <a:bodyPr/>
          <a:lstStyle/>
          <a:p>
            <a:r>
              <a:rPr lang="nl-NL"/>
              <a:t>Minder eetlust bij het ouder worden</a:t>
            </a:r>
          </a:p>
          <a:p>
            <a:r>
              <a:rPr lang="nl-NL"/>
              <a:t>Minder eten</a:t>
            </a:r>
          </a:p>
          <a:p>
            <a:r>
              <a:rPr lang="nl-NL"/>
              <a:t>Tekort aan voedingsstoffen</a:t>
            </a:r>
          </a:p>
          <a:p>
            <a:pPr marL="0" indent="0">
              <a:buNone/>
            </a:pPr>
            <a:endParaRPr lang="nl-NL"/>
          </a:p>
          <a:p>
            <a:pPr marL="0" indent="0">
              <a:buNone/>
            </a:pPr>
            <a:endParaRPr lang="nl-NL"/>
          </a:p>
          <a:p>
            <a:pPr marL="0" indent="0">
              <a:buNone/>
            </a:pPr>
            <a:endParaRPr lang="nl-NL"/>
          </a:p>
          <a:p>
            <a:pPr>
              <a:buFont typeface="Wingdings" panose="05000000000000000000" pitchFamily="2" charset="2"/>
              <a:buChar char="à"/>
            </a:pPr>
            <a:r>
              <a:rPr lang="nl-NL">
                <a:sym typeface="Wingdings" panose="05000000000000000000" pitchFamily="2" charset="2"/>
              </a:rPr>
              <a:t> Spieren sneller afgebroken  Uit balans  Vaker vallen</a:t>
            </a:r>
          </a:p>
        </p:txBody>
      </p:sp>
      <p:pic>
        <p:nvPicPr>
          <p:cNvPr id="1028" name="Picture 4" descr="Afbeelding van visuele zoekopdracht">
            <a:extLst>
              <a:ext uri="{FF2B5EF4-FFF2-40B4-BE49-F238E27FC236}">
                <a16:creationId xmlns:a16="http://schemas.microsoft.com/office/drawing/2014/main" id="{7A87A216-EE2D-4682-85A0-B9B4151E38A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24623" y="350030"/>
            <a:ext cx="6567377" cy="3424418"/>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descr="Afbeelding met tekst&#10;&#10;Automatisch gegenereerde beschrijving">
            <a:extLst>
              <a:ext uri="{FF2B5EF4-FFF2-40B4-BE49-F238E27FC236}">
                <a16:creationId xmlns:a16="http://schemas.microsoft.com/office/drawing/2014/main" id="{BC2C4CEF-2D8B-4A1B-9EC7-6F001761A2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18548" y="3996403"/>
            <a:ext cx="3434885" cy="2861597"/>
          </a:xfrm>
          <a:prstGeom prst="rect">
            <a:avLst/>
          </a:prstGeom>
        </p:spPr>
      </p:pic>
    </p:spTree>
    <p:extLst>
      <p:ext uri="{BB962C8B-B14F-4D97-AF65-F5344CB8AC3E}">
        <p14:creationId xmlns:p14="http://schemas.microsoft.com/office/powerpoint/2010/main" val="422238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EDAAD5-9EEA-45CF-85D8-CA1BA5B3EA2B}"/>
              </a:ext>
            </a:extLst>
          </p:cNvPr>
          <p:cNvSpPr>
            <a:spLocks noGrp="1"/>
          </p:cNvSpPr>
          <p:nvPr>
            <p:ph type="ctrTitle"/>
          </p:nvPr>
        </p:nvSpPr>
        <p:spPr/>
        <p:txBody>
          <a:bodyPr/>
          <a:lstStyle/>
          <a:p>
            <a:r>
              <a:rPr lang="nl-NL"/>
              <a:t>Te veel eten </a:t>
            </a:r>
          </a:p>
        </p:txBody>
      </p:sp>
      <p:sp>
        <p:nvSpPr>
          <p:cNvPr id="3" name="Tijdelijke aanduiding voor tekst 2">
            <a:extLst>
              <a:ext uri="{FF2B5EF4-FFF2-40B4-BE49-F238E27FC236}">
                <a16:creationId xmlns:a16="http://schemas.microsoft.com/office/drawing/2014/main" id="{2AD06931-D969-47E5-B3E7-18633A9A1F0F}"/>
              </a:ext>
            </a:extLst>
          </p:cNvPr>
          <p:cNvSpPr>
            <a:spLocks noGrp="1"/>
          </p:cNvSpPr>
          <p:nvPr>
            <p:ph type="body" sz="quarter" idx="11"/>
          </p:nvPr>
        </p:nvSpPr>
        <p:spPr/>
        <p:txBody>
          <a:bodyPr/>
          <a:lstStyle/>
          <a:p>
            <a:r>
              <a:rPr lang="nl-NL"/>
              <a:t>U eet meer dan u nodig hebt</a:t>
            </a:r>
          </a:p>
          <a:p>
            <a:r>
              <a:rPr lang="nl-NL"/>
              <a:t>Extra energie opgeslagen als vet</a:t>
            </a:r>
          </a:p>
          <a:p>
            <a:r>
              <a:rPr lang="nl-NL" b="1" u="sng"/>
              <a:t>Risico op Overgewicht</a:t>
            </a:r>
          </a:p>
          <a:p>
            <a:endParaRPr lang="nl-NL"/>
          </a:p>
          <a:p>
            <a:endParaRPr lang="nl-NL"/>
          </a:p>
          <a:p>
            <a:pPr marL="0" indent="0">
              <a:buNone/>
            </a:pPr>
            <a:endParaRPr lang="nl-NL"/>
          </a:p>
          <a:p>
            <a:pPr marL="0" indent="0">
              <a:buNone/>
            </a:pPr>
            <a:r>
              <a:rPr lang="nl-NL"/>
              <a:t>Overgewicht </a:t>
            </a:r>
            <a:r>
              <a:rPr lang="nl-NL">
                <a:sym typeface="Wingdings" panose="05000000000000000000" pitchFamily="2" charset="2"/>
              </a:rPr>
              <a:t> Minder mobiel  snellere afname van spieren  sneller uit balans</a:t>
            </a:r>
            <a:endParaRPr lang="nl-NL"/>
          </a:p>
          <a:p>
            <a:pPr marL="0" indent="0">
              <a:buNone/>
            </a:pPr>
            <a:endParaRPr lang="nl-NL"/>
          </a:p>
        </p:txBody>
      </p:sp>
      <p:pic>
        <p:nvPicPr>
          <p:cNvPr id="4" name="Picture 4" descr="Afbeelding van visuele zoekopdracht">
            <a:extLst>
              <a:ext uri="{FF2B5EF4-FFF2-40B4-BE49-F238E27FC236}">
                <a16:creationId xmlns:a16="http://schemas.microsoft.com/office/drawing/2014/main" id="{D36274F3-05C7-437A-BDE2-7FD7D5625A6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92004" y="282342"/>
            <a:ext cx="6567377" cy="3424418"/>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descr="Afbeelding met tekst&#10;&#10;Automatisch gegenereerde beschrijving">
            <a:extLst>
              <a:ext uri="{FF2B5EF4-FFF2-40B4-BE49-F238E27FC236}">
                <a16:creationId xmlns:a16="http://schemas.microsoft.com/office/drawing/2014/main" id="{1CD7EE16-4D75-457B-91F9-42E306BD67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92706" y="3996403"/>
            <a:ext cx="3434885" cy="2861597"/>
          </a:xfrm>
          <a:prstGeom prst="rect">
            <a:avLst/>
          </a:prstGeom>
        </p:spPr>
      </p:pic>
    </p:spTree>
    <p:extLst>
      <p:ext uri="{BB962C8B-B14F-4D97-AF65-F5344CB8AC3E}">
        <p14:creationId xmlns:p14="http://schemas.microsoft.com/office/powerpoint/2010/main" val="159522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1233E0-3374-1DED-DCBB-BE0B740E7E17}"/>
              </a:ext>
            </a:extLst>
          </p:cNvPr>
          <p:cNvSpPr>
            <a:spLocks noGrp="1"/>
          </p:cNvSpPr>
          <p:nvPr>
            <p:ph type="ctrTitle"/>
          </p:nvPr>
        </p:nvSpPr>
        <p:spPr/>
        <p:txBody>
          <a:bodyPr/>
          <a:lstStyle/>
          <a:p>
            <a:r>
              <a:rPr lang="nl-NL"/>
              <a:t>Aanbevolen dagelijkse hoeveelheid</a:t>
            </a:r>
          </a:p>
        </p:txBody>
      </p:sp>
      <p:pic>
        <p:nvPicPr>
          <p:cNvPr id="1026" name="Afbeelding 1">
            <a:extLst>
              <a:ext uri="{FF2B5EF4-FFF2-40B4-BE49-F238E27FC236}">
                <a16:creationId xmlns:a16="http://schemas.microsoft.com/office/drawing/2014/main" id="{C2151FE5-64CB-C8EB-68B4-E118BC59A4A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26224" y="1312083"/>
            <a:ext cx="7761583" cy="54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3970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89FD5F-660C-4A30-870C-A1341BF47213}"/>
              </a:ext>
            </a:extLst>
          </p:cNvPr>
          <p:cNvSpPr>
            <a:spLocks noGrp="1"/>
          </p:cNvSpPr>
          <p:nvPr>
            <p:ph type="ctrTitle"/>
          </p:nvPr>
        </p:nvSpPr>
        <p:spPr/>
        <p:txBody>
          <a:bodyPr/>
          <a:lstStyle/>
          <a:p>
            <a:r>
              <a:rPr lang="nl-NL"/>
              <a:t>De diëtist helpt u!</a:t>
            </a:r>
          </a:p>
        </p:txBody>
      </p:sp>
      <p:sp>
        <p:nvSpPr>
          <p:cNvPr id="3" name="Tijdelijke aanduiding voor tekst 2">
            <a:extLst>
              <a:ext uri="{FF2B5EF4-FFF2-40B4-BE49-F238E27FC236}">
                <a16:creationId xmlns:a16="http://schemas.microsoft.com/office/drawing/2014/main" id="{3F7DD24D-5497-4E3A-80C3-FED9A6F81C5F}"/>
              </a:ext>
            </a:extLst>
          </p:cNvPr>
          <p:cNvSpPr>
            <a:spLocks noGrp="1"/>
          </p:cNvSpPr>
          <p:nvPr>
            <p:ph type="body" sz="quarter" idx="11"/>
          </p:nvPr>
        </p:nvSpPr>
        <p:spPr/>
        <p:txBody>
          <a:bodyPr/>
          <a:lstStyle/>
          <a:p>
            <a:r>
              <a:rPr lang="nl-NL"/>
              <a:t>(Risico op) ondervoeding bepaald</a:t>
            </a:r>
          </a:p>
          <a:p>
            <a:endParaRPr lang="nl-NL"/>
          </a:p>
          <a:p>
            <a:r>
              <a:rPr lang="nl-NL"/>
              <a:t>Eetdagboek bijhouden </a:t>
            </a:r>
          </a:p>
          <a:p>
            <a:pPr lvl="1"/>
            <a:r>
              <a:rPr lang="nl-NL"/>
              <a:t>Wat heeft u de afgelopen 2 dagen gegeten?</a:t>
            </a:r>
          </a:p>
          <a:p>
            <a:pPr marL="457200" lvl="1" indent="0">
              <a:buNone/>
            </a:pPr>
            <a:endParaRPr lang="nl-NL"/>
          </a:p>
          <a:p>
            <a:r>
              <a:rPr lang="nl-NL"/>
              <a:t>Met de diëtist besproken</a:t>
            </a:r>
          </a:p>
          <a:p>
            <a:pPr lvl="1"/>
            <a:r>
              <a:rPr lang="nl-NL"/>
              <a:t>Persoonlijk advies </a:t>
            </a:r>
          </a:p>
        </p:txBody>
      </p:sp>
      <p:pic>
        <p:nvPicPr>
          <p:cNvPr id="7" name="Afbeelding 6">
            <a:extLst>
              <a:ext uri="{FF2B5EF4-FFF2-40B4-BE49-F238E27FC236}">
                <a16:creationId xmlns:a16="http://schemas.microsoft.com/office/drawing/2014/main" id="{ED894DD6-7FF5-4C53-83FF-84C48D5645F2}"/>
              </a:ext>
            </a:extLst>
          </p:cNvPr>
          <p:cNvPicPr>
            <a:picLocks noChangeAspect="1"/>
          </p:cNvPicPr>
          <p:nvPr/>
        </p:nvPicPr>
        <p:blipFill>
          <a:blip r:embed="rId3"/>
          <a:stretch>
            <a:fillRect/>
          </a:stretch>
        </p:blipFill>
        <p:spPr>
          <a:xfrm>
            <a:off x="6096000" y="730458"/>
            <a:ext cx="5949108" cy="2379643"/>
          </a:xfrm>
          <a:prstGeom prst="rect">
            <a:avLst/>
          </a:prstGeom>
        </p:spPr>
      </p:pic>
      <p:pic>
        <p:nvPicPr>
          <p:cNvPr id="4" name="Picture 5">
            <a:extLst>
              <a:ext uri="{FF2B5EF4-FFF2-40B4-BE49-F238E27FC236}">
                <a16:creationId xmlns:a16="http://schemas.microsoft.com/office/drawing/2014/main" id="{56B97CE6-8DF2-8A54-48D5-C9D30C4351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33589" y="3223322"/>
            <a:ext cx="4292414" cy="2840027"/>
          </a:xfrm>
          <a:prstGeom prst="rect">
            <a:avLst/>
          </a:prstGeom>
        </p:spPr>
      </p:pic>
    </p:spTree>
    <p:extLst>
      <p:ext uri="{BB962C8B-B14F-4D97-AF65-F5344CB8AC3E}">
        <p14:creationId xmlns:p14="http://schemas.microsoft.com/office/powerpoint/2010/main" val="1279548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C5743D-4B2D-4848-8CC0-B9DA47B6F653}"/>
              </a:ext>
            </a:extLst>
          </p:cNvPr>
          <p:cNvSpPr>
            <a:spLocks noGrp="1"/>
          </p:cNvSpPr>
          <p:nvPr>
            <p:ph type="ctrTitle"/>
          </p:nvPr>
        </p:nvSpPr>
        <p:spPr/>
        <p:txBody>
          <a:bodyPr/>
          <a:lstStyle/>
          <a:p>
            <a:r>
              <a:rPr lang="nl-NL"/>
              <a:t>Tips</a:t>
            </a:r>
          </a:p>
        </p:txBody>
      </p:sp>
      <p:sp>
        <p:nvSpPr>
          <p:cNvPr id="3" name="Tijdelijke aanduiding voor tekst 2">
            <a:extLst>
              <a:ext uri="{FF2B5EF4-FFF2-40B4-BE49-F238E27FC236}">
                <a16:creationId xmlns:a16="http://schemas.microsoft.com/office/drawing/2014/main" id="{29101D42-E5A3-4962-BF0E-B5E16B823DF9}"/>
              </a:ext>
            </a:extLst>
          </p:cNvPr>
          <p:cNvSpPr>
            <a:spLocks noGrp="1"/>
          </p:cNvSpPr>
          <p:nvPr>
            <p:ph type="body" sz="quarter" idx="11"/>
          </p:nvPr>
        </p:nvSpPr>
        <p:spPr/>
        <p:txBody>
          <a:bodyPr/>
          <a:lstStyle/>
          <a:p>
            <a:r>
              <a:rPr lang="nl-NL"/>
              <a:t>Portiegrootte</a:t>
            </a:r>
          </a:p>
          <a:p>
            <a:r>
              <a:rPr lang="nl-NL"/>
              <a:t>Verspreid over de dag kleine porties</a:t>
            </a:r>
          </a:p>
          <a:p>
            <a:endParaRPr lang="nl-NL"/>
          </a:p>
          <a:p>
            <a:endParaRPr lang="nl-NL"/>
          </a:p>
          <a:p>
            <a:r>
              <a:rPr lang="nl-NL"/>
              <a:t>Kijk of u dit thuis lukt</a:t>
            </a:r>
          </a:p>
        </p:txBody>
      </p:sp>
      <p:pic>
        <p:nvPicPr>
          <p:cNvPr id="6" name="Afbeelding 5">
            <a:extLst>
              <a:ext uri="{FF2B5EF4-FFF2-40B4-BE49-F238E27FC236}">
                <a16:creationId xmlns:a16="http://schemas.microsoft.com/office/drawing/2014/main" id="{C820E553-C9F9-57BB-ED05-4DC7C6D1465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70118" y="108488"/>
            <a:ext cx="4724800" cy="6044339"/>
          </a:xfrm>
          <a:prstGeom prst="rect">
            <a:avLst/>
          </a:prstGeom>
        </p:spPr>
      </p:pic>
    </p:spTree>
    <p:extLst>
      <p:ext uri="{BB962C8B-B14F-4D97-AF65-F5344CB8AC3E}">
        <p14:creationId xmlns:p14="http://schemas.microsoft.com/office/powerpoint/2010/main" val="328704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B4EC-95CE-4C74-8EA4-78F542CEB5CA}"/>
              </a:ext>
            </a:extLst>
          </p:cNvPr>
          <p:cNvSpPr>
            <a:spLocks noGrp="1"/>
          </p:cNvSpPr>
          <p:nvPr>
            <p:ph type="ctrTitle"/>
          </p:nvPr>
        </p:nvSpPr>
        <p:spPr/>
        <p:txBody>
          <a:bodyPr/>
          <a:lstStyle/>
          <a:p>
            <a:r>
              <a:rPr lang="en-US"/>
              <a:t>Vragen?</a:t>
            </a:r>
          </a:p>
        </p:txBody>
      </p:sp>
      <p:pic>
        <p:nvPicPr>
          <p:cNvPr id="4" name="Picture 3">
            <a:extLst>
              <a:ext uri="{FF2B5EF4-FFF2-40B4-BE49-F238E27FC236}">
                <a16:creationId xmlns:a16="http://schemas.microsoft.com/office/drawing/2014/main" id="{D7525395-5748-4F7D-9FA1-540F5FA537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81739" y="1544823"/>
            <a:ext cx="6997148" cy="4498167"/>
          </a:xfrm>
          <a:prstGeom prst="rect">
            <a:avLst/>
          </a:prstGeom>
        </p:spPr>
      </p:pic>
    </p:spTree>
    <p:extLst>
      <p:ext uri="{BB962C8B-B14F-4D97-AF65-F5344CB8AC3E}">
        <p14:creationId xmlns:p14="http://schemas.microsoft.com/office/powerpoint/2010/main" val="118462650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7A620E417FD344A9FABFCEA0AA7152" ma:contentTypeVersion="19" ma:contentTypeDescription="Create a new document." ma:contentTypeScope="" ma:versionID="59490b0e82a9a3ddb67b16c1a70e348c">
  <xsd:schema xmlns:xsd="http://www.w3.org/2001/XMLSchema" xmlns:xs="http://www.w3.org/2001/XMLSchema" xmlns:p="http://schemas.microsoft.com/office/2006/metadata/properties" xmlns:ns2="0d67721e-1399-4641-98a8-6b163aa53b8c" xmlns:ns3="f52dfd5a-28e0-4af9-b175-0f92787e2ac5" targetNamespace="http://schemas.microsoft.com/office/2006/metadata/properties" ma:root="true" ma:fieldsID="445cf5dd728046541623f7897a2def5d" ns2:_="" ns3:_="">
    <xsd:import namespace="0d67721e-1399-4641-98a8-6b163aa53b8c"/>
    <xsd:import namespace="f52dfd5a-28e0-4af9-b175-0f92787e2a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OCR"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7721e-1399-4641-98a8-6b163aa53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b10c3-6051-43e0-be80-498b9880039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52dfd5a-28e0-4af9-b175-0f92787e2ac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d2be67d-487b-40e4-8e23-4de26ab7dcaf}" ma:internalName="TaxCatchAll" ma:showField="CatchAllData" ma:web="f52dfd5a-28e0-4af9-b175-0f92787e2a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52dfd5a-28e0-4af9-b175-0f92787e2ac5" xsi:nil="true"/>
    <lcf76f155ced4ddcb4097134ff3c332f xmlns="0d67721e-1399-4641-98a8-6b163aa53b8c">
      <Terms xmlns="http://schemas.microsoft.com/office/infopath/2007/PartnerControls"/>
    </lcf76f155ced4ddcb4097134ff3c332f>
    <MediaLengthInSeconds xmlns="0d67721e-1399-4641-98a8-6b163aa53b8c" xsi:nil="true"/>
    <SharedWithUsers xmlns="f52dfd5a-28e0-4af9-b175-0f92787e2ac5">
      <UserInfo>
        <DisplayName/>
        <AccountId xsi:nil="true"/>
        <AccountType/>
      </UserInfo>
    </SharedWithUsers>
  </documentManagement>
</p:properties>
</file>

<file path=customXml/itemProps1.xml><?xml version="1.0" encoding="utf-8"?>
<ds:datastoreItem xmlns:ds="http://schemas.openxmlformats.org/officeDocument/2006/customXml" ds:itemID="{DF78DE55-CE03-4210-9575-3DED833B7404}">
  <ds:schemaRefs>
    <ds:schemaRef ds:uri="http://schemas.microsoft.com/sharepoint/v3/contenttype/forms"/>
  </ds:schemaRefs>
</ds:datastoreItem>
</file>

<file path=customXml/itemProps2.xml><?xml version="1.0" encoding="utf-8"?>
<ds:datastoreItem xmlns:ds="http://schemas.openxmlformats.org/officeDocument/2006/customXml" ds:itemID="{151D64CB-696B-4779-A39D-5F1445098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7721e-1399-4641-98a8-6b163aa53b8c"/>
    <ds:schemaRef ds:uri="f52dfd5a-28e0-4af9-b175-0f92787e2a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0684DE-7823-4022-95FD-CAC07AB2E58B}">
  <ds:schemaRefs>
    <ds:schemaRef ds:uri="http://purl.org/dc/terms/"/>
    <ds:schemaRef ds:uri="http://schemas.microsoft.com/office/infopath/2007/PartnerControls"/>
    <ds:schemaRef ds:uri="http://www.w3.org/XML/1998/namespace"/>
    <ds:schemaRef ds:uri="http://purl.org/dc/dcmitype/"/>
    <ds:schemaRef ds:uri="http://schemas.microsoft.com/office/2006/documentManagement/types"/>
    <ds:schemaRef ds:uri="http://schemas.openxmlformats.org/package/2006/metadata/core-properties"/>
    <ds:schemaRef ds:uri="http://purl.org/dc/elements/1.1/"/>
    <ds:schemaRef ds:uri="1bdafb54-5a4e-468b-a95a-6d30cc6459f7"/>
    <ds:schemaRef ds:uri="5c50c901-67f1-4749-89d4-ca3815bc283d"/>
    <ds:schemaRef ds:uri="http://schemas.microsoft.com/office/2006/metadata/properties"/>
    <ds:schemaRef ds:uri="f52dfd5a-28e0-4af9-b175-0f92787e2ac5"/>
    <ds:schemaRef ds:uri="0d67721e-1399-4641-98a8-6b163aa53b8c"/>
  </ds:schemaRefs>
</ds:datastoreItem>
</file>

<file path=docProps/app.xml><?xml version="1.0" encoding="utf-8"?>
<Properties xmlns="http://schemas.openxmlformats.org/officeDocument/2006/extended-properties" xmlns:vt="http://schemas.openxmlformats.org/officeDocument/2006/docPropsVTypes">
  <TotalTime>0</TotalTime>
  <Words>613</Words>
  <Application>Microsoft Office PowerPoint</Application>
  <PresentationFormat>Breedbeeld</PresentationFormat>
  <Paragraphs>68</Paragraphs>
  <Slides>10</Slides>
  <Notes>9</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10</vt:i4>
      </vt:variant>
    </vt:vector>
  </HeadingPairs>
  <TitlesOfParts>
    <vt:vector size="16" baseType="lpstr">
      <vt:lpstr>Arial</vt:lpstr>
      <vt:lpstr>Calibri</vt:lpstr>
      <vt:lpstr>Lora</vt:lpstr>
      <vt:lpstr>Times New Roman</vt:lpstr>
      <vt:lpstr>Wingdings</vt:lpstr>
      <vt:lpstr>1_Office Theme</vt:lpstr>
      <vt:lpstr>TOM Lunch bijeenkomst 2  </vt:lpstr>
      <vt:lpstr>Wat gaan we vandaag bespreken?</vt:lpstr>
      <vt:lpstr>Terugblik </vt:lpstr>
      <vt:lpstr>Eet u genoeg?</vt:lpstr>
      <vt:lpstr>Te veel eten </vt:lpstr>
      <vt:lpstr>Aanbevolen dagelijkse hoeveelheid</vt:lpstr>
      <vt:lpstr>De diëtist helpt u!</vt:lpstr>
      <vt:lpstr>Tips</vt:lpstr>
      <vt:lpstr>Vragen?</vt:lpstr>
      <vt:lpstr>Dank u wel!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Gezamenlijke voedingsvoorlichting bijeenkomst  met TOM &amp; Co  Sessie: 1</dc:title>
  <dc:creator>MOHEDE Inge</dc:creator>
  <cp:lastModifiedBy>Nathalie Konings</cp:lastModifiedBy>
  <cp:revision>6</cp:revision>
  <dcterms:created xsi:type="dcterms:W3CDTF">2021-09-18T12:56:13Z</dcterms:created>
  <dcterms:modified xsi:type="dcterms:W3CDTF">2026-03-23T10:26:50Z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0x0101000F7A620E417FD344A9FABFCEA0AA7152</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