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sldIdLst>
    <p:sldId id="357" r:id="rId5"/>
    <p:sldId id="358" r:id="rId6"/>
    <p:sldId id="359" r:id="rId7"/>
    <p:sldId id="362" r:id="rId8"/>
    <p:sldId id="356" r:id="rId9"/>
    <p:sldId id="360" r:id="rId10"/>
    <p:sldId id="361" r:id="rId11"/>
    <p:sldId id="345" r:id="rId12"/>
    <p:sldId id="29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6CBC8C4-03B7-8968-B1E4-BFF3449C9A22}" name="Elvera Overdevest" initials="EO" userId="S::e.overdevest@veiligheid.nl::27212abf-4839-461e-8ca4-c7033e8afd56" providerId="AD"/>
  <p188:author id="{B0E9DAED-B602-0E9F-0D71-28E503CB1220}" name="Rozan van der Veen" initials="RvdV" userId="S::r.vanderveen@veiligheid.nl::15425296-6f32-4824-9237-802436fcd7af"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0B1DC2-4C9D-4789-874C-F74A9C25C38C}" v="1" dt="2026-03-23T10:27:16.2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51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0CE877-0729-4E1E-8ED7-900DA170A35F}" type="datetimeFigureOut">
              <a:rPr lang="en-US" smtClean="0"/>
              <a:t>3/23/2026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FEE223-1FCB-4AAD-9880-19055A8905B8}" type="slidenum">
              <a:rPr lang="en-US" smtClean="0"/>
              <a:t>‹nr.›</a:t>
            </a:fld>
            <a:endParaRPr lang="en-US"/>
          </a:p>
        </p:txBody>
      </p:sp>
    </p:spTree>
    <p:extLst>
      <p:ext uri="{BB962C8B-B14F-4D97-AF65-F5344CB8AC3E}">
        <p14:creationId xmlns:p14="http://schemas.microsoft.com/office/powerpoint/2010/main" val="3847473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Wat gaan we vandaag bespreken?</a:t>
            </a:r>
          </a:p>
          <a:p>
            <a:r>
              <a:rPr lang="en-US"/>
              <a:t>Benoem de 3 onderwerpen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99885D-7F31-4EC5-B8C1-C7A165DDD8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4692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a:t>Herhaling belangrijk. Check ook of het goed is gegaan de afgelopen periode met het maken van bewuste keuzes.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99885D-7F31-4EC5-B8C1-C7A165DDD8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3475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Ontbijt is vaak een maaltijd die wordt overgeslagen door ouderen. Daardoor krijgen ouderen te weinig voedingsstoffen binnen in de ochtend. Laat ze delen wat ze in de ochtend eten en geef hier nog geen oordeel aan. Aan het einde komen we terug op deze vraag. </a:t>
            </a:r>
          </a:p>
        </p:txBody>
      </p:sp>
      <p:sp>
        <p:nvSpPr>
          <p:cNvPr id="4" name="Tijdelijke aanduiding voor dianummer 3"/>
          <p:cNvSpPr>
            <a:spLocks noGrp="1"/>
          </p:cNvSpPr>
          <p:nvPr>
            <p:ph type="sldNum" sz="quarter" idx="5"/>
          </p:nvPr>
        </p:nvSpPr>
        <p:spPr/>
        <p:txBody>
          <a:bodyPr/>
          <a:lstStyle/>
          <a:p>
            <a:fld id="{8FFEE223-1FCB-4AAD-9880-19055A8905B8}" type="slidenum">
              <a:rPr lang="en-US" smtClean="0"/>
              <a:t>4</a:t>
            </a:fld>
            <a:endParaRPr lang="en-US"/>
          </a:p>
        </p:txBody>
      </p:sp>
    </p:spTree>
    <p:extLst>
      <p:ext uri="{BB962C8B-B14F-4D97-AF65-F5344CB8AC3E}">
        <p14:creationId xmlns:p14="http://schemas.microsoft.com/office/powerpoint/2010/main" val="2209404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Vraag eerst aan de groep of ze al suggesties hebben waar eiwitten inzitten</a:t>
            </a:r>
          </a:p>
          <a:p>
            <a:r>
              <a:rPr lang="nl-NL"/>
              <a:t>Bespreek met de groep of ze dierlijke en plantaardige eiwitrijke producten kunnen aanwijzen op de foto (of in het echt als je echte producten meeneemt)</a:t>
            </a:r>
            <a:endParaRPr lang="nl-NL">
              <a:cs typeface="Calibri"/>
            </a:endParaRPr>
          </a:p>
          <a:p>
            <a:r>
              <a:rPr lang="nl-NL"/>
              <a:t>Vertel ook dat dierlijke eiwitten nog beter zijn om spieren te behouden dan plantaardige eiwitten</a:t>
            </a:r>
            <a:endParaRPr lang="nl-NL">
              <a:cs typeface="Calibri"/>
            </a:endParaRPr>
          </a:p>
        </p:txBody>
      </p:sp>
      <p:sp>
        <p:nvSpPr>
          <p:cNvPr id="4" name="Tijdelijke aanduiding voor dianummer 3"/>
          <p:cNvSpPr>
            <a:spLocks noGrp="1"/>
          </p:cNvSpPr>
          <p:nvPr>
            <p:ph type="sldNum" sz="quarter" idx="5"/>
          </p:nvPr>
        </p:nvSpPr>
        <p:spPr/>
        <p:txBody>
          <a:bodyPr/>
          <a:lstStyle/>
          <a:p>
            <a:fld id="{8FFEE223-1FCB-4AAD-9880-19055A8905B8}" type="slidenum">
              <a:rPr lang="en-US" smtClean="0"/>
              <a:t>6</a:t>
            </a:fld>
            <a:endParaRPr lang="en-US"/>
          </a:p>
        </p:txBody>
      </p:sp>
    </p:spTree>
    <p:extLst>
      <p:ext uri="{BB962C8B-B14F-4D97-AF65-F5344CB8AC3E}">
        <p14:creationId xmlns:p14="http://schemas.microsoft.com/office/powerpoint/2010/main" val="3302609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Kom terug op de ontbijtvraag aan het begin. Laat de ouderen nadenken over wat ze deze ochtend hebben ontbeten en waarin er eiwitten hebben gezeten. </a:t>
            </a:r>
            <a:endParaRPr lang="en-US">
              <a:cs typeface="Calibri" panose="020F0502020204030204"/>
            </a:endParaRPr>
          </a:p>
          <a:p>
            <a:r>
              <a:rPr lang="nl-NL"/>
              <a:t>Opdracht voor thuis: Probeer bij elke maaltijd eiwitten te eten of te drinken </a:t>
            </a:r>
            <a:endParaRPr lang="nl-NL">
              <a:cs typeface="Calibri"/>
            </a:endParaRPr>
          </a:p>
        </p:txBody>
      </p:sp>
      <p:sp>
        <p:nvSpPr>
          <p:cNvPr id="4" name="Tijdelijke aanduiding voor dianummer 3"/>
          <p:cNvSpPr>
            <a:spLocks noGrp="1"/>
          </p:cNvSpPr>
          <p:nvPr>
            <p:ph type="sldNum" sz="quarter" idx="5"/>
          </p:nvPr>
        </p:nvSpPr>
        <p:spPr/>
        <p:txBody>
          <a:bodyPr/>
          <a:lstStyle/>
          <a:p>
            <a:fld id="{8FFEE223-1FCB-4AAD-9880-19055A8905B8}" type="slidenum">
              <a:rPr lang="en-US" smtClean="0"/>
              <a:t>7</a:t>
            </a:fld>
            <a:endParaRPr lang="en-US"/>
          </a:p>
        </p:txBody>
      </p:sp>
    </p:spTree>
    <p:extLst>
      <p:ext uri="{BB962C8B-B14F-4D97-AF65-F5344CB8AC3E}">
        <p14:creationId xmlns:p14="http://schemas.microsoft.com/office/powerpoint/2010/main" val="2493444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BACD07-FBB2-C440-88D3-01558219C51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29855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2276320"/>
            <a:ext cx="11120284" cy="653693"/>
          </a:xfrm>
          <a:prstGeom prst="rect">
            <a:avLst/>
          </a:prstGeom>
        </p:spPr>
        <p:txBody>
          <a:bodyPr anchor="t" anchorCtr="0"/>
          <a:lstStyle>
            <a:lvl1pPr algn="ctr">
              <a:defRPr sz="5000" baseline="0">
                <a:solidFill>
                  <a:srgbClr val="F47C40"/>
                </a:solidFill>
                <a:latin typeface="+mn-lt"/>
                <a:ea typeface="Montserrat" charset="0"/>
                <a:cs typeface="Montserrat" charset="0"/>
              </a:defRPr>
            </a:lvl1pPr>
          </a:lstStyle>
          <a:p>
            <a:r>
              <a:rPr lang="en-US" err="1"/>
              <a:t>Dit</a:t>
            </a:r>
            <a:r>
              <a:rPr lang="en-US"/>
              <a:t> is </a:t>
            </a:r>
            <a:r>
              <a:rPr lang="en-US" err="1"/>
              <a:t>een</a:t>
            </a:r>
            <a:r>
              <a:rPr lang="en-US"/>
              <a:t> </a:t>
            </a:r>
            <a:r>
              <a:rPr lang="en-US" err="1"/>
              <a:t>titel</a:t>
            </a:r>
            <a:r>
              <a:rPr lang="en-US"/>
              <a:t> slide</a:t>
            </a:r>
          </a:p>
        </p:txBody>
      </p:sp>
      <p:sp>
        <p:nvSpPr>
          <p:cNvPr id="4" name="Text Placeholder 3"/>
          <p:cNvSpPr>
            <a:spLocks noGrp="1"/>
          </p:cNvSpPr>
          <p:nvPr>
            <p:ph type="body" sz="quarter" idx="10" hasCustomPrompt="1"/>
          </p:nvPr>
        </p:nvSpPr>
        <p:spPr>
          <a:xfrm>
            <a:off x="639097" y="3028333"/>
            <a:ext cx="11120284" cy="392624"/>
          </a:xfrm>
          <a:prstGeom prst="rect">
            <a:avLst/>
          </a:prstGeom>
        </p:spPr>
        <p:txBody>
          <a:bodyPr anchor="ctr" anchorCtr="1"/>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2800">
                <a:latin typeface="+mn-lt"/>
                <a:ea typeface="Lora" charset="0"/>
                <a:cs typeface="Lora"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sz="2500" err="1">
                <a:solidFill>
                  <a:srgbClr val="999999"/>
                </a:solidFill>
              </a:rPr>
              <a:t>testings</a:t>
            </a:r>
            <a:endParaRPr lang="en-US" sz="2500">
              <a:solidFill>
                <a:srgbClr val="999999"/>
              </a:solidFill>
            </a:endParaRPr>
          </a:p>
        </p:txBody>
      </p:sp>
      <p:pic>
        <p:nvPicPr>
          <p:cNvPr id="5" name="Afbeelding 4" descr="Afbeelding met buiten, persoon, lucht, man&#10;&#10;Automatisch gegenereerde beschrijving">
            <a:extLst>
              <a:ext uri="{FF2B5EF4-FFF2-40B4-BE49-F238E27FC236}">
                <a16:creationId xmlns:a16="http://schemas.microsoft.com/office/drawing/2014/main" id="{5CC54EAB-0D8D-4C23-B549-F73EA0462A2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11586"/>
          <a:stretch/>
        </p:blipFill>
        <p:spPr>
          <a:xfrm>
            <a:off x="6539775" y="110836"/>
            <a:ext cx="4571570" cy="6063450"/>
          </a:xfrm>
          <a:prstGeom prst="rect">
            <a:avLst/>
          </a:prstGeom>
        </p:spPr>
      </p:pic>
    </p:spTree>
    <p:extLst>
      <p:ext uri="{BB962C8B-B14F-4D97-AF65-F5344CB8AC3E}">
        <p14:creationId xmlns:p14="http://schemas.microsoft.com/office/powerpoint/2010/main" val="90118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 opsommin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467163"/>
            <a:ext cx="11120284" cy="653693"/>
          </a:xfrm>
          <a:prstGeom prst="rect">
            <a:avLst/>
          </a:prstGeom>
        </p:spPr>
        <p:txBody>
          <a:bodyPr anchor="t" anchorCtr="0"/>
          <a:lstStyle>
            <a:lvl1pPr algn="l">
              <a:defRPr sz="5000" baseline="0">
                <a:solidFill>
                  <a:srgbClr val="F47C40"/>
                </a:solidFill>
                <a:latin typeface="+mn-lt"/>
                <a:ea typeface="Montserrat" charset="0"/>
                <a:cs typeface="Montserrat" charset="0"/>
              </a:defRPr>
            </a:lvl1pPr>
          </a:lstStyle>
          <a:p>
            <a:r>
              <a:rPr lang="en-US" err="1"/>
              <a:t>Contentpage</a:t>
            </a:r>
            <a:endParaRPr lang="en-US"/>
          </a:p>
        </p:txBody>
      </p:sp>
      <p:sp>
        <p:nvSpPr>
          <p:cNvPr id="8" name="TextBox 7"/>
          <p:cNvSpPr txBox="1"/>
          <p:nvPr userDrawn="1"/>
        </p:nvSpPr>
        <p:spPr>
          <a:xfrm>
            <a:off x="7246374" y="-403123"/>
            <a:ext cx="184731" cy="369332"/>
          </a:xfrm>
          <a:prstGeom prst="rect">
            <a:avLst/>
          </a:prstGeom>
          <a:noFill/>
        </p:spPr>
        <p:txBody>
          <a:bodyPr wrap="none" rtlCol="0">
            <a:spAutoFit/>
          </a:bodyPr>
          <a:lstStyle/>
          <a:p>
            <a:endParaRPr lang="en-US"/>
          </a:p>
        </p:txBody>
      </p:sp>
      <p:sp>
        <p:nvSpPr>
          <p:cNvPr id="5" name="Text Placeholder 4"/>
          <p:cNvSpPr>
            <a:spLocks noGrp="1"/>
          </p:cNvSpPr>
          <p:nvPr>
            <p:ph type="body" sz="quarter" idx="11" hasCustomPrompt="1"/>
          </p:nvPr>
        </p:nvSpPr>
        <p:spPr>
          <a:xfrm>
            <a:off x="639763" y="1312083"/>
            <a:ext cx="11119618" cy="2394677"/>
          </a:xfrm>
          <a:prstGeom prst="rect">
            <a:avLst/>
          </a:prstGeom>
        </p:spPr>
        <p:txBody>
          <a:bodyPr/>
          <a:lstStyle>
            <a:lvl1pPr>
              <a:defRPr sz="2400" baseline="0">
                <a:solidFill>
                  <a:schemeClr val="tx1"/>
                </a:solidFill>
                <a:latin typeface="+mn-lt"/>
                <a:ea typeface="Lora"/>
                <a:cs typeface="Lora"/>
              </a:defRPr>
            </a:lvl1pPr>
            <a:lvl2pPr>
              <a:defRPr sz="2000" baseline="0">
                <a:solidFill>
                  <a:schemeClr val="tx1"/>
                </a:solidFill>
                <a:latin typeface="+mn-lt"/>
                <a:ea typeface="Lora"/>
                <a:cs typeface="Lora"/>
              </a:defRPr>
            </a:lvl2pPr>
            <a:lvl3pPr>
              <a:defRPr sz="1800">
                <a:solidFill>
                  <a:schemeClr val="tx1"/>
                </a:solidFill>
                <a:latin typeface="+mn-lt"/>
                <a:ea typeface="Lora"/>
                <a:cs typeface="Lora"/>
              </a:defRPr>
            </a:lvl3pPr>
            <a:lvl4pPr>
              <a:defRPr>
                <a:solidFill>
                  <a:schemeClr val="tx1"/>
                </a:solidFill>
                <a:latin typeface="+mn-lt"/>
                <a:ea typeface="Lora"/>
                <a:cs typeface="Lora"/>
              </a:defRPr>
            </a:lvl4pPr>
          </a:lstStyle>
          <a:p>
            <a:pPr lvl="0"/>
            <a:r>
              <a:rPr lang="en-US" err="1"/>
              <a:t>Niveau</a:t>
            </a:r>
            <a:r>
              <a:rPr lang="en-US"/>
              <a:t> 1</a:t>
            </a:r>
          </a:p>
          <a:p>
            <a:pPr lvl="1"/>
            <a:r>
              <a:rPr lang="en-US" err="1"/>
              <a:t>Niveau</a:t>
            </a:r>
            <a:r>
              <a:rPr lang="en-US"/>
              <a:t> 2</a:t>
            </a:r>
          </a:p>
          <a:p>
            <a:pPr lvl="2"/>
            <a:r>
              <a:rPr lang="en-US" err="1"/>
              <a:t>Niveau</a:t>
            </a:r>
            <a:r>
              <a:rPr lang="en-US"/>
              <a:t> 3</a:t>
            </a:r>
          </a:p>
          <a:p>
            <a:pPr lvl="3"/>
            <a:r>
              <a:rPr lang="en-US" err="1"/>
              <a:t>Niveau</a:t>
            </a:r>
            <a:r>
              <a:rPr lang="en-US"/>
              <a:t> 4</a:t>
            </a:r>
          </a:p>
        </p:txBody>
      </p:sp>
    </p:spTree>
    <p:extLst>
      <p:ext uri="{BB962C8B-B14F-4D97-AF65-F5344CB8AC3E}">
        <p14:creationId xmlns:p14="http://schemas.microsoft.com/office/powerpoint/2010/main" val="2213022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ntent slide - opsommin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467163"/>
            <a:ext cx="11120284" cy="653693"/>
          </a:xfrm>
          <a:prstGeom prst="rect">
            <a:avLst/>
          </a:prstGeom>
        </p:spPr>
        <p:txBody>
          <a:bodyPr anchor="t" anchorCtr="0"/>
          <a:lstStyle>
            <a:lvl1pPr algn="l">
              <a:defRPr sz="5000" baseline="0">
                <a:solidFill>
                  <a:srgbClr val="F47C40"/>
                </a:solidFill>
                <a:latin typeface="+mn-lt"/>
                <a:ea typeface="Montserrat" panose="00000500000000000000" pitchFamily="50" charset="0"/>
                <a:cs typeface="Montserrat" panose="00000500000000000000" pitchFamily="50" charset="0"/>
              </a:defRPr>
            </a:lvl1pPr>
          </a:lstStyle>
          <a:p>
            <a:r>
              <a:rPr lang="en-US" err="1"/>
              <a:t>Contentpage</a:t>
            </a:r>
            <a:endParaRPr lang="en-US"/>
          </a:p>
        </p:txBody>
      </p:sp>
      <p:sp>
        <p:nvSpPr>
          <p:cNvPr id="8" name="TextBox 7"/>
          <p:cNvSpPr txBox="1"/>
          <p:nvPr userDrawn="1"/>
        </p:nvSpPr>
        <p:spPr>
          <a:xfrm>
            <a:off x="7246374" y="-403123"/>
            <a:ext cx="184731" cy="369332"/>
          </a:xfrm>
          <a:prstGeom prst="rect">
            <a:avLst/>
          </a:prstGeom>
          <a:noFill/>
        </p:spPr>
        <p:txBody>
          <a:bodyPr wrap="none" rtlCol="0">
            <a:spAutoFit/>
          </a:bodyPr>
          <a:lstStyle/>
          <a:p>
            <a:endParaRPr lang="en-US"/>
          </a:p>
        </p:txBody>
      </p:sp>
      <p:sp>
        <p:nvSpPr>
          <p:cNvPr id="5" name="Text Placeholder 4"/>
          <p:cNvSpPr>
            <a:spLocks noGrp="1"/>
          </p:cNvSpPr>
          <p:nvPr>
            <p:ph type="body" sz="quarter" idx="11" hasCustomPrompt="1"/>
          </p:nvPr>
        </p:nvSpPr>
        <p:spPr>
          <a:xfrm>
            <a:off x="639763" y="1312083"/>
            <a:ext cx="11119618" cy="2394677"/>
          </a:xfrm>
          <a:prstGeom prst="rect">
            <a:avLst/>
          </a:prstGeom>
        </p:spPr>
        <p:txBody>
          <a:bodyPr/>
          <a:lstStyle>
            <a:lvl1pPr marL="228600" marR="0" indent="-228600" algn="l" defTabSz="914400" rtl="0" eaLnBrk="1" fontAlgn="base" latinLnBrk="0" hangingPunct="1">
              <a:lnSpc>
                <a:spcPct val="90000"/>
              </a:lnSpc>
              <a:spcBef>
                <a:spcPts val="1000"/>
              </a:spcBef>
              <a:spcAft>
                <a:spcPts val="0"/>
              </a:spcAft>
              <a:buClrTx/>
              <a:buSzTx/>
              <a:buFont typeface="Arial"/>
              <a:buNone/>
              <a:tabLst/>
              <a:defRPr lang="en-US" sz="2400" b="0" i="0" smtClean="0">
                <a:solidFill>
                  <a:schemeClr val="tx1"/>
                </a:solidFill>
                <a:effectLst/>
                <a:latin typeface="+mn-lt"/>
              </a:defRPr>
            </a:lvl1pPr>
            <a:lvl2pPr>
              <a:defRPr baseline="0">
                <a:solidFill>
                  <a:srgbClr val="999999"/>
                </a:solidFill>
                <a:latin typeface="Lora" charset="0"/>
                <a:ea typeface="Lora" charset="0"/>
                <a:cs typeface="Lora" charset="0"/>
              </a:defRPr>
            </a:lvl2pPr>
            <a:lvl3pPr>
              <a:defRPr>
                <a:solidFill>
                  <a:srgbClr val="999999"/>
                </a:solidFill>
                <a:latin typeface="Lora" charset="0"/>
                <a:ea typeface="Lora" charset="0"/>
                <a:cs typeface="Lora" charset="0"/>
              </a:defRPr>
            </a:lvl3pPr>
            <a:lvl4pPr>
              <a:defRPr>
                <a:solidFill>
                  <a:srgbClr val="999999"/>
                </a:solidFill>
                <a:latin typeface="Lora" charset="0"/>
                <a:ea typeface="Lora" charset="0"/>
                <a:cs typeface="Lora" charset="0"/>
              </a:defRPr>
            </a:lvl4pPr>
          </a:lstStyle>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err="1">
                <a:solidFill>
                  <a:srgbClr val="333333"/>
                </a:solidFill>
                <a:effectLst/>
                <a:latin typeface="Lora" charset="0"/>
              </a:rPr>
              <a:t>Senioren</a:t>
            </a:r>
            <a:r>
              <a:rPr lang="en-US" b="0" i="0">
                <a:solidFill>
                  <a:srgbClr val="333333"/>
                </a:solidFill>
                <a:effectLst/>
                <a:latin typeface="Lora" charset="0"/>
              </a:rPr>
              <a:t> </a:t>
            </a:r>
            <a:r>
              <a:rPr lang="en-US" b="0" i="0" err="1">
                <a:solidFill>
                  <a:srgbClr val="333333"/>
                </a:solidFill>
                <a:effectLst/>
                <a:latin typeface="Lora" charset="0"/>
              </a:rPr>
              <a:t>willen</a:t>
            </a:r>
            <a:r>
              <a:rPr lang="en-US" b="0" i="0">
                <a:solidFill>
                  <a:srgbClr val="333333"/>
                </a:solidFill>
                <a:effectLst/>
                <a:latin typeface="Lora" charset="0"/>
              </a:rPr>
              <a:t> </a:t>
            </a:r>
            <a:r>
              <a:rPr lang="en-US" b="0" i="0" err="1">
                <a:solidFill>
                  <a:srgbClr val="333333"/>
                </a:solidFill>
                <a:effectLst/>
                <a:latin typeface="Lora" charset="0"/>
              </a:rPr>
              <a:t>langer</a:t>
            </a:r>
            <a:r>
              <a:rPr lang="en-US" b="0" i="0">
                <a:solidFill>
                  <a:srgbClr val="333333"/>
                </a:solidFill>
                <a:effectLst/>
                <a:latin typeface="Lora" charset="0"/>
              </a:rPr>
              <a:t> </a:t>
            </a:r>
            <a:r>
              <a:rPr lang="en-US" b="0" i="0" err="1">
                <a:solidFill>
                  <a:srgbClr val="333333"/>
                </a:solidFill>
                <a:effectLst/>
                <a:latin typeface="Lora" charset="0"/>
              </a:rPr>
              <a:t>zelfstandig</a:t>
            </a:r>
            <a:r>
              <a:rPr lang="en-US" b="0" i="0">
                <a:solidFill>
                  <a:srgbClr val="333333"/>
                </a:solidFill>
                <a:effectLst/>
                <a:latin typeface="Lora" charset="0"/>
              </a:rPr>
              <a:t> </a:t>
            </a:r>
            <a:r>
              <a:rPr lang="en-US" b="0" i="0" err="1">
                <a:solidFill>
                  <a:srgbClr val="333333"/>
                </a:solidFill>
                <a:effectLst/>
                <a:latin typeface="Lora" charset="0"/>
              </a:rPr>
              <a:t>blijven</a:t>
            </a:r>
            <a:r>
              <a:rPr lang="en-US" b="0" i="0">
                <a:solidFill>
                  <a:srgbClr val="333333"/>
                </a:solidFill>
                <a:effectLst/>
                <a:latin typeface="Lora" charset="0"/>
              </a:rPr>
              <a:t> </a:t>
            </a:r>
            <a:r>
              <a:rPr lang="en-US" b="0" i="0" err="1">
                <a:solidFill>
                  <a:srgbClr val="333333"/>
                </a:solidFill>
                <a:effectLst/>
                <a:latin typeface="Lora" charset="0"/>
              </a:rPr>
              <a:t>wonen</a:t>
            </a:r>
            <a:r>
              <a:rPr lang="en-US" b="0" i="0">
                <a:solidFill>
                  <a:srgbClr val="333333"/>
                </a:solidFill>
                <a:effectLst/>
                <a:latin typeface="Lora" charset="0"/>
              </a:rPr>
              <a:t>. </a:t>
            </a:r>
            <a:r>
              <a:rPr lang="en-US" b="0" i="0" err="1">
                <a:solidFill>
                  <a:srgbClr val="333333"/>
                </a:solidFill>
                <a:effectLst/>
                <a:latin typeface="Lora" charset="0"/>
              </a:rPr>
              <a:t>Vallen</a:t>
            </a:r>
            <a:r>
              <a:rPr lang="en-US" b="0" i="0">
                <a:solidFill>
                  <a:srgbClr val="333333"/>
                </a:solidFill>
                <a:effectLst/>
                <a:latin typeface="Lora" charset="0"/>
              </a:rPr>
              <a:t> is </a:t>
            </a:r>
            <a:r>
              <a:rPr lang="en-US" b="0" i="0" err="1">
                <a:solidFill>
                  <a:srgbClr val="333333"/>
                </a:solidFill>
                <a:effectLst/>
                <a:latin typeface="Lora" charset="0"/>
              </a:rPr>
              <a:t>daarbij</a:t>
            </a:r>
            <a:endParaRPr lang="en-US" b="0" i="0">
              <a:solidFill>
                <a:srgbClr val="333333"/>
              </a:solidFill>
              <a:effectLst/>
              <a:latin typeface="Lora" charset="0"/>
            </a:endParaRP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err="1">
                <a:solidFill>
                  <a:srgbClr val="333333"/>
                </a:solidFill>
                <a:effectLst/>
                <a:latin typeface="Lora" charset="0"/>
              </a:rPr>
              <a:t>voor</a:t>
            </a:r>
            <a:r>
              <a:rPr lang="en-US" b="0" i="0">
                <a:solidFill>
                  <a:srgbClr val="333333"/>
                </a:solidFill>
                <a:effectLst/>
                <a:latin typeface="Lora" charset="0"/>
              </a:rPr>
              <a:t> hen </a:t>
            </a:r>
            <a:r>
              <a:rPr lang="en-US" b="0" i="0" err="1">
                <a:solidFill>
                  <a:srgbClr val="333333"/>
                </a:solidFill>
                <a:effectLst/>
                <a:latin typeface="Lora" charset="0"/>
              </a:rPr>
              <a:t>een</a:t>
            </a:r>
            <a:r>
              <a:rPr lang="en-US" b="0" i="0">
                <a:solidFill>
                  <a:srgbClr val="333333"/>
                </a:solidFill>
                <a:effectLst/>
                <a:latin typeface="Lora" charset="0"/>
              </a:rPr>
              <a:t> van de </a:t>
            </a:r>
            <a:r>
              <a:rPr lang="en-US" b="0" i="0" err="1">
                <a:solidFill>
                  <a:srgbClr val="333333"/>
                </a:solidFill>
                <a:effectLst/>
                <a:latin typeface="Lora" charset="0"/>
              </a:rPr>
              <a:t>grootste</a:t>
            </a:r>
            <a:r>
              <a:rPr lang="en-US" b="0" i="0">
                <a:solidFill>
                  <a:srgbClr val="333333"/>
                </a:solidFill>
                <a:effectLst/>
                <a:latin typeface="Lora" charset="0"/>
              </a:rPr>
              <a:t> </a:t>
            </a:r>
            <a:r>
              <a:rPr lang="en-US" b="0" i="0" err="1">
                <a:solidFill>
                  <a:srgbClr val="333333"/>
                </a:solidFill>
                <a:effectLst/>
                <a:latin typeface="Lora" charset="0"/>
              </a:rPr>
              <a:t>problemen</a:t>
            </a:r>
            <a:r>
              <a:rPr lang="en-US" b="0" i="0">
                <a:solidFill>
                  <a:srgbClr val="333333"/>
                </a:solidFill>
                <a:effectLst/>
                <a:latin typeface="Lora" charset="0"/>
              </a:rPr>
              <a:t> </a:t>
            </a:r>
            <a:r>
              <a:rPr lang="en-US" b="0" i="0" err="1">
                <a:solidFill>
                  <a:srgbClr val="333333"/>
                </a:solidFill>
                <a:effectLst/>
                <a:latin typeface="Lora" charset="0"/>
              </a:rPr>
              <a:t>en</a:t>
            </a:r>
            <a:r>
              <a:rPr lang="en-US" b="0" i="0">
                <a:solidFill>
                  <a:srgbClr val="333333"/>
                </a:solidFill>
                <a:effectLst/>
                <a:latin typeface="Lora" charset="0"/>
              </a:rPr>
              <a:t> </a:t>
            </a:r>
            <a:r>
              <a:rPr lang="en-US" b="0" i="0" err="1">
                <a:solidFill>
                  <a:srgbClr val="333333"/>
                </a:solidFill>
                <a:effectLst/>
                <a:latin typeface="Lora" charset="0"/>
              </a:rPr>
              <a:t>risico’s</a:t>
            </a:r>
            <a:r>
              <a:rPr lang="en-US" b="0" i="0">
                <a:solidFill>
                  <a:srgbClr val="333333"/>
                </a:solidFill>
                <a:effectLst/>
                <a:latin typeface="Lora" charset="0"/>
              </a:rPr>
              <a:t>. Met project</a:t>
            </a: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a:solidFill>
                  <a:srgbClr val="333333"/>
                </a:solidFill>
                <a:effectLst/>
                <a:latin typeface="Lora" charset="0"/>
              </a:rPr>
              <a:t>TOM </a:t>
            </a:r>
            <a:r>
              <a:rPr lang="en-US" b="0" i="0" err="1">
                <a:solidFill>
                  <a:srgbClr val="333333"/>
                </a:solidFill>
                <a:effectLst/>
                <a:latin typeface="Lora" charset="0"/>
              </a:rPr>
              <a:t>wil</a:t>
            </a:r>
            <a:r>
              <a:rPr lang="en-US" b="0" i="0">
                <a:solidFill>
                  <a:srgbClr val="333333"/>
                </a:solidFill>
                <a:effectLst/>
                <a:latin typeface="Lora" charset="0"/>
              </a:rPr>
              <a:t> </a:t>
            </a:r>
            <a:r>
              <a:rPr lang="en-US" b="0" i="0" err="1">
                <a:solidFill>
                  <a:srgbClr val="333333"/>
                </a:solidFill>
                <a:effectLst/>
                <a:latin typeface="Lora" charset="0"/>
              </a:rPr>
              <a:t>een</a:t>
            </a:r>
            <a:r>
              <a:rPr lang="en-US" b="0" i="0">
                <a:solidFill>
                  <a:srgbClr val="333333"/>
                </a:solidFill>
                <a:effectLst/>
                <a:latin typeface="Lora" charset="0"/>
              </a:rPr>
              <a:t> </a:t>
            </a:r>
            <a:r>
              <a:rPr lang="en-US" b="0" i="0" err="1">
                <a:solidFill>
                  <a:srgbClr val="333333"/>
                </a:solidFill>
                <a:effectLst/>
                <a:latin typeface="Lora" charset="0"/>
              </a:rPr>
              <a:t>aantal</a:t>
            </a:r>
            <a:r>
              <a:rPr lang="en-US" b="0" i="0">
                <a:solidFill>
                  <a:srgbClr val="333333"/>
                </a:solidFill>
                <a:effectLst/>
                <a:latin typeface="Lora" charset="0"/>
              </a:rPr>
              <a:t> </a:t>
            </a:r>
            <a:r>
              <a:rPr lang="en-US" b="0" i="0" err="1">
                <a:solidFill>
                  <a:srgbClr val="333333"/>
                </a:solidFill>
                <a:effectLst/>
                <a:latin typeface="Lora" charset="0"/>
              </a:rPr>
              <a:t>samenwerkende</a:t>
            </a:r>
            <a:r>
              <a:rPr lang="en-US" b="0" i="0">
                <a:solidFill>
                  <a:srgbClr val="333333"/>
                </a:solidFill>
                <a:effectLst/>
                <a:latin typeface="Lora" charset="0"/>
              </a:rPr>
              <a:t> </a:t>
            </a:r>
            <a:r>
              <a:rPr lang="en-US" b="0" i="0" err="1">
                <a:solidFill>
                  <a:srgbClr val="333333"/>
                </a:solidFill>
                <a:effectLst/>
                <a:latin typeface="Lora" charset="0"/>
              </a:rPr>
              <a:t>partijen</a:t>
            </a:r>
            <a:r>
              <a:rPr lang="en-US" b="0" i="0">
                <a:solidFill>
                  <a:srgbClr val="333333"/>
                </a:solidFill>
                <a:effectLst/>
                <a:latin typeface="Lora" charset="0"/>
              </a:rPr>
              <a:t> </a:t>
            </a:r>
            <a:r>
              <a:rPr lang="en-US" b="0" i="0" err="1">
                <a:solidFill>
                  <a:srgbClr val="333333"/>
                </a:solidFill>
                <a:effectLst/>
                <a:latin typeface="Lora" charset="0"/>
              </a:rPr>
              <a:t>verhoogde</a:t>
            </a:r>
            <a:r>
              <a:rPr lang="en-US" b="0" i="0">
                <a:solidFill>
                  <a:srgbClr val="333333"/>
                </a:solidFill>
                <a:effectLst/>
                <a:latin typeface="Lora" charset="0"/>
              </a:rPr>
              <a:t> </a:t>
            </a:r>
            <a:r>
              <a:rPr lang="en-US" b="0" i="0" err="1">
                <a:solidFill>
                  <a:srgbClr val="333333"/>
                </a:solidFill>
                <a:effectLst/>
                <a:latin typeface="Lora" charset="0"/>
              </a:rPr>
              <a:t>risico’s</a:t>
            </a:r>
            <a:endParaRPr lang="en-US" b="0" i="0">
              <a:solidFill>
                <a:srgbClr val="333333"/>
              </a:solidFill>
              <a:effectLst/>
              <a:latin typeface="Lora" charset="0"/>
            </a:endParaRP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a:solidFill>
                  <a:srgbClr val="333333"/>
                </a:solidFill>
                <a:effectLst/>
                <a:latin typeface="Lora" charset="0"/>
              </a:rPr>
              <a:t>van </a:t>
            </a:r>
            <a:r>
              <a:rPr lang="en-US" b="0" i="0" err="1">
                <a:solidFill>
                  <a:srgbClr val="333333"/>
                </a:solidFill>
                <a:effectLst/>
                <a:latin typeface="Lora" charset="0"/>
              </a:rPr>
              <a:t>vallen</a:t>
            </a:r>
            <a:r>
              <a:rPr lang="en-US" b="0" i="0">
                <a:solidFill>
                  <a:srgbClr val="333333"/>
                </a:solidFill>
                <a:effectLst/>
                <a:latin typeface="Lora" charset="0"/>
              </a:rPr>
              <a:t> </a:t>
            </a:r>
            <a:r>
              <a:rPr lang="en-US" b="0" i="0" err="1">
                <a:solidFill>
                  <a:srgbClr val="333333"/>
                </a:solidFill>
                <a:effectLst/>
                <a:latin typeface="Lora" charset="0"/>
              </a:rPr>
              <a:t>vroegtijdig</a:t>
            </a:r>
            <a:r>
              <a:rPr lang="en-US" b="0" i="0">
                <a:solidFill>
                  <a:srgbClr val="333333"/>
                </a:solidFill>
                <a:effectLst/>
                <a:latin typeface="Lora" charset="0"/>
              </a:rPr>
              <a:t> </a:t>
            </a:r>
            <a:r>
              <a:rPr lang="en-US" b="0" i="0" err="1">
                <a:solidFill>
                  <a:srgbClr val="333333"/>
                </a:solidFill>
                <a:effectLst/>
                <a:latin typeface="Lora" charset="0"/>
              </a:rPr>
              <a:t>inventariseren</a:t>
            </a:r>
            <a:r>
              <a:rPr lang="en-US" b="0" i="0">
                <a:solidFill>
                  <a:srgbClr val="333333"/>
                </a:solidFill>
                <a:effectLst/>
                <a:latin typeface="Lora" charset="0"/>
              </a:rPr>
              <a:t> </a:t>
            </a:r>
            <a:r>
              <a:rPr lang="en-US" b="0" i="0" err="1">
                <a:solidFill>
                  <a:srgbClr val="333333"/>
                </a:solidFill>
                <a:effectLst/>
                <a:latin typeface="Lora" charset="0"/>
              </a:rPr>
              <a:t>en</a:t>
            </a:r>
            <a:r>
              <a:rPr lang="en-US" b="0" i="0">
                <a:solidFill>
                  <a:srgbClr val="333333"/>
                </a:solidFill>
                <a:effectLst/>
                <a:latin typeface="Lora" charset="0"/>
              </a:rPr>
              <a:t> </a:t>
            </a:r>
            <a:r>
              <a:rPr lang="en-US" b="0" i="0" err="1">
                <a:solidFill>
                  <a:srgbClr val="333333"/>
                </a:solidFill>
                <a:effectLst/>
                <a:latin typeface="Lora" charset="0"/>
              </a:rPr>
              <a:t>verminderen</a:t>
            </a:r>
            <a:r>
              <a:rPr lang="en-US" b="0" i="0">
                <a:solidFill>
                  <a:srgbClr val="333333"/>
                </a:solidFill>
                <a:effectLst/>
                <a:latin typeface="Lora" charset="0"/>
              </a:rPr>
              <a:t>. </a:t>
            </a:r>
            <a:endParaRPr lang="en-US"/>
          </a:p>
        </p:txBody>
      </p:sp>
    </p:spTree>
    <p:extLst>
      <p:ext uri="{BB962C8B-B14F-4D97-AF65-F5344CB8AC3E}">
        <p14:creationId xmlns:p14="http://schemas.microsoft.com/office/powerpoint/2010/main" val="24219954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5378450"/>
            <a:ext cx="12192000" cy="1479550"/>
          </a:xfrm>
          <a:prstGeom prst="rect">
            <a:avLst/>
          </a:prstGeom>
        </p:spPr>
      </p:pic>
      <p:pic>
        <p:nvPicPr>
          <p:cNvPr id="10" name="Picture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94960" y="5280538"/>
            <a:ext cx="1963174" cy="659793"/>
          </a:xfrm>
          <a:prstGeom prst="rect">
            <a:avLst/>
          </a:prstGeom>
        </p:spPr>
      </p:pic>
    </p:spTree>
    <p:extLst>
      <p:ext uri="{BB962C8B-B14F-4D97-AF65-F5344CB8AC3E}">
        <p14:creationId xmlns:p14="http://schemas.microsoft.com/office/powerpoint/2010/main" val="2656958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emf"/><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77F41A-F403-423A-9825-8316CF07BA7A}"/>
              </a:ext>
            </a:extLst>
          </p:cNvPr>
          <p:cNvSpPr>
            <a:spLocks noGrp="1"/>
          </p:cNvSpPr>
          <p:nvPr>
            <p:ph type="ctrTitle"/>
          </p:nvPr>
        </p:nvSpPr>
        <p:spPr/>
        <p:txBody>
          <a:bodyPr/>
          <a:lstStyle/>
          <a:p>
            <a:r>
              <a:rPr lang="nl-NL"/>
              <a:t>TOM Lunch bijeenkomst 3</a:t>
            </a:r>
            <a:br>
              <a:rPr lang="nl-NL"/>
            </a:br>
            <a:br>
              <a:rPr lang="nl-NL"/>
            </a:br>
            <a:endParaRPr lang="nl-NL"/>
          </a:p>
        </p:txBody>
      </p:sp>
      <p:sp>
        <p:nvSpPr>
          <p:cNvPr id="3" name="Tijdelijke aanduiding voor tekst 2">
            <a:extLst>
              <a:ext uri="{FF2B5EF4-FFF2-40B4-BE49-F238E27FC236}">
                <a16:creationId xmlns:a16="http://schemas.microsoft.com/office/drawing/2014/main" id="{4F62D34B-CFF9-4418-B5CB-05CB55DA20EB}"/>
              </a:ext>
            </a:extLst>
          </p:cNvPr>
          <p:cNvSpPr>
            <a:spLocks noGrp="1"/>
          </p:cNvSpPr>
          <p:nvPr>
            <p:ph type="body" sz="quarter" idx="11"/>
          </p:nvPr>
        </p:nvSpPr>
        <p:spPr>
          <a:xfrm>
            <a:off x="639097" y="1942264"/>
            <a:ext cx="5139789" cy="1852357"/>
          </a:xfrm>
        </p:spPr>
        <p:txBody>
          <a:bodyPr/>
          <a:lstStyle/>
          <a:p>
            <a:pPr marL="0" indent="0">
              <a:buNone/>
            </a:pPr>
            <a:r>
              <a:rPr lang="nl-NL" sz="5000">
                <a:solidFill>
                  <a:srgbClr val="F47C40"/>
                </a:solidFill>
              </a:rPr>
              <a:t>Eiwitten: waarom en waarin?</a:t>
            </a:r>
          </a:p>
        </p:txBody>
      </p:sp>
      <p:sp>
        <p:nvSpPr>
          <p:cNvPr id="5" name="Tijdelijke aanduiding voor tekst 4">
            <a:extLst>
              <a:ext uri="{FF2B5EF4-FFF2-40B4-BE49-F238E27FC236}">
                <a16:creationId xmlns:a16="http://schemas.microsoft.com/office/drawing/2014/main" id="{5F245F79-06EF-4768-AF62-93FA05E74AD9}"/>
              </a:ext>
            </a:extLst>
          </p:cNvPr>
          <p:cNvSpPr txBox="1">
            <a:spLocks/>
          </p:cNvSpPr>
          <p:nvPr/>
        </p:nvSpPr>
        <p:spPr>
          <a:xfrm>
            <a:off x="1798164" y="4616029"/>
            <a:ext cx="3734142" cy="392624"/>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a:buNone/>
            </a:pPr>
            <a:r>
              <a:rPr lang="nl-NL" i="1"/>
              <a:t>&lt;</a:t>
            </a:r>
            <a:r>
              <a:rPr lang="nl-NL" i="1">
                <a:highlight>
                  <a:srgbClr val="FFFF00"/>
                </a:highlight>
              </a:rPr>
              <a:t>Naam diëtist</a:t>
            </a:r>
            <a:r>
              <a:rPr lang="nl-NL" i="1"/>
              <a:t>&gt;</a:t>
            </a:r>
          </a:p>
        </p:txBody>
      </p:sp>
      <p:pic>
        <p:nvPicPr>
          <p:cNvPr id="6" name="Picture 6">
            <a:extLst>
              <a:ext uri="{FF2B5EF4-FFF2-40B4-BE49-F238E27FC236}">
                <a16:creationId xmlns:a16="http://schemas.microsoft.com/office/drawing/2014/main" id="{59FD4F0E-AB7C-29B7-D266-DA7FC77DA58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82002" y="1404651"/>
            <a:ext cx="6380480" cy="3606359"/>
          </a:xfrm>
          <a:prstGeom prst="rect">
            <a:avLst/>
          </a:prstGeom>
        </p:spPr>
      </p:pic>
    </p:spTree>
    <p:extLst>
      <p:ext uri="{BB962C8B-B14F-4D97-AF65-F5344CB8AC3E}">
        <p14:creationId xmlns:p14="http://schemas.microsoft.com/office/powerpoint/2010/main" val="139167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FB659-C9FC-4D6E-964D-A5C6DA96B55D}"/>
              </a:ext>
            </a:extLst>
          </p:cNvPr>
          <p:cNvSpPr>
            <a:spLocks noGrp="1"/>
          </p:cNvSpPr>
          <p:nvPr>
            <p:ph type="ctrTitle"/>
          </p:nvPr>
        </p:nvSpPr>
        <p:spPr/>
        <p:txBody>
          <a:bodyPr/>
          <a:lstStyle/>
          <a:p>
            <a:r>
              <a:rPr lang="en-US"/>
              <a:t>Wat gaan we vandaag bespreken?</a:t>
            </a:r>
          </a:p>
        </p:txBody>
      </p:sp>
      <p:sp>
        <p:nvSpPr>
          <p:cNvPr id="3" name="Text Placeholder 2">
            <a:extLst>
              <a:ext uri="{FF2B5EF4-FFF2-40B4-BE49-F238E27FC236}">
                <a16:creationId xmlns:a16="http://schemas.microsoft.com/office/drawing/2014/main" id="{E90D97A9-6BB3-4D46-8003-7C4C501DEAFF}"/>
              </a:ext>
            </a:extLst>
          </p:cNvPr>
          <p:cNvSpPr>
            <a:spLocks noGrp="1"/>
          </p:cNvSpPr>
          <p:nvPr>
            <p:ph type="body" sz="quarter" idx="11"/>
          </p:nvPr>
        </p:nvSpPr>
        <p:spPr>
          <a:xfrm>
            <a:off x="639763" y="1635641"/>
            <a:ext cx="11119618" cy="3299674"/>
          </a:xfrm>
        </p:spPr>
        <p:txBody>
          <a:bodyPr/>
          <a:lstStyle/>
          <a:p>
            <a:pPr marL="514350" indent="-514350">
              <a:buFont typeface="+mj-lt"/>
              <a:buAutoNum type="arabicPeriod"/>
            </a:pPr>
            <a:r>
              <a:rPr lang="nl-NL" sz="3200"/>
              <a:t>Terugblik op vorige keer</a:t>
            </a:r>
          </a:p>
          <a:p>
            <a:pPr marL="514350" indent="-514350">
              <a:buFont typeface="+mj-lt"/>
              <a:buAutoNum type="arabicPeriod"/>
            </a:pPr>
            <a:endParaRPr lang="nl-NL" sz="3200"/>
          </a:p>
          <a:p>
            <a:pPr marL="514350" indent="-514350">
              <a:buFont typeface="+mj-lt"/>
              <a:buAutoNum type="arabicPeriod"/>
            </a:pPr>
            <a:r>
              <a:rPr lang="nl-NL" sz="3200"/>
              <a:t>Belang van eiwitten </a:t>
            </a:r>
          </a:p>
          <a:p>
            <a:pPr marL="514350" indent="-514350">
              <a:buFont typeface="+mj-lt"/>
              <a:buAutoNum type="arabicPeriod"/>
            </a:pPr>
            <a:endParaRPr lang="nl-NL" sz="3200"/>
          </a:p>
          <a:p>
            <a:pPr marL="514350" indent="-514350">
              <a:buFont typeface="+mj-lt"/>
              <a:buAutoNum type="arabicPeriod"/>
            </a:pPr>
            <a:r>
              <a:rPr lang="nl-NL" sz="3200"/>
              <a:t>Eiwitbronnen</a:t>
            </a:r>
            <a:endParaRPr lang="en-US" sz="3200"/>
          </a:p>
        </p:txBody>
      </p:sp>
      <p:pic>
        <p:nvPicPr>
          <p:cNvPr id="10" name="Afbeelding 3">
            <a:extLst>
              <a:ext uri="{FF2B5EF4-FFF2-40B4-BE49-F238E27FC236}">
                <a16:creationId xmlns:a16="http://schemas.microsoft.com/office/drawing/2014/main" id="{59C853F8-F837-4538-B71F-156B042FD7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17219" y="1959135"/>
            <a:ext cx="4095332" cy="2303624"/>
          </a:xfrm>
          <a:prstGeom prst="rect">
            <a:avLst/>
          </a:prstGeom>
        </p:spPr>
      </p:pic>
    </p:spTree>
    <p:extLst>
      <p:ext uri="{BB962C8B-B14F-4D97-AF65-F5344CB8AC3E}">
        <p14:creationId xmlns:p14="http://schemas.microsoft.com/office/powerpoint/2010/main" val="3652110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F4264-9613-45B0-BD50-FC4C8C0F00DD}"/>
              </a:ext>
            </a:extLst>
          </p:cNvPr>
          <p:cNvSpPr>
            <a:spLocks noGrp="1"/>
          </p:cNvSpPr>
          <p:nvPr>
            <p:ph type="ctrTitle"/>
          </p:nvPr>
        </p:nvSpPr>
        <p:spPr/>
        <p:txBody>
          <a:bodyPr/>
          <a:lstStyle/>
          <a:p>
            <a:r>
              <a:rPr lang="en-US" err="1"/>
              <a:t>Terugblik</a:t>
            </a:r>
            <a:r>
              <a:rPr lang="en-US"/>
              <a:t> </a:t>
            </a:r>
          </a:p>
        </p:txBody>
      </p:sp>
      <p:sp>
        <p:nvSpPr>
          <p:cNvPr id="3" name="Text Placeholder 2">
            <a:extLst>
              <a:ext uri="{FF2B5EF4-FFF2-40B4-BE49-F238E27FC236}">
                <a16:creationId xmlns:a16="http://schemas.microsoft.com/office/drawing/2014/main" id="{A397EFBA-A44E-4D2A-9E6B-5BF9848E8FCE}"/>
              </a:ext>
            </a:extLst>
          </p:cNvPr>
          <p:cNvSpPr>
            <a:spLocks noGrp="1"/>
          </p:cNvSpPr>
          <p:nvPr>
            <p:ph type="body" sz="quarter" idx="11"/>
          </p:nvPr>
        </p:nvSpPr>
        <p:spPr>
          <a:xfrm>
            <a:off x="639763" y="1312083"/>
            <a:ext cx="11119618" cy="3660117"/>
          </a:xfrm>
        </p:spPr>
        <p:txBody>
          <a:bodyPr/>
          <a:lstStyle/>
          <a:p>
            <a:pPr>
              <a:buFontTx/>
              <a:buChar char="-"/>
            </a:pPr>
            <a:r>
              <a:rPr lang="nl-NL" sz="3200"/>
              <a:t>Wat heeft u onthouden van de vorige keer?</a:t>
            </a:r>
          </a:p>
          <a:p>
            <a:pPr>
              <a:buFontTx/>
              <a:buChar char="-"/>
            </a:pPr>
            <a:r>
              <a:rPr lang="nl-NL" sz="3200"/>
              <a:t>Goede voeding belangrijk bij het ouder worden</a:t>
            </a:r>
          </a:p>
          <a:p>
            <a:pPr>
              <a:buFontTx/>
              <a:buChar char="-"/>
            </a:pPr>
            <a:r>
              <a:rPr lang="nl-NL" sz="3200"/>
              <a:t>Eet gevarieerd</a:t>
            </a:r>
          </a:p>
          <a:p>
            <a:pPr>
              <a:buFontTx/>
              <a:buChar char="-"/>
            </a:pPr>
            <a:r>
              <a:rPr lang="nl-NL" sz="3200"/>
              <a:t>Eet in juiste porties </a:t>
            </a:r>
          </a:p>
          <a:p>
            <a:pPr>
              <a:buFontTx/>
              <a:buChar char="-"/>
            </a:pPr>
            <a:endParaRPr lang="nl-NL" sz="3200"/>
          </a:p>
          <a:p>
            <a:pPr>
              <a:buFontTx/>
              <a:buChar char="-"/>
            </a:pPr>
            <a:r>
              <a:rPr lang="nl-NL" sz="3200"/>
              <a:t>Hoe ging dat?</a:t>
            </a:r>
          </a:p>
          <a:p>
            <a:endParaRPr lang="nl-NL" sz="3200"/>
          </a:p>
          <a:p>
            <a:endParaRPr lang="en-US" sz="3200"/>
          </a:p>
        </p:txBody>
      </p:sp>
      <p:pic>
        <p:nvPicPr>
          <p:cNvPr id="6" name="Afbeelding 5">
            <a:extLst>
              <a:ext uri="{FF2B5EF4-FFF2-40B4-BE49-F238E27FC236}">
                <a16:creationId xmlns:a16="http://schemas.microsoft.com/office/drawing/2014/main" id="{7D390247-AA1B-4935-BC5E-8B684522E5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94071" y="94743"/>
            <a:ext cx="3205814" cy="3205814"/>
          </a:xfrm>
          <a:prstGeom prst="rect">
            <a:avLst/>
          </a:prstGeom>
        </p:spPr>
      </p:pic>
      <p:pic>
        <p:nvPicPr>
          <p:cNvPr id="5" name="Afbeelding 4">
            <a:extLst>
              <a:ext uri="{FF2B5EF4-FFF2-40B4-BE49-F238E27FC236}">
                <a16:creationId xmlns:a16="http://schemas.microsoft.com/office/drawing/2014/main" id="{E2E0FEF8-9963-F640-F551-9A2646453AE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27487" y="2393878"/>
            <a:ext cx="2861077" cy="3660117"/>
          </a:xfrm>
          <a:prstGeom prst="rect">
            <a:avLst/>
          </a:prstGeom>
        </p:spPr>
      </p:pic>
    </p:spTree>
    <p:extLst>
      <p:ext uri="{BB962C8B-B14F-4D97-AF65-F5344CB8AC3E}">
        <p14:creationId xmlns:p14="http://schemas.microsoft.com/office/powerpoint/2010/main" val="1597172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3297C6-59A0-4919-A33E-A007F940B39A}"/>
              </a:ext>
            </a:extLst>
          </p:cNvPr>
          <p:cNvSpPr>
            <a:spLocks noGrp="1"/>
          </p:cNvSpPr>
          <p:nvPr>
            <p:ph type="ctrTitle"/>
          </p:nvPr>
        </p:nvSpPr>
        <p:spPr/>
        <p:txBody>
          <a:bodyPr/>
          <a:lstStyle/>
          <a:p>
            <a:r>
              <a:rPr lang="nl-NL"/>
              <a:t>Uw ontbijt</a:t>
            </a:r>
          </a:p>
        </p:txBody>
      </p:sp>
      <p:sp>
        <p:nvSpPr>
          <p:cNvPr id="3" name="Tijdelijke aanduiding voor tekst 2">
            <a:extLst>
              <a:ext uri="{FF2B5EF4-FFF2-40B4-BE49-F238E27FC236}">
                <a16:creationId xmlns:a16="http://schemas.microsoft.com/office/drawing/2014/main" id="{B22D739A-8A4C-43DB-9DB1-78AD85229D0C}"/>
              </a:ext>
            </a:extLst>
          </p:cNvPr>
          <p:cNvSpPr>
            <a:spLocks noGrp="1"/>
          </p:cNvSpPr>
          <p:nvPr>
            <p:ph type="body" sz="quarter" idx="11"/>
          </p:nvPr>
        </p:nvSpPr>
        <p:spPr/>
        <p:txBody>
          <a:bodyPr/>
          <a:lstStyle/>
          <a:p>
            <a:r>
              <a:rPr lang="nl-NL"/>
              <a:t>Wat heeft u vanochtend gegeten? </a:t>
            </a:r>
          </a:p>
        </p:txBody>
      </p:sp>
      <p:pic>
        <p:nvPicPr>
          <p:cNvPr id="4" name="Picture 2" descr="Het Turkse ontbijt is een feest van verschillende smaken">
            <a:extLst>
              <a:ext uri="{FF2B5EF4-FFF2-40B4-BE49-F238E27FC236}">
                <a16:creationId xmlns:a16="http://schemas.microsoft.com/office/drawing/2014/main" id="{A41E6869-DA38-4AFF-AC3C-690D5597BC8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40399" y="3897987"/>
            <a:ext cx="3433507" cy="228829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Vegotel ontbijt">
            <a:extLst>
              <a:ext uri="{FF2B5EF4-FFF2-40B4-BE49-F238E27FC236}">
                <a16:creationId xmlns:a16="http://schemas.microsoft.com/office/drawing/2014/main" id="{2EA83714-E9C2-49D7-A16E-2E1F963BE324}"/>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61760" y="1221173"/>
            <a:ext cx="3920936" cy="22078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a:extLst>
              <a:ext uri="{FF2B5EF4-FFF2-40B4-BE49-F238E27FC236}">
                <a16:creationId xmlns:a16="http://schemas.microsoft.com/office/drawing/2014/main" id="{9141EE82-2F69-B265-A73A-8DFE05B4EB0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96720" y="2351232"/>
            <a:ext cx="3614057" cy="2386074"/>
          </a:xfrm>
          <a:prstGeom prst="rect">
            <a:avLst/>
          </a:prstGeom>
        </p:spPr>
      </p:pic>
    </p:spTree>
    <p:extLst>
      <p:ext uri="{BB962C8B-B14F-4D97-AF65-F5344CB8AC3E}">
        <p14:creationId xmlns:p14="http://schemas.microsoft.com/office/powerpoint/2010/main" val="1963862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865C0-EA59-4343-98C6-6DF88432018E}"/>
              </a:ext>
            </a:extLst>
          </p:cNvPr>
          <p:cNvSpPr>
            <a:spLocks noGrp="1"/>
          </p:cNvSpPr>
          <p:nvPr>
            <p:ph type="ctrTitle"/>
          </p:nvPr>
        </p:nvSpPr>
        <p:spPr/>
        <p:txBody>
          <a:bodyPr/>
          <a:lstStyle/>
          <a:p>
            <a:r>
              <a:rPr lang="en-US"/>
              <a:t>Weet u het </a:t>
            </a:r>
            <a:r>
              <a:rPr lang="en-US" err="1"/>
              <a:t>nog</a:t>
            </a:r>
            <a:r>
              <a:rPr lang="en-US"/>
              <a:t>?</a:t>
            </a:r>
          </a:p>
        </p:txBody>
      </p:sp>
      <p:sp>
        <p:nvSpPr>
          <p:cNvPr id="3" name="Text Placeholder 2">
            <a:extLst>
              <a:ext uri="{FF2B5EF4-FFF2-40B4-BE49-F238E27FC236}">
                <a16:creationId xmlns:a16="http://schemas.microsoft.com/office/drawing/2014/main" id="{11BCA8CF-14A6-4126-A23E-E8DD1019668A}"/>
              </a:ext>
            </a:extLst>
          </p:cNvPr>
          <p:cNvSpPr>
            <a:spLocks noGrp="1"/>
          </p:cNvSpPr>
          <p:nvPr>
            <p:ph type="body" sz="quarter" idx="11"/>
          </p:nvPr>
        </p:nvSpPr>
        <p:spPr/>
        <p:txBody>
          <a:bodyPr/>
          <a:lstStyle/>
          <a:p>
            <a:r>
              <a:rPr lang="nl-NL" sz="3200"/>
              <a:t>Verlies van spieren door veroudering</a:t>
            </a:r>
          </a:p>
          <a:p>
            <a:r>
              <a:rPr lang="nl-NL" sz="3200"/>
              <a:t>Dagelijkse dingen steeds lastiger</a:t>
            </a:r>
          </a:p>
          <a:p>
            <a:r>
              <a:rPr lang="nl-NL" sz="3200"/>
              <a:t>Grotere kans op vallen</a:t>
            </a:r>
          </a:p>
          <a:p>
            <a:pPr marL="0" indent="0">
              <a:buNone/>
            </a:pPr>
            <a:endParaRPr lang="nl-NL" sz="3200"/>
          </a:p>
          <a:p>
            <a:r>
              <a:rPr lang="nl-NL" sz="3200"/>
              <a:t>Wat kunt u doen?</a:t>
            </a:r>
          </a:p>
          <a:p>
            <a:r>
              <a:rPr lang="nl-NL" sz="3200"/>
              <a:t>Voldoende en krachtig bewegen</a:t>
            </a:r>
          </a:p>
          <a:p>
            <a:r>
              <a:rPr lang="nl-NL" sz="3200"/>
              <a:t>En……</a:t>
            </a:r>
            <a:endParaRPr lang="en-US" sz="3200"/>
          </a:p>
          <a:p>
            <a:pPr marL="0" indent="0">
              <a:buNone/>
            </a:pPr>
            <a:r>
              <a:rPr lang="en-US" sz="3200">
                <a:sym typeface="Wingdings" panose="05000000000000000000" pitchFamily="2" charset="2"/>
              </a:rPr>
              <a:t> </a:t>
            </a:r>
            <a:endParaRPr lang="nl-NL" sz="3200"/>
          </a:p>
        </p:txBody>
      </p:sp>
      <p:pic>
        <p:nvPicPr>
          <p:cNvPr id="5" name="Picture 1">
            <a:extLst>
              <a:ext uri="{FF2B5EF4-FFF2-40B4-BE49-F238E27FC236}">
                <a16:creationId xmlns:a16="http://schemas.microsoft.com/office/drawing/2014/main" id="{A5497805-4291-433E-855F-4E3A49FFB79B}"/>
              </a:ext>
            </a:extLst>
          </p:cNvPr>
          <p:cNvPicPr>
            <a:picLocks noChangeAspect="1"/>
          </p:cNvPicPr>
          <p:nvPr/>
        </p:nvPicPr>
        <p:blipFill>
          <a:blip r:embed="rId2"/>
          <a:stretch>
            <a:fillRect/>
          </a:stretch>
        </p:blipFill>
        <p:spPr>
          <a:xfrm>
            <a:off x="7875768" y="478766"/>
            <a:ext cx="3393090" cy="2252582"/>
          </a:xfrm>
          <a:prstGeom prst="rect">
            <a:avLst/>
          </a:prstGeom>
        </p:spPr>
      </p:pic>
      <p:pic>
        <p:nvPicPr>
          <p:cNvPr id="9" name="Afbeelding 8" descr="Afbeelding met persoon, muur, binnen, mensen&#10;&#10;Automatisch gegenereerde beschrijving">
            <a:extLst>
              <a:ext uri="{FF2B5EF4-FFF2-40B4-BE49-F238E27FC236}">
                <a16:creationId xmlns:a16="http://schemas.microsoft.com/office/drawing/2014/main" id="{3F836005-94B3-4863-BDE3-6D96FE37AD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24362" y="2922575"/>
            <a:ext cx="4521120" cy="3014080"/>
          </a:xfrm>
          <a:prstGeom prst="rect">
            <a:avLst/>
          </a:prstGeom>
        </p:spPr>
      </p:pic>
      <p:pic>
        <p:nvPicPr>
          <p:cNvPr id="4" name="Picture 3">
            <a:extLst>
              <a:ext uri="{FF2B5EF4-FFF2-40B4-BE49-F238E27FC236}">
                <a16:creationId xmlns:a16="http://schemas.microsoft.com/office/drawing/2014/main" id="{C5BAC552-8058-40F1-BE44-1DD5DF51BC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49352" y="2662493"/>
            <a:ext cx="4496130" cy="36749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8766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006DE-C6E5-4F21-8E4D-D990CB0024A0}"/>
              </a:ext>
            </a:extLst>
          </p:cNvPr>
          <p:cNvSpPr>
            <a:spLocks noGrp="1"/>
          </p:cNvSpPr>
          <p:nvPr>
            <p:ph type="ctrTitle"/>
          </p:nvPr>
        </p:nvSpPr>
        <p:spPr/>
        <p:txBody>
          <a:bodyPr/>
          <a:lstStyle/>
          <a:p>
            <a:r>
              <a:rPr lang="nl-NL"/>
              <a:t>Eiwitten</a:t>
            </a:r>
          </a:p>
        </p:txBody>
      </p:sp>
      <p:sp>
        <p:nvSpPr>
          <p:cNvPr id="3" name="Tijdelijke aanduiding voor tekst 2">
            <a:extLst>
              <a:ext uri="{FF2B5EF4-FFF2-40B4-BE49-F238E27FC236}">
                <a16:creationId xmlns:a16="http://schemas.microsoft.com/office/drawing/2014/main" id="{E1FD74F8-6067-46B8-B829-CE90766759CA}"/>
              </a:ext>
            </a:extLst>
          </p:cNvPr>
          <p:cNvSpPr>
            <a:spLocks noGrp="1"/>
          </p:cNvSpPr>
          <p:nvPr>
            <p:ph type="body" sz="quarter" idx="11"/>
          </p:nvPr>
        </p:nvSpPr>
        <p:spPr/>
        <p:txBody>
          <a:bodyPr/>
          <a:lstStyle/>
          <a:p>
            <a:r>
              <a:rPr lang="nl-NL" sz="3200"/>
              <a:t>Bouwstenen van de spieren </a:t>
            </a:r>
          </a:p>
          <a:p>
            <a:r>
              <a:rPr lang="nl-NL" sz="3200"/>
              <a:t>Waar zit het in?</a:t>
            </a:r>
          </a:p>
          <a:p>
            <a:endParaRPr lang="nl-NL" sz="3200"/>
          </a:p>
          <a:p>
            <a:endParaRPr lang="nl-NL" sz="3200"/>
          </a:p>
          <a:p>
            <a:r>
              <a:rPr lang="nl-NL" sz="3200"/>
              <a:t>Er zijn </a:t>
            </a:r>
            <a:r>
              <a:rPr lang="nl-NL" sz="3200" b="1"/>
              <a:t>dierlijke</a:t>
            </a:r>
            <a:r>
              <a:rPr lang="nl-NL" sz="3200"/>
              <a:t> en </a:t>
            </a:r>
            <a:r>
              <a:rPr lang="nl-NL" sz="3200" b="1"/>
              <a:t>plantaardige</a:t>
            </a:r>
            <a:r>
              <a:rPr lang="nl-NL" sz="3200"/>
              <a:t> eiwitten</a:t>
            </a:r>
          </a:p>
          <a:p>
            <a:pPr lvl="1"/>
            <a:r>
              <a:rPr lang="nl-NL" sz="3200"/>
              <a:t>Dierlijke eiwitten: vlees, vis, melk, kaas en eieren.</a:t>
            </a:r>
          </a:p>
          <a:p>
            <a:pPr lvl="1"/>
            <a:r>
              <a:rPr lang="nl-NL" sz="3200"/>
              <a:t>Plantaardige eiwitten: peulvruchten, noten, brood en graanproducten</a:t>
            </a:r>
            <a:endParaRPr lang="nl-NL"/>
          </a:p>
        </p:txBody>
      </p:sp>
      <p:pic>
        <p:nvPicPr>
          <p:cNvPr id="9" name="Picture 6">
            <a:extLst>
              <a:ext uri="{FF2B5EF4-FFF2-40B4-BE49-F238E27FC236}">
                <a16:creationId xmlns:a16="http://schemas.microsoft.com/office/drawing/2014/main" id="{705A10A2-7FEF-1ABF-D073-ED7A1FB09BD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11520" y="0"/>
            <a:ext cx="6380480" cy="3606359"/>
          </a:xfrm>
          <a:prstGeom prst="rect">
            <a:avLst/>
          </a:prstGeom>
        </p:spPr>
      </p:pic>
    </p:spTree>
    <p:extLst>
      <p:ext uri="{BB962C8B-B14F-4D97-AF65-F5344CB8AC3E}">
        <p14:creationId xmlns:p14="http://schemas.microsoft.com/office/powerpoint/2010/main" val="261398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6AB3D2-1169-4E4C-89BF-ABE834530888}"/>
              </a:ext>
            </a:extLst>
          </p:cNvPr>
          <p:cNvSpPr>
            <a:spLocks noGrp="1"/>
          </p:cNvSpPr>
          <p:nvPr>
            <p:ph type="ctrTitle"/>
          </p:nvPr>
        </p:nvSpPr>
        <p:spPr/>
        <p:txBody>
          <a:bodyPr/>
          <a:lstStyle/>
          <a:p>
            <a:r>
              <a:rPr lang="nl-NL"/>
              <a:t>Ga eens bij uzelf na</a:t>
            </a:r>
          </a:p>
        </p:txBody>
      </p:sp>
      <p:sp>
        <p:nvSpPr>
          <p:cNvPr id="3" name="Tijdelijke aanduiding voor tekst 2">
            <a:extLst>
              <a:ext uri="{FF2B5EF4-FFF2-40B4-BE49-F238E27FC236}">
                <a16:creationId xmlns:a16="http://schemas.microsoft.com/office/drawing/2014/main" id="{63FC81FE-B72B-46F9-8914-59B035EC2AC7}"/>
              </a:ext>
            </a:extLst>
          </p:cNvPr>
          <p:cNvSpPr>
            <a:spLocks noGrp="1"/>
          </p:cNvSpPr>
          <p:nvPr>
            <p:ph type="body" sz="quarter" idx="11"/>
          </p:nvPr>
        </p:nvSpPr>
        <p:spPr/>
        <p:txBody>
          <a:bodyPr/>
          <a:lstStyle/>
          <a:p>
            <a:r>
              <a:rPr lang="nl-NL"/>
              <a:t>Welke eiwitten eet ik?</a:t>
            </a:r>
          </a:p>
          <a:p>
            <a:r>
              <a:rPr lang="nl-NL"/>
              <a:t>Eet ik eiwitten bij mijn ontbijt?</a:t>
            </a:r>
          </a:p>
          <a:p>
            <a:r>
              <a:rPr lang="nl-NL"/>
              <a:t>En bij andere maaltijden?</a:t>
            </a:r>
          </a:p>
          <a:p>
            <a:endParaRPr lang="nl-NL"/>
          </a:p>
          <a:p>
            <a:endParaRPr lang="nl-NL"/>
          </a:p>
          <a:p>
            <a:r>
              <a:rPr lang="nl-NL"/>
              <a:t>Probeer bij elke maaltijd eiwitten te eten of drinken</a:t>
            </a:r>
          </a:p>
          <a:p>
            <a:endParaRPr lang="nl-NL"/>
          </a:p>
          <a:p>
            <a:endParaRPr lang="nl-NL"/>
          </a:p>
        </p:txBody>
      </p:sp>
      <p:pic>
        <p:nvPicPr>
          <p:cNvPr id="5" name="Picture 6">
            <a:extLst>
              <a:ext uri="{FF2B5EF4-FFF2-40B4-BE49-F238E27FC236}">
                <a16:creationId xmlns:a16="http://schemas.microsoft.com/office/drawing/2014/main" id="{3AFDFF5C-97A7-4E6A-9FF8-F99BAA3A35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87920" y="3333750"/>
            <a:ext cx="4704080" cy="2658828"/>
          </a:xfrm>
          <a:prstGeom prst="rect">
            <a:avLst/>
          </a:prstGeom>
        </p:spPr>
      </p:pic>
      <p:pic>
        <p:nvPicPr>
          <p:cNvPr id="1028" name="Picture 4" descr="Productie van zuivel - Zuivelonline">
            <a:extLst>
              <a:ext uri="{FF2B5EF4-FFF2-40B4-BE49-F238E27FC236}">
                <a16:creationId xmlns:a16="http://schemas.microsoft.com/office/drawing/2014/main" id="{5834C27A-BF2A-4DA6-9566-AE63E0D293D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096250" y="0"/>
            <a:ext cx="4095750" cy="333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8818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9B4EC-95CE-4C74-8EA4-78F542CEB5CA}"/>
              </a:ext>
            </a:extLst>
          </p:cNvPr>
          <p:cNvSpPr>
            <a:spLocks noGrp="1"/>
          </p:cNvSpPr>
          <p:nvPr>
            <p:ph type="ctrTitle"/>
          </p:nvPr>
        </p:nvSpPr>
        <p:spPr/>
        <p:txBody>
          <a:bodyPr/>
          <a:lstStyle/>
          <a:p>
            <a:r>
              <a:rPr lang="en-US"/>
              <a:t>Vragen?</a:t>
            </a:r>
          </a:p>
        </p:txBody>
      </p:sp>
      <p:pic>
        <p:nvPicPr>
          <p:cNvPr id="4" name="Picture 3">
            <a:extLst>
              <a:ext uri="{FF2B5EF4-FFF2-40B4-BE49-F238E27FC236}">
                <a16:creationId xmlns:a16="http://schemas.microsoft.com/office/drawing/2014/main" id="{D7525395-5748-4F7D-9FA1-540F5FA5375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81739" y="1544823"/>
            <a:ext cx="6997148" cy="4498167"/>
          </a:xfrm>
          <a:prstGeom prst="rect">
            <a:avLst/>
          </a:prstGeom>
        </p:spPr>
      </p:pic>
    </p:spTree>
    <p:extLst>
      <p:ext uri="{BB962C8B-B14F-4D97-AF65-F5344CB8AC3E}">
        <p14:creationId xmlns:p14="http://schemas.microsoft.com/office/powerpoint/2010/main" val="1184626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04CA5C-D23C-4B21-8D2F-831F7A06BF51}"/>
              </a:ext>
            </a:extLst>
          </p:cNvPr>
          <p:cNvSpPr>
            <a:spLocks noGrp="1"/>
          </p:cNvSpPr>
          <p:nvPr>
            <p:ph type="ctrTitle"/>
          </p:nvPr>
        </p:nvSpPr>
        <p:spPr>
          <a:xfrm>
            <a:off x="4375208" y="2473384"/>
            <a:ext cx="3441584" cy="653693"/>
          </a:xfrm>
        </p:spPr>
        <p:txBody>
          <a:bodyPr/>
          <a:lstStyle/>
          <a:p>
            <a:r>
              <a:rPr lang="nl-NL"/>
              <a:t>Dank u wel!</a:t>
            </a:r>
          </a:p>
        </p:txBody>
      </p:sp>
    </p:spTree>
    <p:extLst>
      <p:ext uri="{BB962C8B-B14F-4D97-AF65-F5344CB8AC3E}">
        <p14:creationId xmlns:p14="http://schemas.microsoft.com/office/powerpoint/2010/main" val="74395109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52dfd5a-28e0-4af9-b175-0f92787e2ac5" xsi:nil="true"/>
    <lcf76f155ced4ddcb4097134ff3c332f xmlns="0d67721e-1399-4641-98a8-6b163aa53b8c">
      <Terms xmlns="http://schemas.microsoft.com/office/infopath/2007/PartnerControls"/>
    </lcf76f155ced4ddcb4097134ff3c332f>
    <MediaLengthInSeconds xmlns="0d67721e-1399-4641-98a8-6b163aa53b8c" xsi:nil="true"/>
    <SharedWithUsers xmlns="f52dfd5a-28e0-4af9-b175-0f92787e2ac5">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F7A620E417FD344A9FABFCEA0AA7152" ma:contentTypeVersion="19" ma:contentTypeDescription="Create a new document." ma:contentTypeScope="" ma:versionID="59490b0e82a9a3ddb67b16c1a70e348c">
  <xsd:schema xmlns:xsd="http://www.w3.org/2001/XMLSchema" xmlns:xs="http://www.w3.org/2001/XMLSchema" xmlns:p="http://schemas.microsoft.com/office/2006/metadata/properties" xmlns:ns2="0d67721e-1399-4641-98a8-6b163aa53b8c" xmlns:ns3="f52dfd5a-28e0-4af9-b175-0f92787e2ac5" targetNamespace="http://schemas.microsoft.com/office/2006/metadata/properties" ma:root="true" ma:fieldsID="445cf5dd728046541623f7897a2def5d" ns2:_="" ns3:_="">
    <xsd:import namespace="0d67721e-1399-4641-98a8-6b163aa53b8c"/>
    <xsd:import namespace="f52dfd5a-28e0-4af9-b175-0f92787e2ac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OCR"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67721e-1399-4641-98a8-6b163aa53b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b10c3-6051-43e0-be80-498b9880039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52dfd5a-28e0-4af9-b175-0f92787e2ac5"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3d2be67d-487b-40e4-8e23-4de26ab7dcaf}" ma:internalName="TaxCatchAll" ma:showField="CatchAllData" ma:web="f52dfd5a-28e0-4af9-b175-0f92787e2a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225D86-12D6-4349-8425-E06E9EB10C03}">
  <ds:schemaRefs>
    <ds:schemaRef ds:uri="1bdafb54-5a4e-468b-a95a-6d30cc6459f7"/>
    <ds:schemaRef ds:uri="5c50c901-67f1-4749-89d4-ca3815bc283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f52dfd5a-28e0-4af9-b175-0f92787e2ac5"/>
    <ds:schemaRef ds:uri="0d67721e-1399-4641-98a8-6b163aa53b8c"/>
  </ds:schemaRefs>
</ds:datastoreItem>
</file>

<file path=customXml/itemProps2.xml><?xml version="1.0" encoding="utf-8"?>
<ds:datastoreItem xmlns:ds="http://schemas.openxmlformats.org/officeDocument/2006/customXml" ds:itemID="{A693477D-C91B-48DA-ADE5-A9E2553FA3B3}">
  <ds:schemaRefs>
    <ds:schemaRef ds:uri="http://schemas.microsoft.com/sharepoint/v3/contenttype/forms"/>
  </ds:schemaRefs>
</ds:datastoreItem>
</file>

<file path=customXml/itemProps3.xml><?xml version="1.0" encoding="utf-8"?>
<ds:datastoreItem xmlns:ds="http://schemas.openxmlformats.org/officeDocument/2006/customXml" ds:itemID="{86B3C78B-8173-409E-B2C3-FC62D35794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d67721e-1399-4641-98a8-6b163aa53b8c"/>
    <ds:schemaRef ds:uri="f52dfd5a-28e0-4af9-b175-0f92787e2a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352</Words>
  <Application>Microsoft Office PowerPoint</Application>
  <PresentationFormat>Breedbeeld</PresentationFormat>
  <Paragraphs>59</Paragraphs>
  <Slides>9</Slides>
  <Notes>6</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9</vt:i4>
      </vt:variant>
    </vt:vector>
  </HeadingPairs>
  <TitlesOfParts>
    <vt:vector size="14" baseType="lpstr">
      <vt:lpstr>Arial</vt:lpstr>
      <vt:lpstr>Calibri</vt:lpstr>
      <vt:lpstr>Lora</vt:lpstr>
      <vt:lpstr>Wingdings</vt:lpstr>
      <vt:lpstr>1_Office Theme</vt:lpstr>
      <vt:lpstr>TOM Lunch bijeenkomst 3  </vt:lpstr>
      <vt:lpstr>Wat gaan we vandaag bespreken?</vt:lpstr>
      <vt:lpstr>Terugblik </vt:lpstr>
      <vt:lpstr>Uw ontbijt</vt:lpstr>
      <vt:lpstr>Weet u het nog?</vt:lpstr>
      <vt:lpstr>Eiwitten</vt:lpstr>
      <vt:lpstr>Ga eens bij uzelf na</vt:lpstr>
      <vt:lpstr>Vragen?</vt:lpstr>
      <vt:lpstr>Dank u wel!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Gezamenlijke voedingsvoorlichting bijeenkomst  met TOM  Sessie: 3</dc:title>
  <dc:creator>MOHEDE Inge</dc:creator>
  <cp:lastModifiedBy>Nathalie Konings</cp:lastModifiedBy>
  <cp:revision>2</cp:revision>
  <dcterms:created xsi:type="dcterms:W3CDTF">2021-09-18T13:13:04Z</dcterms:created>
  <dcterms:modified xsi:type="dcterms:W3CDTF">2026-03-23T10:27:20Z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0x0101000F7A620E417FD344A9FABFCEA0AA7152</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