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8"/>
  </p:notesMasterIdLst>
  <p:sldIdLst>
    <p:sldId id="357" r:id="rId5"/>
    <p:sldId id="358" r:id="rId6"/>
    <p:sldId id="363" r:id="rId7"/>
    <p:sldId id="364" r:id="rId8"/>
    <p:sldId id="369" r:id="rId9"/>
    <p:sldId id="365" r:id="rId10"/>
    <p:sldId id="366" r:id="rId11"/>
    <p:sldId id="367" r:id="rId12"/>
    <p:sldId id="370" r:id="rId13"/>
    <p:sldId id="368" r:id="rId14"/>
    <p:sldId id="361" r:id="rId15"/>
    <p:sldId id="345" r:id="rId16"/>
    <p:sldId id="299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6CBC8C4-03B7-8968-B1E4-BFF3449C9A22}" name="Elvera Overdevest" initials="EO" userId="S::e.overdevest@veiligheid.nl::27212abf-4839-461e-8ca4-c7033e8afd56" providerId="AD"/>
  <p188:author id="{B0E9DAED-B602-0E9F-0D71-28E503CB1220}" name="Rozan van der Veen" initials="RvdV" userId="S::r.vanderveen@veiligheid.nl::15425296-6f32-4824-9237-802436fcd7a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C85A98D-6157-4200-A907-10F0F4451949}" v="2" dt="2026-03-23T10:28:03.6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2698" autoAdjust="0"/>
  </p:normalViewPr>
  <p:slideViewPr>
    <p:cSldViewPr snapToGrid="0">
      <p:cViewPr varScale="1">
        <p:scale>
          <a:sx n="61" d="100"/>
          <a:sy n="61" d="100"/>
        </p:scale>
        <p:origin x="860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0CE877-0729-4E1E-8ED7-900DA170A35F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FEE223-1FCB-4AAD-9880-19055A8905B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473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voedingscentrum.nl/nl/gezonde-recepten/eiwitrijke-recepten-.aspx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Wat gaan we vandaag bespreken?</a:t>
            </a:r>
          </a:p>
          <a:p>
            <a:r>
              <a:rPr lang="en-US"/>
              <a:t>Benoem de 3 onderwerpen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99885D-7F31-4EC5-B8C1-C7A165DDD8C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46923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BACD07-FBB2-C440-88D3-01558219C51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9855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Herhaling belangrijk. Check ook of het goed is gegaan de afgelopen periode met het maken van bewuste keuzes. 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FEE223-1FCB-4AAD-9880-19055A8905B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567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Eiwitten zijn vooral nodig voor het onderhouden en opbouwen van de spieren. De </a:t>
            </a:r>
          </a:p>
          <a:p>
            <a:r>
              <a:rPr lang="nl-NL" dirty="0"/>
              <a:t>behoefte aan eiwit bij een gezond persoon ouder dan 70 jaar is 1,0 -1.2 gram eiwit per kg lichaamsgewicht. Wanneer er sprake is van ongewenst gewichtsverlies en/of ziekte neemt de eiwitbehoefte toe tot 1,5 gram per kg lichaamsgewicht. </a:t>
            </a:r>
          </a:p>
          <a:p>
            <a:endParaRPr lang="nl-NL" dirty="0"/>
          </a:p>
          <a:p>
            <a:r>
              <a:rPr lang="nl-NL" dirty="0"/>
              <a:t>Benadruk de inname van eiwit  tijdens alle 3 de maaltijden. 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FEE223-1FCB-4AAD-9880-19055A8905B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0338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/>
              <a:t>Behandelen afhankelijk van het niveau van de deelnemers, wanneer laaggeletterd dit deel overslaan. </a:t>
            </a:r>
          </a:p>
          <a:p>
            <a:endParaRPr lang="nl-NL"/>
          </a:p>
          <a:p>
            <a:r>
              <a:rPr lang="nl-NL"/>
              <a:t>Leg eerst uit hoe je een etiket kan aflezen</a:t>
            </a:r>
          </a:p>
          <a:p>
            <a:r>
              <a:rPr lang="nl-NL"/>
              <a:t>Laat ze even oefenen </a:t>
            </a:r>
          </a:p>
          <a:p>
            <a:endParaRPr lang="nl-NL"/>
          </a:p>
          <a:p>
            <a:r>
              <a:rPr lang="nl-NL"/>
              <a:t>Opdracht: deel (</a:t>
            </a:r>
            <a:r>
              <a:rPr lang="nl-NL" err="1"/>
              <a:t>dummie</a:t>
            </a:r>
            <a:r>
              <a:rPr lang="nl-NL"/>
              <a:t>)producten uit en laat deelnemers het op volgorde leggen van weinig naar veel eiwit per portie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FEE223-1FCB-4AAD-9880-19055A8905B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1262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/>
              <a:t>Dit zijn suggesties van ontbijtjes waar voldoende eiwit in zit</a:t>
            </a:r>
          </a:p>
          <a:p>
            <a:endParaRPr lang="nl-NL"/>
          </a:p>
          <a:p>
            <a:r>
              <a:rPr lang="nl-NL"/>
              <a:t>Onderzoek heeft aangetoond dat de eiwit inname bij ontbijt en lunch van ouderen vaak te laag is. Daarom </a:t>
            </a:r>
            <a:r>
              <a:rPr lang="nl-NL" err="1"/>
              <a:t>ipv</a:t>
            </a:r>
            <a:r>
              <a:rPr lang="nl-NL"/>
              <a:t> koffie-thee glas melk-yoghurtdrank als advies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FEE223-1FCB-4AAD-9880-19055A8905B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1198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Beleggen kan bijvoorbeeld met 100% pindakaas of een andere notenpasta, 30+ kaas, hüttenkäse of zuivelspread, gekookt ei, vleeswaren (mager), appelstroop, </a:t>
            </a:r>
          </a:p>
          <a:p>
            <a:r>
              <a:rPr lang="nl-NL" dirty="0"/>
              <a:t>stukjes banaan of aardbei, avocado.</a:t>
            </a:r>
          </a:p>
          <a:p>
            <a:r>
              <a:rPr lang="nl-NL" dirty="0"/>
              <a:t>Voor bij de lunch kun je ook nog kiezen voor vis op brood zoals zalm, haring of makreel. Vette vis bevat goede vetzuren: omega 3 vetzuren die beschermen </a:t>
            </a:r>
          </a:p>
          <a:p>
            <a:r>
              <a:rPr lang="nl-NL" dirty="0"/>
              <a:t>tegen hart- en vaatziekten. </a:t>
            </a:r>
          </a:p>
          <a:p>
            <a:endParaRPr lang="nl-NL" dirty="0"/>
          </a:p>
          <a:p>
            <a:r>
              <a:rPr lang="nl-NL" dirty="0"/>
              <a:t>Het kan zijn dat mensen liever in de middag een warme maaltijd nemen, dat is ook prima. Bespreek dan waar de tweede broodmaaltijd in de avond het beste uit kan </a:t>
            </a:r>
          </a:p>
          <a:p>
            <a:r>
              <a:rPr lang="nl-NL" dirty="0"/>
              <a:t>bestaan. </a:t>
            </a:r>
          </a:p>
          <a:p>
            <a:r>
              <a:rPr lang="nl-NL" dirty="0"/>
              <a:t>Met een gemiddelde lunch krijgt u tussen de 300 tot 450 calorieën (kcal) binnen. 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FEE223-1FCB-4AAD-9880-19055A8905B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2906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Hier is goed te zien dat een typische Nederlandse avondmaaltijd niet zoveel eiwit bevat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FEE223-1FCB-4AAD-9880-19055A8905B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2424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/>
              <a:t>Benadruk dat dit eiwitrijke tussendoortjes zijn, maar andere gezonde tussendoortjes zijn ook goed om te nemen, zoals fruit. Alleen daar zitten minder eiwitten in (kun je uitleggen)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FEE223-1FCB-4AAD-9880-19055A8905B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5620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/>
              <a:t>Suggestie: gebruik een eiwitvariatielijst voor de ouderen om mee naar huis te nemen (zie map ‘extra’s’) of print een aantal eiwitrijke recepten uit (bijv. van </a:t>
            </a:r>
            <a:r>
              <a:rPr lang="nl-NL">
                <a:hlinkClick r:id="rId3"/>
              </a:rPr>
              <a:t>Eiwitrijke recepten | Voedingscentrum</a:t>
            </a:r>
            <a:r>
              <a:rPr lang="nl-NL"/>
              <a:t>)</a:t>
            </a:r>
          </a:p>
          <a:p>
            <a:endParaRPr lang="nl-NL"/>
          </a:p>
          <a:p>
            <a:r>
              <a:rPr lang="nl-NL"/>
              <a:t>Opdracht voor thuis: Probeer bij elke maaltijd eiwitten te eten of te drinken 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FEE223-1FCB-4AAD-9880-19055A8905B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4446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9097" y="2276320"/>
            <a:ext cx="11120284" cy="653693"/>
          </a:xfrm>
          <a:prstGeom prst="rect">
            <a:avLst/>
          </a:prstGeom>
        </p:spPr>
        <p:txBody>
          <a:bodyPr anchor="t" anchorCtr="0"/>
          <a:lstStyle>
            <a:lvl1pPr algn="ctr">
              <a:defRPr sz="5000" baseline="0">
                <a:solidFill>
                  <a:srgbClr val="F47C40"/>
                </a:solidFill>
                <a:latin typeface="+mn-lt"/>
                <a:ea typeface="Montserrat" charset="0"/>
                <a:cs typeface="Montserrat" charset="0"/>
              </a:defRPr>
            </a:lvl1pPr>
          </a:lstStyle>
          <a:p>
            <a:r>
              <a:rPr lang="en-US" err="1"/>
              <a:t>Dit</a:t>
            </a:r>
            <a:r>
              <a:rPr lang="en-US"/>
              <a:t> is </a:t>
            </a:r>
            <a:r>
              <a:rPr lang="en-US" err="1"/>
              <a:t>een</a:t>
            </a:r>
            <a:r>
              <a:rPr lang="en-US"/>
              <a:t> </a:t>
            </a:r>
            <a:r>
              <a:rPr lang="en-US" err="1"/>
              <a:t>titel</a:t>
            </a:r>
            <a:r>
              <a:rPr lang="en-US"/>
              <a:t> slide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39097" y="3028333"/>
            <a:ext cx="11120284" cy="392624"/>
          </a:xfrm>
          <a:prstGeom prst="rect">
            <a:avLst/>
          </a:prstGeom>
        </p:spPr>
        <p:txBody>
          <a:bodyPr anchor="ctr" anchorCtr="1"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>
                <a:latin typeface="+mn-lt"/>
                <a:ea typeface="Lora" charset="0"/>
                <a:cs typeface="Lora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2500" err="1">
                <a:solidFill>
                  <a:srgbClr val="999999"/>
                </a:solidFill>
              </a:rPr>
              <a:t>testings</a:t>
            </a:r>
            <a:endParaRPr lang="en-US" sz="2500">
              <a:solidFill>
                <a:srgbClr val="999999"/>
              </a:solidFill>
            </a:endParaRPr>
          </a:p>
        </p:txBody>
      </p:sp>
      <p:pic>
        <p:nvPicPr>
          <p:cNvPr id="5" name="Afbeelding 4" descr="Afbeelding met buiten, persoon, lucht, man&#10;&#10;Automatisch gegenereerde beschrijving">
            <a:extLst>
              <a:ext uri="{FF2B5EF4-FFF2-40B4-BE49-F238E27FC236}">
                <a16:creationId xmlns:a16="http://schemas.microsoft.com/office/drawing/2014/main" id="{5CC54EAB-0D8D-4C23-B549-F73EA0462A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586"/>
          <a:stretch/>
        </p:blipFill>
        <p:spPr>
          <a:xfrm>
            <a:off x="6539775" y="110836"/>
            <a:ext cx="4571570" cy="606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18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opsom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9097" y="467163"/>
            <a:ext cx="11120284" cy="653693"/>
          </a:xfrm>
          <a:prstGeom prst="rect">
            <a:avLst/>
          </a:prstGeom>
        </p:spPr>
        <p:txBody>
          <a:bodyPr anchor="t" anchorCtr="0"/>
          <a:lstStyle>
            <a:lvl1pPr algn="l">
              <a:defRPr sz="5000" baseline="0">
                <a:solidFill>
                  <a:srgbClr val="F47C40"/>
                </a:solidFill>
                <a:latin typeface="+mn-lt"/>
                <a:ea typeface="Montserrat" charset="0"/>
                <a:cs typeface="Montserrat" charset="0"/>
              </a:defRPr>
            </a:lvl1pPr>
          </a:lstStyle>
          <a:p>
            <a:r>
              <a:rPr lang="en-US" err="1"/>
              <a:t>Contentpage</a:t>
            </a:r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7246374" y="-40312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39763" y="1312083"/>
            <a:ext cx="11119618" cy="2394677"/>
          </a:xfrm>
          <a:prstGeom prst="rect">
            <a:avLst/>
          </a:prstGeom>
        </p:spPr>
        <p:txBody>
          <a:bodyPr/>
          <a:lstStyle>
            <a:lvl1pPr>
              <a:defRPr sz="2400" baseline="0">
                <a:solidFill>
                  <a:schemeClr val="tx1"/>
                </a:solidFill>
                <a:latin typeface="+mn-lt"/>
                <a:ea typeface="Lora"/>
                <a:cs typeface="Lora"/>
              </a:defRPr>
            </a:lvl1pPr>
            <a:lvl2pPr>
              <a:defRPr sz="2000" baseline="0">
                <a:solidFill>
                  <a:schemeClr val="tx1"/>
                </a:solidFill>
                <a:latin typeface="+mn-lt"/>
                <a:ea typeface="Lora"/>
                <a:cs typeface="Lora"/>
              </a:defRPr>
            </a:lvl2pPr>
            <a:lvl3pPr>
              <a:defRPr sz="1800">
                <a:solidFill>
                  <a:schemeClr val="tx1"/>
                </a:solidFill>
                <a:latin typeface="+mn-lt"/>
                <a:ea typeface="Lora"/>
                <a:cs typeface="Lora"/>
              </a:defRPr>
            </a:lvl3pPr>
            <a:lvl4pPr>
              <a:defRPr>
                <a:solidFill>
                  <a:schemeClr val="tx1"/>
                </a:solidFill>
                <a:latin typeface="+mn-lt"/>
                <a:ea typeface="Lora"/>
                <a:cs typeface="Lora"/>
              </a:defRPr>
            </a:lvl4pPr>
          </a:lstStyle>
          <a:p>
            <a:pPr lvl="0"/>
            <a:r>
              <a:rPr lang="en-US" err="1"/>
              <a:t>Niveau</a:t>
            </a:r>
            <a:r>
              <a:rPr lang="en-US"/>
              <a:t> 1</a:t>
            </a:r>
          </a:p>
          <a:p>
            <a:pPr lvl="1"/>
            <a:r>
              <a:rPr lang="en-US" err="1"/>
              <a:t>Niveau</a:t>
            </a:r>
            <a:r>
              <a:rPr lang="en-US"/>
              <a:t> 2</a:t>
            </a:r>
          </a:p>
          <a:p>
            <a:pPr lvl="2"/>
            <a:r>
              <a:rPr lang="en-US" err="1"/>
              <a:t>Niveau</a:t>
            </a:r>
            <a:r>
              <a:rPr lang="en-US"/>
              <a:t> 3</a:t>
            </a:r>
          </a:p>
          <a:p>
            <a:pPr lvl="3"/>
            <a:r>
              <a:rPr lang="en-US" err="1"/>
              <a:t>Niveau</a:t>
            </a:r>
            <a:r>
              <a:rPr lang="en-US"/>
              <a:t> 4</a:t>
            </a:r>
          </a:p>
        </p:txBody>
      </p:sp>
    </p:spTree>
    <p:extLst>
      <p:ext uri="{BB962C8B-B14F-4D97-AF65-F5344CB8AC3E}">
        <p14:creationId xmlns:p14="http://schemas.microsoft.com/office/powerpoint/2010/main" val="2213022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- opsom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9097" y="467163"/>
            <a:ext cx="11120284" cy="653693"/>
          </a:xfrm>
          <a:prstGeom prst="rect">
            <a:avLst/>
          </a:prstGeom>
        </p:spPr>
        <p:txBody>
          <a:bodyPr anchor="t" anchorCtr="0"/>
          <a:lstStyle>
            <a:lvl1pPr algn="l">
              <a:defRPr sz="5000" baseline="0">
                <a:solidFill>
                  <a:srgbClr val="F47C40"/>
                </a:solidFill>
                <a:latin typeface="+mn-lt"/>
                <a:ea typeface="Montserrat" panose="00000500000000000000" pitchFamily="50" charset="0"/>
                <a:cs typeface="Montserrat" panose="00000500000000000000" pitchFamily="50" charset="0"/>
              </a:defRPr>
            </a:lvl1pPr>
          </a:lstStyle>
          <a:p>
            <a:r>
              <a:rPr lang="en-US" err="1"/>
              <a:t>Contentpage</a:t>
            </a:r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7246374" y="-40312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39763" y="1312083"/>
            <a:ext cx="11119618" cy="2394677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400" b="0" i="0" smtClean="0">
                <a:solidFill>
                  <a:schemeClr val="tx1"/>
                </a:solidFill>
                <a:effectLst/>
                <a:latin typeface="+mn-lt"/>
              </a:defRPr>
            </a:lvl1pPr>
            <a:lvl2pPr>
              <a:defRPr baseline="0">
                <a:solidFill>
                  <a:srgbClr val="999999"/>
                </a:solidFill>
                <a:latin typeface="Lora" charset="0"/>
                <a:ea typeface="Lora" charset="0"/>
                <a:cs typeface="Lora" charset="0"/>
              </a:defRPr>
            </a:lvl2pPr>
            <a:lvl3pPr>
              <a:defRPr>
                <a:solidFill>
                  <a:srgbClr val="999999"/>
                </a:solidFill>
                <a:latin typeface="Lora" charset="0"/>
                <a:ea typeface="Lora" charset="0"/>
                <a:cs typeface="Lora" charset="0"/>
              </a:defRPr>
            </a:lvl3pPr>
            <a:lvl4pPr>
              <a:defRPr>
                <a:solidFill>
                  <a:srgbClr val="999999"/>
                </a:solidFill>
                <a:latin typeface="Lora" charset="0"/>
                <a:ea typeface="Lora" charset="0"/>
                <a:cs typeface="Lora" charset="0"/>
              </a:defRPr>
            </a:lvl4pPr>
          </a:lstStyle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b="0" i="0" err="1">
                <a:solidFill>
                  <a:srgbClr val="333333"/>
                </a:solidFill>
                <a:effectLst/>
                <a:latin typeface="Lora" charset="0"/>
              </a:rPr>
              <a:t>Senioren</a:t>
            </a:r>
            <a:r>
              <a:rPr lang="en-US" b="0" i="0">
                <a:solidFill>
                  <a:srgbClr val="333333"/>
                </a:solidFill>
                <a:effectLst/>
                <a:latin typeface="Lora" charset="0"/>
              </a:rPr>
              <a:t> </a:t>
            </a:r>
            <a:r>
              <a:rPr lang="en-US" b="0" i="0" err="1">
                <a:solidFill>
                  <a:srgbClr val="333333"/>
                </a:solidFill>
                <a:effectLst/>
                <a:latin typeface="Lora" charset="0"/>
              </a:rPr>
              <a:t>willen</a:t>
            </a:r>
            <a:r>
              <a:rPr lang="en-US" b="0" i="0">
                <a:solidFill>
                  <a:srgbClr val="333333"/>
                </a:solidFill>
                <a:effectLst/>
                <a:latin typeface="Lora" charset="0"/>
              </a:rPr>
              <a:t> </a:t>
            </a:r>
            <a:r>
              <a:rPr lang="en-US" b="0" i="0" err="1">
                <a:solidFill>
                  <a:srgbClr val="333333"/>
                </a:solidFill>
                <a:effectLst/>
                <a:latin typeface="Lora" charset="0"/>
              </a:rPr>
              <a:t>langer</a:t>
            </a:r>
            <a:r>
              <a:rPr lang="en-US" b="0" i="0">
                <a:solidFill>
                  <a:srgbClr val="333333"/>
                </a:solidFill>
                <a:effectLst/>
                <a:latin typeface="Lora" charset="0"/>
              </a:rPr>
              <a:t> </a:t>
            </a:r>
            <a:r>
              <a:rPr lang="en-US" b="0" i="0" err="1">
                <a:solidFill>
                  <a:srgbClr val="333333"/>
                </a:solidFill>
                <a:effectLst/>
                <a:latin typeface="Lora" charset="0"/>
              </a:rPr>
              <a:t>zelfstandig</a:t>
            </a:r>
            <a:r>
              <a:rPr lang="en-US" b="0" i="0">
                <a:solidFill>
                  <a:srgbClr val="333333"/>
                </a:solidFill>
                <a:effectLst/>
                <a:latin typeface="Lora" charset="0"/>
              </a:rPr>
              <a:t> </a:t>
            </a:r>
            <a:r>
              <a:rPr lang="en-US" b="0" i="0" err="1">
                <a:solidFill>
                  <a:srgbClr val="333333"/>
                </a:solidFill>
                <a:effectLst/>
                <a:latin typeface="Lora" charset="0"/>
              </a:rPr>
              <a:t>blijven</a:t>
            </a:r>
            <a:r>
              <a:rPr lang="en-US" b="0" i="0">
                <a:solidFill>
                  <a:srgbClr val="333333"/>
                </a:solidFill>
                <a:effectLst/>
                <a:latin typeface="Lora" charset="0"/>
              </a:rPr>
              <a:t> </a:t>
            </a:r>
            <a:r>
              <a:rPr lang="en-US" b="0" i="0" err="1">
                <a:solidFill>
                  <a:srgbClr val="333333"/>
                </a:solidFill>
                <a:effectLst/>
                <a:latin typeface="Lora" charset="0"/>
              </a:rPr>
              <a:t>wonen</a:t>
            </a:r>
            <a:r>
              <a:rPr lang="en-US" b="0" i="0">
                <a:solidFill>
                  <a:srgbClr val="333333"/>
                </a:solidFill>
                <a:effectLst/>
                <a:latin typeface="Lora" charset="0"/>
              </a:rPr>
              <a:t>. </a:t>
            </a:r>
            <a:r>
              <a:rPr lang="en-US" b="0" i="0" err="1">
                <a:solidFill>
                  <a:srgbClr val="333333"/>
                </a:solidFill>
                <a:effectLst/>
                <a:latin typeface="Lora" charset="0"/>
              </a:rPr>
              <a:t>Vallen</a:t>
            </a:r>
            <a:r>
              <a:rPr lang="en-US" b="0" i="0">
                <a:solidFill>
                  <a:srgbClr val="333333"/>
                </a:solidFill>
                <a:effectLst/>
                <a:latin typeface="Lora" charset="0"/>
              </a:rPr>
              <a:t> is </a:t>
            </a:r>
            <a:r>
              <a:rPr lang="en-US" b="0" i="0" err="1">
                <a:solidFill>
                  <a:srgbClr val="333333"/>
                </a:solidFill>
                <a:effectLst/>
                <a:latin typeface="Lora" charset="0"/>
              </a:rPr>
              <a:t>daarbij</a:t>
            </a:r>
            <a:endParaRPr lang="en-US" b="0" i="0">
              <a:solidFill>
                <a:srgbClr val="333333"/>
              </a:solidFill>
              <a:effectLst/>
              <a:latin typeface="Lora" charset="0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b="0" i="0" err="1">
                <a:solidFill>
                  <a:srgbClr val="333333"/>
                </a:solidFill>
                <a:effectLst/>
                <a:latin typeface="Lora" charset="0"/>
              </a:rPr>
              <a:t>voor</a:t>
            </a:r>
            <a:r>
              <a:rPr lang="en-US" b="0" i="0">
                <a:solidFill>
                  <a:srgbClr val="333333"/>
                </a:solidFill>
                <a:effectLst/>
                <a:latin typeface="Lora" charset="0"/>
              </a:rPr>
              <a:t> hen </a:t>
            </a:r>
            <a:r>
              <a:rPr lang="en-US" b="0" i="0" err="1">
                <a:solidFill>
                  <a:srgbClr val="333333"/>
                </a:solidFill>
                <a:effectLst/>
                <a:latin typeface="Lora" charset="0"/>
              </a:rPr>
              <a:t>een</a:t>
            </a:r>
            <a:r>
              <a:rPr lang="en-US" b="0" i="0">
                <a:solidFill>
                  <a:srgbClr val="333333"/>
                </a:solidFill>
                <a:effectLst/>
                <a:latin typeface="Lora" charset="0"/>
              </a:rPr>
              <a:t> van de </a:t>
            </a:r>
            <a:r>
              <a:rPr lang="en-US" b="0" i="0" err="1">
                <a:solidFill>
                  <a:srgbClr val="333333"/>
                </a:solidFill>
                <a:effectLst/>
                <a:latin typeface="Lora" charset="0"/>
              </a:rPr>
              <a:t>grootste</a:t>
            </a:r>
            <a:r>
              <a:rPr lang="en-US" b="0" i="0">
                <a:solidFill>
                  <a:srgbClr val="333333"/>
                </a:solidFill>
                <a:effectLst/>
                <a:latin typeface="Lora" charset="0"/>
              </a:rPr>
              <a:t> </a:t>
            </a:r>
            <a:r>
              <a:rPr lang="en-US" b="0" i="0" err="1">
                <a:solidFill>
                  <a:srgbClr val="333333"/>
                </a:solidFill>
                <a:effectLst/>
                <a:latin typeface="Lora" charset="0"/>
              </a:rPr>
              <a:t>problemen</a:t>
            </a:r>
            <a:r>
              <a:rPr lang="en-US" b="0" i="0">
                <a:solidFill>
                  <a:srgbClr val="333333"/>
                </a:solidFill>
                <a:effectLst/>
                <a:latin typeface="Lora" charset="0"/>
              </a:rPr>
              <a:t> </a:t>
            </a:r>
            <a:r>
              <a:rPr lang="en-US" b="0" i="0" err="1">
                <a:solidFill>
                  <a:srgbClr val="333333"/>
                </a:solidFill>
                <a:effectLst/>
                <a:latin typeface="Lora" charset="0"/>
              </a:rPr>
              <a:t>en</a:t>
            </a:r>
            <a:r>
              <a:rPr lang="en-US" b="0" i="0">
                <a:solidFill>
                  <a:srgbClr val="333333"/>
                </a:solidFill>
                <a:effectLst/>
                <a:latin typeface="Lora" charset="0"/>
              </a:rPr>
              <a:t> </a:t>
            </a:r>
            <a:r>
              <a:rPr lang="en-US" b="0" i="0" err="1">
                <a:solidFill>
                  <a:srgbClr val="333333"/>
                </a:solidFill>
                <a:effectLst/>
                <a:latin typeface="Lora" charset="0"/>
              </a:rPr>
              <a:t>risico’s</a:t>
            </a:r>
            <a:r>
              <a:rPr lang="en-US" b="0" i="0">
                <a:solidFill>
                  <a:srgbClr val="333333"/>
                </a:solidFill>
                <a:effectLst/>
                <a:latin typeface="Lora" charset="0"/>
              </a:rPr>
              <a:t>. Met project</a:t>
            </a: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b="0" i="0">
                <a:solidFill>
                  <a:srgbClr val="333333"/>
                </a:solidFill>
                <a:effectLst/>
                <a:latin typeface="Lora" charset="0"/>
              </a:rPr>
              <a:t>TOM </a:t>
            </a:r>
            <a:r>
              <a:rPr lang="en-US" b="0" i="0" err="1">
                <a:solidFill>
                  <a:srgbClr val="333333"/>
                </a:solidFill>
                <a:effectLst/>
                <a:latin typeface="Lora" charset="0"/>
              </a:rPr>
              <a:t>wil</a:t>
            </a:r>
            <a:r>
              <a:rPr lang="en-US" b="0" i="0">
                <a:solidFill>
                  <a:srgbClr val="333333"/>
                </a:solidFill>
                <a:effectLst/>
                <a:latin typeface="Lora" charset="0"/>
              </a:rPr>
              <a:t> </a:t>
            </a:r>
            <a:r>
              <a:rPr lang="en-US" b="0" i="0" err="1">
                <a:solidFill>
                  <a:srgbClr val="333333"/>
                </a:solidFill>
                <a:effectLst/>
                <a:latin typeface="Lora" charset="0"/>
              </a:rPr>
              <a:t>een</a:t>
            </a:r>
            <a:r>
              <a:rPr lang="en-US" b="0" i="0">
                <a:solidFill>
                  <a:srgbClr val="333333"/>
                </a:solidFill>
                <a:effectLst/>
                <a:latin typeface="Lora" charset="0"/>
              </a:rPr>
              <a:t> </a:t>
            </a:r>
            <a:r>
              <a:rPr lang="en-US" b="0" i="0" err="1">
                <a:solidFill>
                  <a:srgbClr val="333333"/>
                </a:solidFill>
                <a:effectLst/>
                <a:latin typeface="Lora" charset="0"/>
              </a:rPr>
              <a:t>aantal</a:t>
            </a:r>
            <a:r>
              <a:rPr lang="en-US" b="0" i="0">
                <a:solidFill>
                  <a:srgbClr val="333333"/>
                </a:solidFill>
                <a:effectLst/>
                <a:latin typeface="Lora" charset="0"/>
              </a:rPr>
              <a:t> </a:t>
            </a:r>
            <a:r>
              <a:rPr lang="en-US" b="0" i="0" err="1">
                <a:solidFill>
                  <a:srgbClr val="333333"/>
                </a:solidFill>
                <a:effectLst/>
                <a:latin typeface="Lora" charset="0"/>
              </a:rPr>
              <a:t>samenwerkende</a:t>
            </a:r>
            <a:r>
              <a:rPr lang="en-US" b="0" i="0">
                <a:solidFill>
                  <a:srgbClr val="333333"/>
                </a:solidFill>
                <a:effectLst/>
                <a:latin typeface="Lora" charset="0"/>
              </a:rPr>
              <a:t> </a:t>
            </a:r>
            <a:r>
              <a:rPr lang="en-US" b="0" i="0" err="1">
                <a:solidFill>
                  <a:srgbClr val="333333"/>
                </a:solidFill>
                <a:effectLst/>
                <a:latin typeface="Lora" charset="0"/>
              </a:rPr>
              <a:t>partijen</a:t>
            </a:r>
            <a:r>
              <a:rPr lang="en-US" b="0" i="0">
                <a:solidFill>
                  <a:srgbClr val="333333"/>
                </a:solidFill>
                <a:effectLst/>
                <a:latin typeface="Lora" charset="0"/>
              </a:rPr>
              <a:t> </a:t>
            </a:r>
            <a:r>
              <a:rPr lang="en-US" b="0" i="0" err="1">
                <a:solidFill>
                  <a:srgbClr val="333333"/>
                </a:solidFill>
                <a:effectLst/>
                <a:latin typeface="Lora" charset="0"/>
              </a:rPr>
              <a:t>verhoogde</a:t>
            </a:r>
            <a:r>
              <a:rPr lang="en-US" b="0" i="0">
                <a:solidFill>
                  <a:srgbClr val="333333"/>
                </a:solidFill>
                <a:effectLst/>
                <a:latin typeface="Lora" charset="0"/>
              </a:rPr>
              <a:t> </a:t>
            </a:r>
            <a:r>
              <a:rPr lang="en-US" b="0" i="0" err="1">
                <a:solidFill>
                  <a:srgbClr val="333333"/>
                </a:solidFill>
                <a:effectLst/>
                <a:latin typeface="Lora" charset="0"/>
              </a:rPr>
              <a:t>risico’s</a:t>
            </a:r>
            <a:endParaRPr lang="en-US" b="0" i="0">
              <a:solidFill>
                <a:srgbClr val="333333"/>
              </a:solidFill>
              <a:effectLst/>
              <a:latin typeface="Lora" charset="0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b="0" i="0">
                <a:solidFill>
                  <a:srgbClr val="333333"/>
                </a:solidFill>
                <a:effectLst/>
                <a:latin typeface="Lora" charset="0"/>
              </a:rPr>
              <a:t>van </a:t>
            </a:r>
            <a:r>
              <a:rPr lang="en-US" b="0" i="0" err="1">
                <a:solidFill>
                  <a:srgbClr val="333333"/>
                </a:solidFill>
                <a:effectLst/>
                <a:latin typeface="Lora" charset="0"/>
              </a:rPr>
              <a:t>vallen</a:t>
            </a:r>
            <a:r>
              <a:rPr lang="en-US" b="0" i="0">
                <a:solidFill>
                  <a:srgbClr val="333333"/>
                </a:solidFill>
                <a:effectLst/>
                <a:latin typeface="Lora" charset="0"/>
              </a:rPr>
              <a:t> </a:t>
            </a:r>
            <a:r>
              <a:rPr lang="en-US" b="0" i="0" err="1">
                <a:solidFill>
                  <a:srgbClr val="333333"/>
                </a:solidFill>
                <a:effectLst/>
                <a:latin typeface="Lora" charset="0"/>
              </a:rPr>
              <a:t>vroegtijdig</a:t>
            </a:r>
            <a:r>
              <a:rPr lang="en-US" b="0" i="0">
                <a:solidFill>
                  <a:srgbClr val="333333"/>
                </a:solidFill>
                <a:effectLst/>
                <a:latin typeface="Lora" charset="0"/>
              </a:rPr>
              <a:t> </a:t>
            </a:r>
            <a:r>
              <a:rPr lang="en-US" b="0" i="0" err="1">
                <a:solidFill>
                  <a:srgbClr val="333333"/>
                </a:solidFill>
                <a:effectLst/>
                <a:latin typeface="Lora" charset="0"/>
              </a:rPr>
              <a:t>inventariseren</a:t>
            </a:r>
            <a:r>
              <a:rPr lang="en-US" b="0" i="0">
                <a:solidFill>
                  <a:srgbClr val="333333"/>
                </a:solidFill>
                <a:effectLst/>
                <a:latin typeface="Lora" charset="0"/>
              </a:rPr>
              <a:t> </a:t>
            </a:r>
            <a:r>
              <a:rPr lang="en-US" b="0" i="0" err="1">
                <a:solidFill>
                  <a:srgbClr val="333333"/>
                </a:solidFill>
                <a:effectLst/>
                <a:latin typeface="Lora" charset="0"/>
              </a:rPr>
              <a:t>en</a:t>
            </a:r>
            <a:r>
              <a:rPr lang="en-US" b="0" i="0">
                <a:solidFill>
                  <a:srgbClr val="333333"/>
                </a:solidFill>
                <a:effectLst/>
                <a:latin typeface="Lora" charset="0"/>
              </a:rPr>
              <a:t> </a:t>
            </a:r>
            <a:r>
              <a:rPr lang="en-US" b="0" i="0" err="1">
                <a:solidFill>
                  <a:srgbClr val="333333"/>
                </a:solidFill>
                <a:effectLst/>
                <a:latin typeface="Lora" charset="0"/>
              </a:rPr>
              <a:t>verminderen</a:t>
            </a:r>
            <a:r>
              <a:rPr lang="en-US" b="0" i="0">
                <a:solidFill>
                  <a:srgbClr val="333333"/>
                </a:solidFill>
                <a:effectLst/>
                <a:latin typeface="Lora" charset="0"/>
              </a:rPr>
              <a:t>. 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9954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378450"/>
            <a:ext cx="12192000" cy="14795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960" y="5280538"/>
            <a:ext cx="1963174" cy="659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95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177F41A-F403-423A-9825-8316CF07BA7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/>
              <a:t>TOM Lunch bijeenkomst 4</a:t>
            </a:r>
            <a:br>
              <a:rPr lang="nl-NL"/>
            </a:br>
            <a:br>
              <a:rPr lang="nl-NL"/>
            </a:br>
            <a:endParaRPr lang="nl-NL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F62D34B-CFF9-4418-B5CB-05CB55DA20E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9097" y="1942264"/>
            <a:ext cx="5139789" cy="1852357"/>
          </a:xfrm>
        </p:spPr>
        <p:txBody>
          <a:bodyPr/>
          <a:lstStyle/>
          <a:p>
            <a:pPr marL="0" indent="0">
              <a:buNone/>
            </a:pPr>
            <a:r>
              <a:rPr lang="nl-NL" sz="5000">
                <a:solidFill>
                  <a:srgbClr val="F47C40"/>
                </a:solidFill>
              </a:rPr>
              <a:t>Eiwitten: hoeveel en hoe vaak?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5F245F79-06EF-4768-AF62-93FA05E74AD9}"/>
              </a:ext>
            </a:extLst>
          </p:cNvPr>
          <p:cNvSpPr txBox="1">
            <a:spLocks/>
          </p:cNvSpPr>
          <p:nvPr/>
        </p:nvSpPr>
        <p:spPr>
          <a:xfrm>
            <a:off x="1798164" y="4616029"/>
            <a:ext cx="3734142" cy="39262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nl-NL" i="1"/>
              <a:t>&lt;</a:t>
            </a:r>
            <a:r>
              <a:rPr lang="nl-NL" i="1">
                <a:highlight>
                  <a:srgbClr val="FFFF00"/>
                </a:highlight>
              </a:rPr>
              <a:t>Naam diëtist</a:t>
            </a:r>
            <a:r>
              <a:rPr lang="nl-NL" i="1"/>
              <a:t>&gt;</a:t>
            </a:r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35E62805-ECD0-103B-9C4B-68F9B5D8B0C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3439" y="1800569"/>
            <a:ext cx="5319188" cy="3007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672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FDA856-9E1A-4015-8C93-329553C85CB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/>
              <a:t>Tussendoor </a:t>
            </a:r>
          </a:p>
        </p:txBody>
      </p:sp>
      <p:sp>
        <p:nvSpPr>
          <p:cNvPr id="4" name="Tijdelijke aanduiding voor tekst 2">
            <a:extLst>
              <a:ext uri="{FF2B5EF4-FFF2-40B4-BE49-F238E27FC236}">
                <a16:creationId xmlns:a16="http://schemas.microsoft.com/office/drawing/2014/main" id="{E1182260-A058-47B8-B9E1-E04823D2DAAA}"/>
              </a:ext>
            </a:extLst>
          </p:cNvPr>
          <p:cNvSpPr txBox="1">
            <a:spLocks/>
          </p:cNvSpPr>
          <p:nvPr/>
        </p:nvSpPr>
        <p:spPr>
          <a:xfrm>
            <a:off x="624946" y="3028521"/>
            <a:ext cx="2449543" cy="14896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400" kern="1200" baseline="0">
                <a:solidFill>
                  <a:schemeClr val="tx1"/>
                </a:solidFill>
                <a:latin typeface="+mn-lt"/>
                <a:ea typeface="Lora"/>
                <a:cs typeface="Lor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Lora"/>
                <a:cs typeface="Lora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Lora"/>
                <a:cs typeface="Lora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Lora"/>
                <a:cs typeface="Lora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/>
              <a:t>Handje nootjes</a:t>
            </a:r>
          </a:p>
          <a:p>
            <a:endParaRPr lang="nl-NL"/>
          </a:p>
          <a:p>
            <a:pPr marL="0" indent="0">
              <a:buFont typeface="Arial"/>
              <a:buNone/>
            </a:pPr>
            <a:r>
              <a:rPr lang="nl-NL" b="1"/>
              <a:t>5 gram eiwit</a:t>
            </a:r>
          </a:p>
        </p:txBody>
      </p:sp>
      <p:sp>
        <p:nvSpPr>
          <p:cNvPr id="5" name="Tijdelijke aanduiding voor tekst 2">
            <a:extLst>
              <a:ext uri="{FF2B5EF4-FFF2-40B4-BE49-F238E27FC236}">
                <a16:creationId xmlns:a16="http://schemas.microsoft.com/office/drawing/2014/main" id="{98F99981-DFC2-4374-8AE7-2CEF36FADF3A}"/>
              </a:ext>
            </a:extLst>
          </p:cNvPr>
          <p:cNvSpPr txBox="1">
            <a:spLocks/>
          </p:cNvSpPr>
          <p:nvPr/>
        </p:nvSpPr>
        <p:spPr>
          <a:xfrm>
            <a:off x="3936018" y="1538846"/>
            <a:ext cx="2449543" cy="14896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400" kern="1200" baseline="0">
                <a:solidFill>
                  <a:schemeClr val="tx1"/>
                </a:solidFill>
                <a:latin typeface="+mn-lt"/>
                <a:ea typeface="Lora"/>
                <a:cs typeface="Lor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Lora"/>
                <a:cs typeface="Lora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Lora"/>
                <a:cs typeface="Lora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Lora"/>
                <a:cs typeface="Lora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/>
              <a:t>Handje geroosterde kikkererwten</a:t>
            </a:r>
          </a:p>
          <a:p>
            <a:endParaRPr lang="nl-NL"/>
          </a:p>
          <a:p>
            <a:pPr marL="0" indent="0">
              <a:buFont typeface="Arial"/>
              <a:buNone/>
            </a:pPr>
            <a:r>
              <a:rPr lang="nl-NL" b="1"/>
              <a:t>5 gram eiwit</a:t>
            </a:r>
          </a:p>
        </p:txBody>
      </p:sp>
      <p:sp>
        <p:nvSpPr>
          <p:cNvPr id="6" name="Tijdelijke aanduiding voor tekst 2">
            <a:extLst>
              <a:ext uri="{FF2B5EF4-FFF2-40B4-BE49-F238E27FC236}">
                <a16:creationId xmlns:a16="http://schemas.microsoft.com/office/drawing/2014/main" id="{3235FF87-5283-4579-B17D-08D39CF29BF1}"/>
              </a:ext>
            </a:extLst>
          </p:cNvPr>
          <p:cNvSpPr txBox="1">
            <a:spLocks/>
          </p:cNvSpPr>
          <p:nvPr/>
        </p:nvSpPr>
        <p:spPr>
          <a:xfrm>
            <a:off x="7031211" y="794009"/>
            <a:ext cx="2784823" cy="14896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400" kern="1200" baseline="0">
                <a:solidFill>
                  <a:schemeClr val="tx1"/>
                </a:solidFill>
                <a:latin typeface="+mn-lt"/>
                <a:ea typeface="Lora"/>
                <a:cs typeface="Lor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Lora"/>
                <a:cs typeface="Lora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Lora"/>
                <a:cs typeface="Lora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Lora"/>
                <a:cs typeface="Lora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/>
              <a:t>2 handjes zonnebloempitten</a:t>
            </a:r>
          </a:p>
          <a:p>
            <a:endParaRPr lang="nl-NL"/>
          </a:p>
          <a:p>
            <a:pPr marL="0" indent="0">
              <a:buFont typeface="Arial"/>
              <a:buNone/>
            </a:pPr>
            <a:r>
              <a:rPr lang="nl-NL" b="1"/>
              <a:t>5 gram eiwit</a:t>
            </a:r>
          </a:p>
        </p:txBody>
      </p:sp>
      <p:sp>
        <p:nvSpPr>
          <p:cNvPr id="7" name="Tijdelijke aanduiding voor tekst 2">
            <a:extLst>
              <a:ext uri="{FF2B5EF4-FFF2-40B4-BE49-F238E27FC236}">
                <a16:creationId xmlns:a16="http://schemas.microsoft.com/office/drawing/2014/main" id="{11AFC980-D4C0-485F-BD67-51FE5D83194D}"/>
              </a:ext>
            </a:extLst>
          </p:cNvPr>
          <p:cNvSpPr txBox="1">
            <a:spLocks/>
          </p:cNvSpPr>
          <p:nvPr/>
        </p:nvSpPr>
        <p:spPr>
          <a:xfrm>
            <a:off x="8423623" y="2606509"/>
            <a:ext cx="3129280" cy="14896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400" kern="1200" baseline="0">
                <a:solidFill>
                  <a:schemeClr val="tx1"/>
                </a:solidFill>
                <a:latin typeface="+mn-lt"/>
                <a:ea typeface="Lora"/>
                <a:cs typeface="Lor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Lora"/>
                <a:cs typeface="Lora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Lora"/>
                <a:cs typeface="Lora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Lora"/>
                <a:cs typeface="Lora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/>
              <a:t>1 portie vegetarische </a:t>
            </a:r>
            <a:r>
              <a:rPr lang="nl-NL" err="1"/>
              <a:t>sarma</a:t>
            </a:r>
            <a:endParaRPr lang="nl-NL"/>
          </a:p>
          <a:p>
            <a:endParaRPr lang="nl-NL"/>
          </a:p>
          <a:p>
            <a:pPr marL="0" indent="0">
              <a:buFont typeface="Arial"/>
              <a:buNone/>
            </a:pPr>
            <a:r>
              <a:rPr lang="nl-NL" b="1"/>
              <a:t>4 gram eiwit</a:t>
            </a:r>
          </a:p>
        </p:txBody>
      </p:sp>
      <p:sp>
        <p:nvSpPr>
          <p:cNvPr id="8" name="Tijdelijke aanduiding voor tekst 2">
            <a:extLst>
              <a:ext uri="{FF2B5EF4-FFF2-40B4-BE49-F238E27FC236}">
                <a16:creationId xmlns:a16="http://schemas.microsoft.com/office/drawing/2014/main" id="{0B6CDA39-E35C-4143-BF93-55259D7D603C}"/>
              </a:ext>
            </a:extLst>
          </p:cNvPr>
          <p:cNvSpPr txBox="1">
            <a:spLocks/>
          </p:cNvSpPr>
          <p:nvPr/>
        </p:nvSpPr>
        <p:spPr>
          <a:xfrm>
            <a:off x="4907772" y="4419010"/>
            <a:ext cx="3129280" cy="14896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400" kern="1200" baseline="0">
                <a:solidFill>
                  <a:schemeClr val="tx1"/>
                </a:solidFill>
                <a:latin typeface="+mn-lt"/>
                <a:ea typeface="Lora"/>
                <a:cs typeface="Lor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Lora"/>
                <a:cs typeface="Lora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Lora"/>
                <a:cs typeface="Lora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Lora"/>
                <a:cs typeface="Lora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/>
              <a:t>1 </a:t>
            </a:r>
            <a:r>
              <a:rPr lang="nl-NL" err="1"/>
              <a:t>bara</a:t>
            </a:r>
            <a:endParaRPr lang="nl-NL"/>
          </a:p>
          <a:p>
            <a:endParaRPr lang="nl-NL"/>
          </a:p>
          <a:p>
            <a:pPr marL="0" indent="0">
              <a:buFont typeface="Arial"/>
              <a:buNone/>
            </a:pPr>
            <a:r>
              <a:rPr lang="nl-NL" b="1"/>
              <a:t>4 gram eiwit</a:t>
            </a:r>
          </a:p>
        </p:txBody>
      </p:sp>
      <p:pic>
        <p:nvPicPr>
          <p:cNvPr id="9" name="Picture 4" descr="bara - WikiWoordenboek">
            <a:extLst>
              <a:ext uri="{FF2B5EF4-FFF2-40B4-BE49-F238E27FC236}">
                <a16:creationId xmlns:a16="http://schemas.microsoft.com/office/drawing/2014/main" id="{0DBCB5DC-FA82-473F-A9BB-6CFEDECCF8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9239" y="4232034"/>
            <a:ext cx="1630680" cy="1087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Sarma (10 st. per portie) - Lagash Genk">
            <a:extLst>
              <a:ext uri="{FF2B5EF4-FFF2-40B4-BE49-F238E27FC236}">
                <a16:creationId xmlns:a16="http://schemas.microsoft.com/office/drawing/2014/main" id="{311DA557-25CB-4A39-AA19-8700CBFB1E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46680" y="2990198"/>
            <a:ext cx="2045320" cy="148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Goed voor de spijsvertering en je cholesterol: iedere dag een handje  zonnebloempitten | Libelle">
            <a:extLst>
              <a:ext uri="{FF2B5EF4-FFF2-40B4-BE49-F238E27FC236}">
                <a16:creationId xmlns:a16="http://schemas.microsoft.com/office/drawing/2014/main" id="{0313AE2E-D2A7-4142-AE25-45AED387E0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76322" y="794009"/>
            <a:ext cx="2405884" cy="1242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Recept: geroosterde kikkererwten | De Groene Meisjes">
            <a:extLst>
              <a:ext uri="{FF2B5EF4-FFF2-40B4-BE49-F238E27FC236}">
                <a16:creationId xmlns:a16="http://schemas.microsoft.com/office/drawing/2014/main" id="{8579EFFE-28E6-4F14-9678-4D15724267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56114" y="239549"/>
            <a:ext cx="1929447" cy="1283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ELKE DAG EEN HANDJE VOL NOTEN!">
            <a:extLst>
              <a:ext uri="{FF2B5EF4-FFF2-40B4-BE49-F238E27FC236}">
                <a16:creationId xmlns:a16="http://schemas.microsoft.com/office/drawing/2014/main" id="{19FA2B59-0054-40B7-885C-BF8D697109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8733" y="1348470"/>
            <a:ext cx="2562225" cy="1781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1273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6AB3D2-1169-4E4C-89BF-ABE8345308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/>
              <a:t>Zelf aan de slag!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3FC81FE-B72B-46F9-8914-59B035EC2AC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dirty="0"/>
              <a:t>Welke eiwitten eet ik?</a:t>
            </a:r>
          </a:p>
          <a:p>
            <a:pPr marL="0" indent="0">
              <a:buNone/>
            </a:pPr>
            <a:endParaRPr lang="nl-NL" dirty="0"/>
          </a:p>
          <a:p>
            <a:endParaRPr lang="nl-NL" dirty="0"/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Probeer bij elke maaltijd </a:t>
            </a:r>
            <a:r>
              <a:rPr lang="nl-NL" i="1" dirty="0"/>
              <a:t>voldoende</a:t>
            </a:r>
            <a:r>
              <a:rPr lang="nl-NL" dirty="0"/>
              <a:t> eiwitten te eten </a:t>
            </a:r>
          </a:p>
          <a:p>
            <a:pPr marL="0" indent="0">
              <a:buNone/>
            </a:pPr>
            <a:r>
              <a:rPr lang="nl-NL" dirty="0"/>
              <a:t>of drinken</a:t>
            </a:r>
          </a:p>
          <a:p>
            <a:endParaRPr lang="nl-NL" dirty="0"/>
          </a:p>
          <a:p>
            <a:r>
              <a:rPr lang="nl-NL" sz="2400" b="1" dirty="0"/>
              <a:t>25 – 30 gram eiwit per maaltijd</a:t>
            </a:r>
          </a:p>
          <a:p>
            <a:endParaRPr lang="nl-NL" dirty="0"/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3AFDFF5C-97A7-4E6A-9FF8-F99BAA3A352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7920" y="3333750"/>
            <a:ext cx="4704080" cy="2658828"/>
          </a:xfrm>
          <a:prstGeom prst="rect">
            <a:avLst/>
          </a:prstGeom>
        </p:spPr>
      </p:pic>
      <p:pic>
        <p:nvPicPr>
          <p:cNvPr id="1028" name="Picture 4" descr="Productie van zuivel - Zuivelonline">
            <a:extLst>
              <a:ext uri="{FF2B5EF4-FFF2-40B4-BE49-F238E27FC236}">
                <a16:creationId xmlns:a16="http://schemas.microsoft.com/office/drawing/2014/main" id="{5834C27A-BF2A-4DA6-9566-AE63E0D293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96250" y="0"/>
            <a:ext cx="4095750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88188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9B4EC-95CE-4C74-8EA4-78F542CEB5C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Vragen?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525395-5748-4F7D-9FA1-540F5FA5375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1739" y="1544823"/>
            <a:ext cx="6997148" cy="4498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6265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04CA5C-D23C-4B21-8D2F-831F7A06BF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75208" y="2473384"/>
            <a:ext cx="3441584" cy="653693"/>
          </a:xfrm>
        </p:spPr>
        <p:txBody>
          <a:bodyPr/>
          <a:lstStyle/>
          <a:p>
            <a:r>
              <a:rPr lang="nl-NL"/>
              <a:t>Dank u wel!</a:t>
            </a:r>
          </a:p>
        </p:txBody>
      </p:sp>
    </p:spTree>
    <p:extLst>
      <p:ext uri="{BB962C8B-B14F-4D97-AF65-F5344CB8AC3E}">
        <p14:creationId xmlns:p14="http://schemas.microsoft.com/office/powerpoint/2010/main" val="7439510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5FB659-C9FC-4D6E-964D-A5C6DA96B5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Wat gaan we vandaag bespreken?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0D97A9-6BB3-4D46-8003-7C4C501DEA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9763" y="1635641"/>
            <a:ext cx="11119618" cy="3299674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nl-NL" sz="3200"/>
              <a:t>Terugblik op vorige keer</a:t>
            </a:r>
          </a:p>
          <a:p>
            <a:pPr marL="514350" indent="-514350">
              <a:buFont typeface="+mj-lt"/>
              <a:buAutoNum type="arabicPeriod"/>
            </a:pPr>
            <a:endParaRPr lang="nl-NL" sz="3200"/>
          </a:p>
          <a:p>
            <a:pPr marL="514350" indent="-514350">
              <a:buFont typeface="+mj-lt"/>
              <a:buAutoNum type="arabicPeriod"/>
            </a:pPr>
            <a:r>
              <a:rPr lang="nl-NL" sz="3200"/>
              <a:t>Hoeveel eiwitten?</a:t>
            </a:r>
          </a:p>
          <a:p>
            <a:pPr marL="514350" indent="-514350">
              <a:buFont typeface="+mj-lt"/>
              <a:buAutoNum type="arabicPeriod"/>
            </a:pPr>
            <a:endParaRPr lang="nl-NL" sz="3200"/>
          </a:p>
          <a:p>
            <a:pPr marL="514350" indent="-514350">
              <a:buFont typeface="+mj-lt"/>
              <a:buAutoNum type="arabicPeriod"/>
            </a:pPr>
            <a:r>
              <a:rPr lang="nl-NL" sz="3200"/>
              <a:t>Voorbeeld dagmenu</a:t>
            </a:r>
          </a:p>
        </p:txBody>
      </p:sp>
      <p:pic>
        <p:nvPicPr>
          <p:cNvPr id="10" name="Afbeelding 3">
            <a:extLst>
              <a:ext uri="{FF2B5EF4-FFF2-40B4-BE49-F238E27FC236}">
                <a16:creationId xmlns:a16="http://schemas.microsoft.com/office/drawing/2014/main" id="{59C853F8-F837-4538-B71F-156B042FD7F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7219" y="1959135"/>
            <a:ext cx="4095332" cy="2303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1103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22F9EB-20B5-4C74-87F5-068E6CB4F46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/>
              <a:t>Terugblik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A5A9B5A-3D6C-46AF-A3FE-D8646AC265F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/>
              <a:t>Wat weet u nog over eiwitten?</a:t>
            </a:r>
          </a:p>
          <a:p>
            <a:endParaRPr lang="nl-NL"/>
          </a:p>
          <a:p>
            <a:r>
              <a:rPr lang="nl-NL"/>
              <a:t>Bouwstenen van de spieren </a:t>
            </a:r>
          </a:p>
          <a:p>
            <a:r>
              <a:rPr lang="nl-NL"/>
              <a:t>Belangrijk in combinatie met bewegen </a:t>
            </a:r>
          </a:p>
          <a:p>
            <a:endParaRPr lang="nl-NL"/>
          </a:p>
          <a:p>
            <a:r>
              <a:rPr lang="nl-NL"/>
              <a:t>Bent u andere producten gaan eten?</a:t>
            </a:r>
          </a:p>
          <a:p>
            <a:endParaRPr lang="nl-NL"/>
          </a:p>
          <a:p>
            <a:endParaRPr lang="nl-NL"/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FC6EFB22-8A3C-4348-B875-7E87B39B76F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4620" y="1312083"/>
            <a:ext cx="5284761" cy="2987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921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6392EB-76AC-43D7-B80E-FFCF4B14680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/>
              <a:t>Hoeveel eiwitten?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BD5EC7E-86F9-49BD-A92D-DF8598ED0D7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91440" tIns="45720" rIns="91440" bIns="45720" anchor="t"/>
          <a:lstStyle/>
          <a:p>
            <a:r>
              <a:rPr lang="nl-NL" dirty="0"/>
              <a:t>1.0 – 1.2 gram eiwit per kilogram lichaamsgewicht per dag</a:t>
            </a:r>
          </a:p>
          <a:p>
            <a:r>
              <a:rPr lang="nl-NL" dirty="0"/>
              <a:t>Iemand van 78 kilogram moet 80 tot 96 gram eiwit per dag eten </a:t>
            </a:r>
          </a:p>
          <a:p>
            <a:endParaRPr lang="nl-NL"/>
          </a:p>
          <a:p>
            <a:r>
              <a:rPr lang="nl-NL" sz="2800" b="1" dirty="0"/>
              <a:t>25 – 30 gram eiwit per maaltijd</a:t>
            </a:r>
          </a:p>
          <a:p>
            <a:endParaRPr lang="nl-NL" sz="2800" b="1"/>
          </a:p>
          <a:p>
            <a:pPr marL="0" indent="0">
              <a:buNone/>
            </a:pPr>
            <a:endParaRPr lang="nl-NL" sz="2800" b="1"/>
          </a:p>
          <a:p>
            <a:endParaRPr lang="nl-NL" sz="2800" b="1"/>
          </a:p>
          <a:p>
            <a:pPr marL="0" indent="0">
              <a:buNone/>
            </a:pPr>
            <a:endParaRPr lang="nl-NL" b="1"/>
          </a:p>
        </p:txBody>
      </p:sp>
    </p:spTree>
    <p:extLst>
      <p:ext uri="{BB962C8B-B14F-4D97-AF65-F5344CB8AC3E}">
        <p14:creationId xmlns:p14="http://schemas.microsoft.com/office/powerpoint/2010/main" val="25846689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2E6D8DD-3B9B-4A43-917D-AFDA1BD736E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/>
              <a:t>Samen oefenen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7C94D7-5ACD-48C9-A547-FC956FFF2DA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1203" y="1484803"/>
            <a:ext cx="11119618" cy="2394677"/>
          </a:xfrm>
        </p:spPr>
        <p:txBody>
          <a:bodyPr/>
          <a:lstStyle/>
          <a:p>
            <a:r>
              <a:rPr lang="nl-NL" dirty="0"/>
              <a:t>Etiket aflezen</a:t>
            </a:r>
          </a:p>
          <a:p>
            <a:pPr marL="0" indent="0">
              <a:buNone/>
            </a:pPr>
            <a:endParaRPr lang="nl-NL" dirty="0"/>
          </a:p>
          <a:p>
            <a:r>
              <a:rPr lang="nl-NL" dirty="0"/>
              <a:t>Hoeveel zit erin?</a:t>
            </a:r>
          </a:p>
          <a:p>
            <a:endParaRPr lang="nl-NL" dirty="0"/>
          </a:p>
          <a:p>
            <a:r>
              <a:rPr lang="nl-NL" dirty="0"/>
              <a:t>Let op volgorde</a:t>
            </a:r>
          </a:p>
        </p:txBody>
      </p:sp>
      <p:pic>
        <p:nvPicPr>
          <p:cNvPr id="7172" name="Picture 4" descr="Boerderijzuivel Volle Melk - Albert Heijn - 1 l">
            <a:extLst>
              <a:ext uri="{FF2B5EF4-FFF2-40B4-BE49-F238E27FC236}">
                <a16:creationId xmlns:a16="http://schemas.microsoft.com/office/drawing/2014/main" id="{3370E452-8F51-4EFD-BC80-1A8394B71E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4302" y="463710"/>
            <a:ext cx="4976519" cy="40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al 5">
            <a:extLst>
              <a:ext uri="{FF2B5EF4-FFF2-40B4-BE49-F238E27FC236}">
                <a16:creationId xmlns:a16="http://schemas.microsoft.com/office/drawing/2014/main" id="{D3989BBC-0E89-4306-A75B-101C07A04C17}"/>
              </a:ext>
            </a:extLst>
          </p:cNvPr>
          <p:cNvSpPr/>
          <p:nvPr/>
        </p:nvSpPr>
        <p:spPr>
          <a:xfrm>
            <a:off x="6874302" y="3429000"/>
            <a:ext cx="1056640" cy="416560"/>
          </a:xfrm>
          <a:prstGeom prst="ellipse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Ovaal 8">
            <a:extLst>
              <a:ext uri="{FF2B5EF4-FFF2-40B4-BE49-F238E27FC236}">
                <a16:creationId xmlns:a16="http://schemas.microsoft.com/office/drawing/2014/main" id="{305F1633-4EFE-4B7D-BE12-2B67E66A45EA}"/>
              </a:ext>
            </a:extLst>
          </p:cNvPr>
          <p:cNvSpPr/>
          <p:nvPr/>
        </p:nvSpPr>
        <p:spPr>
          <a:xfrm>
            <a:off x="9399183" y="3485675"/>
            <a:ext cx="1056640" cy="416560"/>
          </a:xfrm>
          <a:prstGeom prst="ellipse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Ovaal 9">
            <a:extLst>
              <a:ext uri="{FF2B5EF4-FFF2-40B4-BE49-F238E27FC236}">
                <a16:creationId xmlns:a16="http://schemas.microsoft.com/office/drawing/2014/main" id="{70764F0C-7869-4AB4-85C4-EF33104031BE}"/>
              </a:ext>
            </a:extLst>
          </p:cNvPr>
          <p:cNvSpPr/>
          <p:nvPr/>
        </p:nvSpPr>
        <p:spPr>
          <a:xfrm>
            <a:off x="10963360" y="3445035"/>
            <a:ext cx="1056640" cy="416560"/>
          </a:xfrm>
          <a:prstGeom prst="ellipse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Ovaal 10">
            <a:extLst>
              <a:ext uri="{FF2B5EF4-FFF2-40B4-BE49-F238E27FC236}">
                <a16:creationId xmlns:a16="http://schemas.microsoft.com/office/drawing/2014/main" id="{B5355FE1-4202-47E8-9F4D-39BF975F2F4A}"/>
              </a:ext>
            </a:extLst>
          </p:cNvPr>
          <p:cNvSpPr/>
          <p:nvPr/>
        </p:nvSpPr>
        <p:spPr>
          <a:xfrm>
            <a:off x="10541407" y="768326"/>
            <a:ext cx="1309414" cy="534503"/>
          </a:xfrm>
          <a:prstGeom prst="ellipse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5771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8" descr="Witte zuivel: heel veel te kiezen - Smaakacademie Achterhoek">
            <a:extLst>
              <a:ext uri="{FF2B5EF4-FFF2-40B4-BE49-F238E27FC236}">
                <a16:creationId xmlns:a16="http://schemas.microsoft.com/office/drawing/2014/main" id="{08A81BCC-B5E8-4B10-912D-92B8C44006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80784" y="142281"/>
            <a:ext cx="1478597" cy="1478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Witte zuivel: heel veel te kiezen - Smaakacademie Achterhoek">
            <a:extLst>
              <a:ext uri="{FF2B5EF4-FFF2-40B4-BE49-F238E27FC236}">
                <a16:creationId xmlns:a16="http://schemas.microsoft.com/office/drawing/2014/main" id="{A4489FA9-479E-461F-AD9D-F1D61B29F0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9239" y="162458"/>
            <a:ext cx="1478597" cy="1478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8B7E0FF4-05E9-4716-AC52-D17A4B63FC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9097" y="367898"/>
            <a:ext cx="11120284" cy="653693"/>
          </a:xfrm>
        </p:spPr>
        <p:txBody>
          <a:bodyPr/>
          <a:lstStyle/>
          <a:p>
            <a:r>
              <a:rPr lang="nl-NL"/>
              <a:t>Ontbijt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E1637F5-381B-4168-A7E0-A842F3D3AB9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6516" y="2860120"/>
            <a:ext cx="3559594" cy="2394677"/>
          </a:xfrm>
        </p:spPr>
        <p:txBody>
          <a:bodyPr/>
          <a:lstStyle/>
          <a:p>
            <a:r>
              <a:rPr lang="nl-NL"/>
              <a:t>1 beker melk</a:t>
            </a:r>
          </a:p>
          <a:p>
            <a:r>
              <a:rPr lang="nl-NL"/>
              <a:t>1 boterham met kaas</a:t>
            </a:r>
          </a:p>
          <a:p>
            <a:r>
              <a:rPr lang="nl-NL"/>
              <a:t>1 gekookt ei</a:t>
            </a:r>
          </a:p>
          <a:p>
            <a:endParaRPr lang="nl-NL"/>
          </a:p>
          <a:p>
            <a:pPr marL="0" indent="0">
              <a:buNone/>
            </a:pPr>
            <a:r>
              <a:rPr lang="nl-NL" b="1"/>
              <a:t>29 gram eiwit</a:t>
            </a:r>
          </a:p>
        </p:txBody>
      </p:sp>
      <p:sp>
        <p:nvSpPr>
          <p:cNvPr id="4" name="Tijdelijke aanduiding voor tekst 2">
            <a:extLst>
              <a:ext uri="{FF2B5EF4-FFF2-40B4-BE49-F238E27FC236}">
                <a16:creationId xmlns:a16="http://schemas.microsoft.com/office/drawing/2014/main" id="{2C1A82F4-0EAF-4C89-8EAF-8D4B3ED5823C}"/>
              </a:ext>
            </a:extLst>
          </p:cNvPr>
          <p:cNvSpPr txBox="1">
            <a:spLocks/>
          </p:cNvSpPr>
          <p:nvPr/>
        </p:nvSpPr>
        <p:spPr>
          <a:xfrm>
            <a:off x="4028858" y="2833743"/>
            <a:ext cx="3353117" cy="239467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400" kern="1200" baseline="0">
                <a:solidFill>
                  <a:schemeClr val="tx1"/>
                </a:solidFill>
                <a:latin typeface="+mn-lt"/>
                <a:ea typeface="Lora"/>
                <a:cs typeface="Lor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Lora"/>
                <a:cs typeface="Lora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Lora"/>
                <a:cs typeface="Lora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Lora"/>
                <a:cs typeface="Lora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/>
              <a:t>1 kom magere kwark met muesli</a:t>
            </a:r>
          </a:p>
          <a:p>
            <a:r>
              <a:rPr lang="nl-NL"/>
              <a:t>1 beker karnemelk</a:t>
            </a:r>
          </a:p>
          <a:p>
            <a:endParaRPr lang="nl-NL"/>
          </a:p>
          <a:p>
            <a:pPr marL="0" indent="0">
              <a:buNone/>
            </a:pPr>
            <a:r>
              <a:rPr lang="nl-NL" b="1"/>
              <a:t>30 gram eiwit </a:t>
            </a:r>
          </a:p>
        </p:txBody>
      </p:sp>
      <p:sp>
        <p:nvSpPr>
          <p:cNvPr id="5" name="Tijdelijke aanduiding voor tekst 2">
            <a:extLst>
              <a:ext uri="{FF2B5EF4-FFF2-40B4-BE49-F238E27FC236}">
                <a16:creationId xmlns:a16="http://schemas.microsoft.com/office/drawing/2014/main" id="{15C41BB8-0C09-43A1-AC02-6FCE565B470C}"/>
              </a:ext>
            </a:extLst>
          </p:cNvPr>
          <p:cNvSpPr txBox="1">
            <a:spLocks/>
          </p:cNvSpPr>
          <p:nvPr/>
        </p:nvSpPr>
        <p:spPr>
          <a:xfrm>
            <a:off x="7695191" y="2786198"/>
            <a:ext cx="3353117" cy="2394677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400" kern="1200" baseline="0">
                <a:solidFill>
                  <a:schemeClr val="tx1"/>
                </a:solidFill>
                <a:latin typeface="+mn-lt"/>
                <a:ea typeface="Lora"/>
                <a:cs typeface="Lor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Lora"/>
                <a:cs typeface="Lora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Lora"/>
                <a:cs typeface="Lora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Lora"/>
                <a:cs typeface="Lora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dirty="0"/>
              <a:t>Typisch Turks ontbijt (worst, ei, witte kaas, komkommer, olijven en tomaat)</a:t>
            </a:r>
          </a:p>
          <a:p>
            <a:r>
              <a:rPr lang="nl-NL" dirty="0"/>
              <a:t>Stuk Turks brood</a:t>
            </a:r>
          </a:p>
          <a:p>
            <a:r>
              <a:rPr lang="nl-NL" dirty="0"/>
              <a:t>1 beker </a:t>
            </a:r>
            <a:r>
              <a:rPr lang="nl-NL" dirty="0" err="1"/>
              <a:t>ayran</a:t>
            </a:r>
          </a:p>
          <a:p>
            <a:endParaRPr lang="nl-NL"/>
          </a:p>
          <a:p>
            <a:pPr marL="0" indent="0">
              <a:buNone/>
            </a:pPr>
            <a:r>
              <a:rPr lang="nl-NL" b="1" dirty="0"/>
              <a:t>20 gram eiwit</a:t>
            </a:r>
          </a:p>
          <a:p>
            <a:endParaRPr lang="nl-NL"/>
          </a:p>
          <a:p>
            <a:pPr marL="0" indent="0">
              <a:buNone/>
            </a:pPr>
            <a:endParaRPr lang="nl-NL"/>
          </a:p>
        </p:txBody>
      </p:sp>
      <p:pic>
        <p:nvPicPr>
          <p:cNvPr id="3074" name="Picture 2" descr="Kadınlara Özel Kahvaltı tickets.">
            <a:extLst>
              <a:ext uri="{FF2B5EF4-FFF2-40B4-BE49-F238E27FC236}">
                <a16:creationId xmlns:a16="http://schemas.microsoft.com/office/drawing/2014/main" id="{76BDFAC3-924E-45B5-9D83-D6C5002834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61530" y="996995"/>
            <a:ext cx="2876550" cy="159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E23FE6D4-03FB-4AEF-B3C1-43D557D9176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6182" y="1044540"/>
            <a:ext cx="2671991" cy="1590675"/>
          </a:xfrm>
          <a:prstGeom prst="rect">
            <a:avLst/>
          </a:prstGeom>
        </p:spPr>
      </p:pic>
      <p:pic>
        <p:nvPicPr>
          <p:cNvPr id="3076" name="Picture 4" descr="Wat is gezonder: een boterham met kaas of een bak yoghurt? | Libelle">
            <a:extLst>
              <a:ext uri="{FF2B5EF4-FFF2-40B4-BE49-F238E27FC236}">
                <a16:creationId xmlns:a16="http://schemas.microsoft.com/office/drawing/2014/main" id="{23B2FEC4-259D-44DA-8F24-8C18CAB08F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8927" y="1120855"/>
            <a:ext cx="2897509" cy="1739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oe kook je een ei? | Voedingscentrum">
            <a:extLst>
              <a:ext uri="{FF2B5EF4-FFF2-40B4-BE49-F238E27FC236}">
                <a16:creationId xmlns:a16="http://schemas.microsoft.com/office/drawing/2014/main" id="{B0937CB6-997F-4177-8734-6AFC85987E1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023" r="23763"/>
          <a:stretch/>
        </p:blipFill>
        <p:spPr bwMode="auto">
          <a:xfrm>
            <a:off x="2791347" y="1274713"/>
            <a:ext cx="668807" cy="852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203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 descr="Witte zuivel: heel veel te kiezen - Smaakacademie Achterhoek">
            <a:extLst>
              <a:ext uri="{FF2B5EF4-FFF2-40B4-BE49-F238E27FC236}">
                <a16:creationId xmlns:a16="http://schemas.microsoft.com/office/drawing/2014/main" id="{74437A73-7884-427E-B284-5F72A2B54B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0418" y="78024"/>
            <a:ext cx="1260760" cy="1260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3ECA72FC-C10C-4021-BD02-CD784D8890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/>
              <a:t>Lunch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6EFFC9E-841D-472A-855E-3140EE92BA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8442" y="2910367"/>
            <a:ext cx="2560637" cy="2394677"/>
          </a:xfrm>
        </p:spPr>
        <p:txBody>
          <a:bodyPr/>
          <a:lstStyle/>
          <a:p>
            <a:r>
              <a:rPr lang="nl-NL" dirty="0"/>
              <a:t>2 boterhammen met een omelet (2 eieren)</a:t>
            </a:r>
          </a:p>
          <a:p>
            <a:r>
              <a:rPr lang="nl-NL" dirty="0"/>
              <a:t>1 beker melk</a:t>
            </a:r>
          </a:p>
          <a:p>
            <a:endParaRPr lang="nl-NL" dirty="0"/>
          </a:p>
          <a:p>
            <a:pPr marL="0" indent="0">
              <a:buNone/>
            </a:pPr>
            <a:r>
              <a:rPr lang="nl-NL" b="1" dirty="0"/>
              <a:t>30 gram eiwit</a:t>
            </a:r>
          </a:p>
        </p:txBody>
      </p:sp>
      <p:pic>
        <p:nvPicPr>
          <p:cNvPr id="4098" name="Picture 2" descr="Surinaams broodje kerrie kip - Francesca Kookt">
            <a:extLst>
              <a:ext uri="{FF2B5EF4-FFF2-40B4-BE49-F238E27FC236}">
                <a16:creationId xmlns:a16="http://schemas.microsoft.com/office/drawing/2014/main" id="{2B3342E2-5C86-43EA-9499-D6ED923E48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44188" y="467163"/>
            <a:ext cx="2991650" cy="1991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jdelijke aanduiding voor tekst 2">
            <a:extLst>
              <a:ext uri="{FF2B5EF4-FFF2-40B4-BE49-F238E27FC236}">
                <a16:creationId xmlns:a16="http://schemas.microsoft.com/office/drawing/2014/main" id="{BC62E252-9013-4B93-8342-12FA92321A0D}"/>
              </a:ext>
            </a:extLst>
          </p:cNvPr>
          <p:cNvSpPr txBox="1">
            <a:spLocks/>
          </p:cNvSpPr>
          <p:nvPr/>
        </p:nvSpPr>
        <p:spPr>
          <a:xfrm>
            <a:off x="4438825" y="2955191"/>
            <a:ext cx="2560637" cy="239467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400" kern="1200" baseline="0">
                <a:solidFill>
                  <a:schemeClr val="tx1"/>
                </a:solidFill>
                <a:latin typeface="+mn-lt"/>
                <a:ea typeface="Lora"/>
                <a:cs typeface="Lor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Lora"/>
                <a:cs typeface="Lora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Lora"/>
                <a:cs typeface="Lora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Lora"/>
                <a:cs typeface="Lora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/>
              <a:t>1 Surinaams broodje kip kerrie</a:t>
            </a:r>
          </a:p>
          <a:p>
            <a:r>
              <a:rPr lang="nl-NL"/>
              <a:t>1 </a:t>
            </a:r>
            <a:r>
              <a:rPr lang="nl-NL" err="1"/>
              <a:t>bara</a:t>
            </a:r>
            <a:r>
              <a:rPr lang="nl-NL"/>
              <a:t> </a:t>
            </a:r>
          </a:p>
          <a:p>
            <a:r>
              <a:rPr lang="nl-NL"/>
              <a:t>1 beker sojadrink</a:t>
            </a:r>
          </a:p>
          <a:p>
            <a:endParaRPr lang="nl-NL"/>
          </a:p>
          <a:p>
            <a:pPr marL="0" indent="0">
              <a:buFont typeface="Arial"/>
              <a:buNone/>
            </a:pPr>
            <a:r>
              <a:rPr lang="nl-NL" b="1"/>
              <a:t>30 gram eiwit</a:t>
            </a:r>
          </a:p>
        </p:txBody>
      </p:sp>
      <p:pic>
        <p:nvPicPr>
          <p:cNvPr id="4100" name="Picture 4" descr="bara - WikiWoordenboek">
            <a:extLst>
              <a:ext uri="{FF2B5EF4-FFF2-40B4-BE49-F238E27FC236}">
                <a16:creationId xmlns:a16="http://schemas.microsoft.com/office/drawing/2014/main" id="{73407512-E3D1-4091-A948-5A4BFE1251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4170" y="2304102"/>
            <a:ext cx="1630680" cy="1087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Witte zuivel: heel veel te kiezen - Smaakacademie Achterhoek">
            <a:extLst>
              <a:ext uri="{FF2B5EF4-FFF2-40B4-BE49-F238E27FC236}">
                <a16:creationId xmlns:a16="http://schemas.microsoft.com/office/drawing/2014/main" id="{57696262-6E18-4667-92FD-1213936EF2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94529" y="700650"/>
            <a:ext cx="1029100" cy="102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6" descr="Tosti omelet met ham | Lekker en Simpel">
            <a:extLst>
              <a:ext uri="{FF2B5EF4-FFF2-40B4-BE49-F238E27FC236}">
                <a16:creationId xmlns:a16="http://schemas.microsoft.com/office/drawing/2014/main" id="{172738ED-AEA6-465A-8236-ABE6E797FFB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8315C6B6-5C6B-4F83-ADA9-AE5E4BDA5DB3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585" y="1215200"/>
            <a:ext cx="2467565" cy="1645648"/>
          </a:xfrm>
          <a:prstGeom prst="rect">
            <a:avLst/>
          </a:prstGeom>
        </p:spPr>
      </p:pic>
      <p:pic>
        <p:nvPicPr>
          <p:cNvPr id="4104" name="Picture 8" descr="Kıymalı Yumurta Tarifi: Kıymalı Yumurta Nasıl Yapılır? | Lezzet">
            <a:extLst>
              <a:ext uri="{FF2B5EF4-FFF2-40B4-BE49-F238E27FC236}">
                <a16:creationId xmlns:a16="http://schemas.microsoft.com/office/drawing/2014/main" id="{AF0C6AC5-7C8E-44CD-9B95-3BDBFE3E2B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39876" y="700650"/>
            <a:ext cx="2516031" cy="188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jdelijke aanduiding voor tekst 2">
            <a:extLst>
              <a:ext uri="{FF2B5EF4-FFF2-40B4-BE49-F238E27FC236}">
                <a16:creationId xmlns:a16="http://schemas.microsoft.com/office/drawing/2014/main" id="{02FD1FA0-E547-4C77-AD7A-FB22390EB13E}"/>
              </a:ext>
            </a:extLst>
          </p:cNvPr>
          <p:cNvSpPr txBox="1">
            <a:spLocks/>
          </p:cNvSpPr>
          <p:nvPr/>
        </p:nvSpPr>
        <p:spPr>
          <a:xfrm>
            <a:off x="8742101" y="3072989"/>
            <a:ext cx="2560637" cy="239467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400" kern="1200" baseline="0">
                <a:solidFill>
                  <a:schemeClr val="tx1"/>
                </a:solidFill>
                <a:latin typeface="+mn-lt"/>
                <a:ea typeface="Lora"/>
                <a:cs typeface="Lor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Lora"/>
                <a:cs typeface="Lora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Lora"/>
                <a:cs typeface="Lora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Lora"/>
                <a:cs typeface="Lora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/>
              <a:t>Gehakt met 2 eieren (</a:t>
            </a:r>
            <a:r>
              <a:rPr lang="nl-NL" i="1" err="1"/>
              <a:t>Kiymaili</a:t>
            </a:r>
            <a:r>
              <a:rPr lang="nl-NL" i="1"/>
              <a:t> </a:t>
            </a:r>
            <a:r>
              <a:rPr lang="nl-NL" i="1" err="1"/>
              <a:t>yumurta</a:t>
            </a:r>
            <a:r>
              <a:rPr lang="nl-NL"/>
              <a:t>)</a:t>
            </a:r>
          </a:p>
          <a:p>
            <a:r>
              <a:rPr lang="nl-NL"/>
              <a:t>1 stuk Turks brood</a:t>
            </a:r>
          </a:p>
          <a:p>
            <a:endParaRPr lang="nl-NL"/>
          </a:p>
          <a:p>
            <a:pPr marL="0" indent="0">
              <a:buFont typeface="Arial"/>
              <a:buNone/>
            </a:pPr>
            <a:r>
              <a:rPr lang="nl-NL" b="1"/>
              <a:t>25 gram eiwit</a:t>
            </a:r>
          </a:p>
        </p:txBody>
      </p:sp>
      <p:pic>
        <p:nvPicPr>
          <p:cNvPr id="4108" name="Picture 12" descr="Gastronomixs | Turks Brood | Gastronomixs">
            <a:extLst>
              <a:ext uri="{FF2B5EF4-FFF2-40B4-BE49-F238E27FC236}">
                <a16:creationId xmlns:a16="http://schemas.microsoft.com/office/drawing/2014/main" id="{27641027-F9EB-4FA9-8B77-0CDD1EA2E66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860" t="19521" r="30225" b="40889"/>
          <a:stretch/>
        </p:blipFill>
        <p:spPr bwMode="auto">
          <a:xfrm>
            <a:off x="10868079" y="2062479"/>
            <a:ext cx="1223357" cy="1193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6045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3EC0A3-BD8F-4402-83A0-5641EF251E4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/>
              <a:t>Avondeten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A64D17F0-9D8F-4BB8-9CB7-7DAE0472D9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0028" y="381000"/>
            <a:ext cx="2169895" cy="3048000"/>
          </a:xfrm>
          <a:prstGeom prst="rect">
            <a:avLst/>
          </a:prstGeom>
        </p:spPr>
      </p:pic>
      <p:pic>
        <p:nvPicPr>
          <p:cNvPr id="5122" name="Picture 2" descr="Aardappelen, groente en vlees | Koken voor mijn dochter">
            <a:extLst>
              <a:ext uri="{FF2B5EF4-FFF2-40B4-BE49-F238E27FC236}">
                <a16:creationId xmlns:a16="http://schemas.microsoft.com/office/drawing/2014/main" id="{5605FCA5-8697-479D-A668-AE56625145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9098" y="1207020"/>
            <a:ext cx="1942738" cy="194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Kouseband met zoutvlees Recept - Moony4ever Blog - Surinaamse Blog">
            <a:extLst>
              <a:ext uri="{FF2B5EF4-FFF2-40B4-BE49-F238E27FC236}">
                <a16:creationId xmlns:a16="http://schemas.microsoft.com/office/drawing/2014/main" id="{2DA5261E-9987-42D8-A6AC-FF78332A27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0822" y="443337"/>
            <a:ext cx="2712014" cy="1861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jdelijke aanduiding voor tekst 2">
            <a:extLst>
              <a:ext uri="{FF2B5EF4-FFF2-40B4-BE49-F238E27FC236}">
                <a16:creationId xmlns:a16="http://schemas.microsoft.com/office/drawing/2014/main" id="{28AE5F3D-7EC8-4CCD-B90F-1E4FDEA1D613}"/>
              </a:ext>
            </a:extLst>
          </p:cNvPr>
          <p:cNvSpPr txBox="1">
            <a:spLocks/>
          </p:cNvSpPr>
          <p:nvPr/>
        </p:nvSpPr>
        <p:spPr>
          <a:xfrm>
            <a:off x="629920" y="3142743"/>
            <a:ext cx="2916903" cy="239467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400" kern="1200" baseline="0">
                <a:solidFill>
                  <a:schemeClr val="tx1"/>
                </a:solidFill>
                <a:latin typeface="+mn-lt"/>
                <a:ea typeface="Lora"/>
                <a:cs typeface="Lor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Lora"/>
                <a:cs typeface="Lora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Lora"/>
                <a:cs typeface="Lora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Lora"/>
                <a:cs typeface="Lora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dirty="0"/>
              <a:t>1 stuk vlees</a:t>
            </a:r>
          </a:p>
          <a:p>
            <a:r>
              <a:rPr lang="nl-NL" dirty="0"/>
              <a:t>1 portie groenten</a:t>
            </a:r>
          </a:p>
          <a:p>
            <a:r>
              <a:rPr lang="nl-NL" dirty="0"/>
              <a:t>1 portie aardappels</a:t>
            </a:r>
          </a:p>
          <a:p>
            <a:pPr marL="0" indent="0">
              <a:buFont typeface="Arial"/>
              <a:buNone/>
            </a:pPr>
            <a:endParaRPr lang="nl-NL" b="1" dirty="0"/>
          </a:p>
          <a:p>
            <a:pPr marL="0" indent="0">
              <a:buFont typeface="Arial"/>
              <a:buNone/>
            </a:pPr>
            <a:r>
              <a:rPr lang="nl-NL" b="1" dirty="0"/>
              <a:t>21 gram eiwit</a:t>
            </a:r>
          </a:p>
        </p:txBody>
      </p:sp>
      <p:sp>
        <p:nvSpPr>
          <p:cNvPr id="11" name="Tijdelijke aanduiding voor tekst 2">
            <a:extLst>
              <a:ext uri="{FF2B5EF4-FFF2-40B4-BE49-F238E27FC236}">
                <a16:creationId xmlns:a16="http://schemas.microsoft.com/office/drawing/2014/main" id="{6155E281-DF38-4949-A7AF-13AA244944D8}"/>
              </a:ext>
            </a:extLst>
          </p:cNvPr>
          <p:cNvSpPr txBox="1">
            <a:spLocks/>
          </p:cNvSpPr>
          <p:nvPr/>
        </p:nvSpPr>
        <p:spPr>
          <a:xfrm>
            <a:off x="4306857" y="3453362"/>
            <a:ext cx="2916903" cy="239467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400" kern="1200" baseline="0">
                <a:solidFill>
                  <a:schemeClr val="tx1"/>
                </a:solidFill>
                <a:latin typeface="+mn-lt"/>
                <a:ea typeface="Lora"/>
                <a:cs typeface="Lor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Lora"/>
                <a:cs typeface="Lora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Lora"/>
                <a:cs typeface="Lora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Lora"/>
                <a:cs typeface="Lora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dirty="0"/>
              <a:t>Kousenband met zoutvlees </a:t>
            </a:r>
          </a:p>
          <a:p>
            <a:r>
              <a:rPr lang="nl-NL" dirty="0"/>
              <a:t>Stukje pastei (met gehakt en erwtjes)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Font typeface="Arial"/>
              <a:buNone/>
            </a:pPr>
            <a:r>
              <a:rPr lang="nl-NL" b="1" dirty="0"/>
              <a:t>33 gram eiwit</a:t>
            </a:r>
          </a:p>
        </p:txBody>
      </p:sp>
      <p:pic>
        <p:nvPicPr>
          <p:cNvPr id="5128" name="Picture 8" descr="RECEPT: vegan Surinaamse pastei - This Girl Can Cook">
            <a:extLst>
              <a:ext uri="{FF2B5EF4-FFF2-40B4-BE49-F238E27FC236}">
                <a16:creationId xmlns:a16="http://schemas.microsoft.com/office/drawing/2014/main" id="{1839DCB3-60E9-46F3-BDCD-F076303CE6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6829" y="1840099"/>
            <a:ext cx="2006985" cy="1338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jdelijke aanduiding voor tekst 2">
            <a:extLst>
              <a:ext uri="{FF2B5EF4-FFF2-40B4-BE49-F238E27FC236}">
                <a16:creationId xmlns:a16="http://schemas.microsoft.com/office/drawing/2014/main" id="{1828F944-82C5-4E63-904E-04983798A96B}"/>
              </a:ext>
            </a:extLst>
          </p:cNvPr>
          <p:cNvSpPr txBox="1">
            <a:spLocks/>
          </p:cNvSpPr>
          <p:nvPr/>
        </p:nvSpPr>
        <p:spPr>
          <a:xfrm>
            <a:off x="8645177" y="3580061"/>
            <a:ext cx="2916903" cy="239467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400" kern="1200" baseline="0">
                <a:solidFill>
                  <a:schemeClr val="tx1"/>
                </a:solidFill>
                <a:latin typeface="+mn-lt"/>
                <a:ea typeface="Lora"/>
                <a:cs typeface="Lor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Lora"/>
                <a:cs typeface="Lora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Lora"/>
                <a:cs typeface="Lora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Lora"/>
                <a:cs typeface="Lora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/>
              <a:t>Kiptajine met couscous</a:t>
            </a:r>
          </a:p>
          <a:p>
            <a:pPr marL="0" indent="0">
              <a:buNone/>
            </a:pPr>
            <a:endParaRPr lang="nl-NL"/>
          </a:p>
          <a:p>
            <a:pPr marL="0" indent="0">
              <a:buNone/>
            </a:pPr>
            <a:endParaRPr lang="nl-NL"/>
          </a:p>
          <a:p>
            <a:pPr marL="0" indent="0">
              <a:buFont typeface="Arial"/>
              <a:buNone/>
            </a:pPr>
            <a:r>
              <a:rPr lang="nl-NL" b="1"/>
              <a:t>30 gram eiwit</a:t>
            </a:r>
          </a:p>
        </p:txBody>
      </p:sp>
    </p:spTree>
    <p:extLst>
      <p:ext uri="{BB962C8B-B14F-4D97-AF65-F5344CB8AC3E}">
        <p14:creationId xmlns:p14="http://schemas.microsoft.com/office/powerpoint/2010/main" val="3827040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0CBBC6D-C3C3-4260-B247-C4846077901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/>
              <a:t>Tips voedingscentrum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F7CECD4-1837-4160-8657-E296C1A0087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9763" y="1694047"/>
            <a:ext cx="11119618" cy="2394677"/>
          </a:xfrm>
        </p:spPr>
        <p:txBody>
          <a:bodyPr/>
          <a:lstStyle/>
          <a:p>
            <a:pPr marL="0" indent="0">
              <a:buNone/>
            </a:pPr>
            <a:endParaRPr lang="nl-NL" dirty="0"/>
          </a:p>
          <a:p>
            <a:pPr>
              <a:buFont typeface="Wingdings" panose="05000000000000000000" pitchFamily="2" charset="2"/>
              <a:buChar char="ü"/>
            </a:pPr>
            <a:r>
              <a:rPr lang="nl-NL" dirty="0"/>
              <a:t>1 dag vis, 1 dag peulvruchten, 1 dag noten, 2 dagen rund- of varkensvlees en 2 dagen kip of ander gevogelte. </a:t>
            </a:r>
          </a:p>
          <a:p>
            <a:pPr>
              <a:buFont typeface="Wingdings" panose="05000000000000000000" pitchFamily="2" charset="2"/>
              <a:buChar char="ü"/>
            </a:pPr>
            <a:endParaRPr lang="nl-NL" dirty="0"/>
          </a:p>
          <a:p>
            <a:pPr>
              <a:buFont typeface="Wingdings" panose="05000000000000000000" pitchFamily="2" charset="2"/>
              <a:buChar char="ü"/>
            </a:pPr>
            <a:r>
              <a:rPr lang="nl-NL" dirty="0"/>
              <a:t>In plaats van vlees </a:t>
            </a:r>
            <a:r>
              <a:rPr lang="nl-NL" dirty="0">
                <a:sym typeface="Wingdings" panose="05000000000000000000" pitchFamily="2" charset="2"/>
              </a:rPr>
              <a:t> </a:t>
            </a:r>
            <a:r>
              <a:rPr lang="nl-NL" dirty="0"/>
              <a:t>tofu, tempé of ei</a:t>
            </a:r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70720046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F7A620E417FD344A9FABFCEA0AA7152" ma:contentTypeVersion="19" ma:contentTypeDescription="Create a new document." ma:contentTypeScope="" ma:versionID="59490b0e82a9a3ddb67b16c1a70e348c">
  <xsd:schema xmlns:xsd="http://www.w3.org/2001/XMLSchema" xmlns:xs="http://www.w3.org/2001/XMLSchema" xmlns:p="http://schemas.microsoft.com/office/2006/metadata/properties" xmlns:ns2="0d67721e-1399-4641-98a8-6b163aa53b8c" xmlns:ns3="f52dfd5a-28e0-4af9-b175-0f92787e2ac5" targetNamespace="http://schemas.microsoft.com/office/2006/metadata/properties" ma:root="true" ma:fieldsID="445cf5dd728046541623f7897a2def5d" ns2:_="" ns3:_="">
    <xsd:import namespace="0d67721e-1399-4641-98a8-6b163aa53b8c"/>
    <xsd:import namespace="f52dfd5a-28e0-4af9-b175-0f92787e2a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Location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d67721e-1399-4641-98a8-6b163aa53b8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Length (seconds)" ma:internalName="MediaLengthInSeconds" ma:readOnly="true">
      <xsd:simpleType>
        <xsd:restriction base="dms:Unknown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ea7b10c3-6051-43e0-be80-498b9880039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2dfd5a-28e0-4af9-b175-0f92787e2ac5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3d2be67d-487b-40e4-8e23-4de26ab7dcaf}" ma:internalName="TaxCatchAll" ma:showField="CatchAllData" ma:web="f52dfd5a-28e0-4af9-b175-0f92787e2a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52dfd5a-28e0-4af9-b175-0f92787e2ac5" xsi:nil="true"/>
    <lcf76f155ced4ddcb4097134ff3c332f xmlns="0d67721e-1399-4641-98a8-6b163aa53b8c">
      <Terms xmlns="http://schemas.microsoft.com/office/infopath/2007/PartnerControls"/>
    </lcf76f155ced4ddcb4097134ff3c332f>
    <MediaLengthInSeconds xmlns="0d67721e-1399-4641-98a8-6b163aa53b8c" xsi:nil="true"/>
    <SharedWithUsers xmlns="f52dfd5a-28e0-4af9-b175-0f92787e2ac5">
      <UserInfo>
        <DisplayName/>
        <AccountId xsi:nil="true"/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4E092CDA-971E-4353-B7C3-AFB87999B66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d67721e-1399-4641-98a8-6b163aa53b8c"/>
    <ds:schemaRef ds:uri="f52dfd5a-28e0-4af9-b175-0f92787e2a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693477D-C91B-48DA-ADE5-A9E2553FA3B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6225D86-12D6-4349-8425-E06E9EB10C03}">
  <ds:schemaRefs>
    <ds:schemaRef ds:uri="http://purl.org/dc/dcmitype/"/>
    <ds:schemaRef ds:uri="http://schemas.microsoft.com/office/infopath/2007/PartnerControls"/>
    <ds:schemaRef ds:uri="http://www.w3.org/XML/1998/namespace"/>
    <ds:schemaRef ds:uri="http://purl.org/dc/elements/1.1/"/>
    <ds:schemaRef ds:uri="5c50c901-67f1-4749-89d4-ca3815bc283d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1bdafb54-5a4e-468b-a95a-6d30cc6459f7"/>
    <ds:schemaRef ds:uri="http://schemas.microsoft.com/office/2006/metadata/properties"/>
    <ds:schemaRef ds:uri="f52dfd5a-28e0-4af9-b175-0f92787e2ac5"/>
    <ds:schemaRef ds:uri="0d67721e-1399-4641-98a8-6b163aa53b8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741</Words>
  <Application>Microsoft Office PowerPoint</Application>
  <PresentationFormat>Breedbeeld</PresentationFormat>
  <Paragraphs>142</Paragraphs>
  <Slides>13</Slides>
  <Notes>10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13</vt:i4>
      </vt:variant>
    </vt:vector>
  </HeadingPairs>
  <TitlesOfParts>
    <vt:vector size="18" baseType="lpstr">
      <vt:lpstr>Arial</vt:lpstr>
      <vt:lpstr>Calibri</vt:lpstr>
      <vt:lpstr>Lora</vt:lpstr>
      <vt:lpstr>Wingdings</vt:lpstr>
      <vt:lpstr>1_Office Theme</vt:lpstr>
      <vt:lpstr>TOM Lunch bijeenkomst 4  </vt:lpstr>
      <vt:lpstr>Wat gaan we vandaag bespreken?</vt:lpstr>
      <vt:lpstr>Terugblik</vt:lpstr>
      <vt:lpstr>Hoeveel eiwitten?</vt:lpstr>
      <vt:lpstr>Samen oefenen</vt:lpstr>
      <vt:lpstr>Ontbijt</vt:lpstr>
      <vt:lpstr>Lunch</vt:lpstr>
      <vt:lpstr>Avondeten</vt:lpstr>
      <vt:lpstr>Tips voedingscentrum</vt:lpstr>
      <vt:lpstr>Tussendoor </vt:lpstr>
      <vt:lpstr>Zelf aan de slag!</vt:lpstr>
      <vt:lpstr>Vragen?</vt:lpstr>
      <vt:lpstr>Dank u wel!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Gezamenlijke voedingsvoorlichting bijeenkomst  met TOM  Sessie: 3</dc:title>
  <dc:creator>MOHEDE Inge</dc:creator>
  <cp:lastModifiedBy>Nathalie Konings</cp:lastModifiedBy>
  <cp:revision>10</cp:revision>
  <dcterms:created xsi:type="dcterms:W3CDTF">2021-09-18T13:13:04Z</dcterms:created>
  <dcterms:modified xsi:type="dcterms:W3CDTF">2026-03-23T10:28:03Z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0x0101000F7A620E417FD344A9FABFCEA0AA7152</vt:lpwstr>
  </property>
  <property fmtid="{D5CDD505-2E9C-101B-9397-08002B2CF9AE}" pid="3" name="MediaServiceImageTags">
    <vt:lpwstr/>
  </property>
  <property fmtid="{D5CDD505-2E9C-101B-9397-08002B2CF9AE}" pid="4" name="xd_ProgID">
    <vt:lpwstr/>
  </property>
  <property fmtid="{D5CDD505-2E9C-101B-9397-08002B2CF9AE}" pid="5" name="ComplianceAssetId">
    <vt:lpwstr/>
  </property>
  <property fmtid="{D5CDD505-2E9C-101B-9397-08002B2CF9AE}" pid="6" name="TemplateUrl">
    <vt:lpwstr/>
  </property>
  <property fmtid="{D5CDD505-2E9C-101B-9397-08002B2CF9AE}" pid="7" name="_ExtendedDescription">
    <vt:lpwstr/>
  </property>
  <property fmtid="{D5CDD505-2E9C-101B-9397-08002B2CF9AE}" pid="8" name="TriggerFlowInfo">
    <vt:lpwstr/>
  </property>
  <property fmtid="{D5CDD505-2E9C-101B-9397-08002B2CF9AE}" pid="9" name="xd_Signature">
    <vt:lpwstr/>
  </property>
</Properties>
</file>