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v" ContentType="video/x-ms-wm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2" r:id="rId5"/>
  </p:sldMasterIdLst>
  <p:notesMasterIdLst>
    <p:notesMasterId r:id="rId40"/>
  </p:notesMasterIdLst>
  <p:handoutMasterIdLst>
    <p:handoutMasterId r:id="rId41"/>
  </p:handoutMasterIdLst>
  <p:sldIdLst>
    <p:sldId id="256" r:id="rId6"/>
    <p:sldId id="281" r:id="rId7"/>
    <p:sldId id="257" r:id="rId8"/>
    <p:sldId id="299" r:id="rId9"/>
    <p:sldId id="295" r:id="rId10"/>
    <p:sldId id="292" r:id="rId11"/>
    <p:sldId id="293" r:id="rId12"/>
    <p:sldId id="294" r:id="rId13"/>
    <p:sldId id="5057" r:id="rId14"/>
    <p:sldId id="5058" r:id="rId15"/>
    <p:sldId id="5059" r:id="rId16"/>
    <p:sldId id="319" r:id="rId17"/>
    <p:sldId id="5092" r:id="rId18"/>
    <p:sldId id="5062" r:id="rId19"/>
    <p:sldId id="5063" r:id="rId20"/>
    <p:sldId id="5064" r:id="rId21"/>
    <p:sldId id="5065" r:id="rId22"/>
    <p:sldId id="5069" r:id="rId23"/>
    <p:sldId id="5070" r:id="rId24"/>
    <p:sldId id="300" r:id="rId25"/>
    <p:sldId id="287" r:id="rId26"/>
    <p:sldId id="5072" r:id="rId27"/>
    <p:sldId id="301" r:id="rId28"/>
    <p:sldId id="316" r:id="rId29"/>
    <p:sldId id="302" r:id="rId30"/>
    <p:sldId id="309" r:id="rId31"/>
    <p:sldId id="264" r:id="rId32"/>
    <p:sldId id="312" r:id="rId33"/>
    <p:sldId id="313" r:id="rId34"/>
    <p:sldId id="315" r:id="rId35"/>
    <p:sldId id="318" r:id="rId36"/>
    <p:sldId id="5090" r:id="rId37"/>
    <p:sldId id="5091" r:id="rId38"/>
    <p:sldId id="275" r:id="rId39"/>
  </p:sldIdLst>
  <p:sldSz cx="12192000" cy="6858000"/>
  <p:notesSz cx="6858000" cy="9144000"/>
  <p:defaultTextStyle>
    <a:defPPr>
      <a:defRPr lang="en-US"/>
    </a:defPPr>
    <a:lvl1pPr marL="0" algn="l" defTabSz="914354" rtl="0" eaLnBrk="1" latinLnBrk="0" hangingPunct="1">
      <a:defRPr sz="1900" kern="1200">
        <a:solidFill>
          <a:schemeClr val="tx1"/>
        </a:solidFill>
        <a:latin typeface="+mn-lt"/>
        <a:ea typeface="+mn-ea"/>
        <a:cs typeface="+mn-cs"/>
      </a:defRPr>
    </a:lvl1pPr>
    <a:lvl2pPr marL="457178"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2"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2"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8" algn="l" defTabSz="914354"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61C9740-6DE6-9B40-9497-2E5330B3725B}" name="Kirsten Evenblij" initials="KE" userId="S::k.evenblij@veiligheid.nl::16b5a15c-3ba9-431a-b483-92fdcb584e7b" providerId="AD"/>
  <p188:author id="{86CBC8C4-03B7-8968-B1E4-BFF3449C9A22}" name="Elvera Overdevest" initials="EO" userId="S::e.overdevest@veiligheid.nl::27212abf-4839-461e-8ca4-c7033e8afd5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Merei Lugtenberg" initials="ML"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834A"/>
    <a:srgbClr val="13ACE2"/>
    <a:srgbClr val="4472C4"/>
    <a:srgbClr val="F47C40"/>
    <a:srgbClr val="999999"/>
    <a:srgbClr val="5959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BCF219B-87BC-4B89-A774-60D82C3059F0}" v="4" dt="2026-03-04T10:15:47.0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22" autoAdjust="0"/>
    <p:restoredTop sz="74949" autoAdjust="0"/>
  </p:normalViewPr>
  <p:slideViewPr>
    <p:cSldViewPr snapToGrid="0" snapToObjects="1" showGuides="1">
      <p:cViewPr>
        <p:scale>
          <a:sx n="110" d="100"/>
          <a:sy n="110" d="100"/>
        </p:scale>
        <p:origin x="108" y="354"/>
      </p:cViewPr>
      <p:guideLst>
        <p:guide orient="horz" pos="2160"/>
        <p:guide pos="3840"/>
      </p:guideLst>
    </p:cSldViewPr>
  </p:slideViewPr>
  <p:notesTextViewPr>
    <p:cViewPr>
      <p:scale>
        <a:sx n="75" d="100"/>
        <a:sy n="75" d="100"/>
      </p:scale>
      <p:origin x="0" y="0"/>
    </p:cViewPr>
  </p:notesTextViewPr>
  <p:notesViewPr>
    <p:cSldViewPr snapToGrid="0" snapToObjects="1" showGuides="1">
      <p:cViewPr varScale="1">
        <p:scale>
          <a:sx n="131" d="100"/>
          <a:sy n="131" d="100"/>
        </p:scale>
        <p:origin x="4864"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commentAuthors" Target="commentAuthors.xml"/><Relationship Id="rId47"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microsoft.com/office/2018/10/relationships/authors" Targe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vera Overdevest" userId="27212abf-4839-461e-8ca4-c7033e8afd56" providerId="ADAL" clId="{E3342CDF-D55B-444A-B9DD-19E4494117F4}"/>
    <pc:docChg chg="undo custSel delSld modSld">
      <pc:chgData name="Elvera Overdevest" userId="27212abf-4839-461e-8ca4-c7033e8afd56" providerId="ADAL" clId="{E3342CDF-D55B-444A-B9DD-19E4494117F4}" dt="2026-02-26T13:04:07.267" v="1222" actId="47"/>
      <pc:docMkLst>
        <pc:docMk/>
      </pc:docMkLst>
      <pc:sldChg chg="modSp mod modNotesTx">
        <pc:chgData name="Elvera Overdevest" userId="27212abf-4839-461e-8ca4-c7033e8afd56" providerId="ADAL" clId="{E3342CDF-D55B-444A-B9DD-19E4494117F4}" dt="2026-02-25T15:44:30.397" v="34" actId="20577"/>
        <pc:sldMkLst>
          <pc:docMk/>
          <pc:sldMk cId="909491931" sldId="257"/>
        </pc:sldMkLst>
        <pc:spChg chg="mod">
          <ac:chgData name="Elvera Overdevest" userId="27212abf-4839-461e-8ca4-c7033e8afd56" providerId="ADAL" clId="{E3342CDF-D55B-444A-B9DD-19E4494117F4}" dt="2026-02-25T15:42:08.964" v="0" actId="13926"/>
          <ac:spMkLst>
            <pc:docMk/>
            <pc:sldMk cId="909491931" sldId="257"/>
            <ac:spMk id="5" creationId="{00000000-0000-0000-0000-000000000000}"/>
          </ac:spMkLst>
        </pc:spChg>
      </pc:sldChg>
      <pc:sldChg chg="modNotesTx">
        <pc:chgData name="Elvera Overdevest" userId="27212abf-4839-461e-8ca4-c7033e8afd56" providerId="ADAL" clId="{E3342CDF-D55B-444A-B9DD-19E4494117F4}" dt="2026-02-25T15:44:04.541" v="25" actId="20577"/>
        <pc:sldMkLst>
          <pc:docMk/>
          <pc:sldMk cId="2888785689" sldId="281"/>
        </pc:sldMkLst>
      </pc:sldChg>
      <pc:sldChg chg="modSp mod modNotesTx">
        <pc:chgData name="Elvera Overdevest" userId="27212abf-4839-461e-8ca4-c7033e8afd56" providerId="ADAL" clId="{E3342CDF-D55B-444A-B9DD-19E4494117F4}" dt="2026-02-26T08:38:43.670" v="893" actId="20577"/>
        <pc:sldMkLst>
          <pc:docMk/>
          <pc:sldMk cId="1250008750" sldId="287"/>
        </pc:sldMkLst>
        <pc:spChg chg="mod">
          <ac:chgData name="Elvera Overdevest" userId="27212abf-4839-461e-8ca4-c7033e8afd56" providerId="ADAL" clId="{E3342CDF-D55B-444A-B9DD-19E4494117F4}" dt="2026-02-26T08:37:50.128" v="816" actId="20577"/>
          <ac:spMkLst>
            <pc:docMk/>
            <pc:sldMk cId="1250008750" sldId="287"/>
            <ac:spMk id="3" creationId="{05E0BDB6-1666-4A9D-8EE3-4A942AD441EE}"/>
          </ac:spMkLst>
        </pc:spChg>
        <pc:spChg chg="mod">
          <ac:chgData name="Elvera Overdevest" userId="27212abf-4839-461e-8ca4-c7033e8afd56" providerId="ADAL" clId="{E3342CDF-D55B-444A-B9DD-19E4494117F4}" dt="2026-02-26T08:37:15.553" v="784" actId="20577"/>
          <ac:spMkLst>
            <pc:docMk/>
            <pc:sldMk cId="1250008750" sldId="287"/>
            <ac:spMk id="4" creationId="{2A7C70CE-C567-4FF5-8742-1D59D30205C1}"/>
          </ac:spMkLst>
        </pc:spChg>
      </pc:sldChg>
      <pc:sldChg chg="modNotesTx">
        <pc:chgData name="Elvera Overdevest" userId="27212abf-4839-461e-8ca4-c7033e8afd56" providerId="ADAL" clId="{E3342CDF-D55B-444A-B9DD-19E4494117F4}" dt="2026-02-25T15:43:33.005" v="1" actId="20577"/>
        <pc:sldMkLst>
          <pc:docMk/>
          <pc:sldMk cId="3634576925" sldId="295"/>
        </pc:sldMkLst>
      </pc:sldChg>
      <pc:sldChg chg="modSp mod modNotesTx">
        <pc:chgData name="Elvera Overdevest" userId="27212abf-4839-461e-8ca4-c7033e8afd56" providerId="ADAL" clId="{E3342CDF-D55B-444A-B9DD-19E4494117F4}" dt="2026-02-26T12:56:26.314" v="1024" actId="20577"/>
        <pc:sldMkLst>
          <pc:docMk/>
          <pc:sldMk cId="3990045928" sldId="301"/>
        </pc:sldMkLst>
        <pc:spChg chg="mod">
          <ac:chgData name="Elvera Overdevest" userId="27212abf-4839-461e-8ca4-c7033e8afd56" providerId="ADAL" clId="{E3342CDF-D55B-444A-B9DD-19E4494117F4}" dt="2026-02-26T12:54:59.534" v="909" actId="20577"/>
          <ac:spMkLst>
            <pc:docMk/>
            <pc:sldMk cId="3990045928" sldId="301"/>
            <ac:spMk id="2" creationId="{00000000-0000-0000-0000-000000000000}"/>
          </ac:spMkLst>
        </pc:spChg>
      </pc:sldChg>
      <pc:sldChg chg="addSp delSp modSp mod">
        <pc:chgData name="Elvera Overdevest" userId="27212abf-4839-461e-8ca4-c7033e8afd56" providerId="ADAL" clId="{E3342CDF-D55B-444A-B9DD-19E4494117F4}" dt="2026-02-26T12:58:27.115" v="1031" actId="1076"/>
        <pc:sldMkLst>
          <pc:docMk/>
          <pc:sldMk cId="3242048357" sldId="302"/>
        </pc:sldMkLst>
        <pc:picChg chg="add mod">
          <ac:chgData name="Elvera Overdevest" userId="27212abf-4839-461e-8ca4-c7033e8afd56" providerId="ADAL" clId="{E3342CDF-D55B-444A-B9DD-19E4494117F4}" dt="2026-02-26T12:58:27.115" v="1031" actId="1076"/>
          <ac:picMkLst>
            <pc:docMk/>
            <pc:sldMk cId="3242048357" sldId="302"/>
            <ac:picMk id="8" creationId="{5385EC37-BD3A-43CC-CAA8-DFA2D58AC63A}"/>
          </ac:picMkLst>
        </pc:picChg>
      </pc:sldChg>
      <pc:sldChg chg="modSp mod modNotesTx">
        <pc:chgData name="Elvera Overdevest" userId="27212abf-4839-461e-8ca4-c7033e8afd56" providerId="ADAL" clId="{E3342CDF-D55B-444A-B9DD-19E4494117F4}" dt="2026-02-26T13:02:31.003" v="1204" actId="20577"/>
        <pc:sldMkLst>
          <pc:docMk/>
          <pc:sldMk cId="1639265813" sldId="309"/>
        </pc:sldMkLst>
        <pc:spChg chg="mod">
          <ac:chgData name="Elvera Overdevest" userId="27212abf-4839-461e-8ca4-c7033e8afd56" providerId="ADAL" clId="{E3342CDF-D55B-444A-B9DD-19E4494117F4}" dt="2026-02-26T13:01:40.513" v="1201" actId="20577"/>
          <ac:spMkLst>
            <pc:docMk/>
            <pc:sldMk cId="1639265813" sldId="309"/>
            <ac:spMk id="3" creationId="{00000000-0000-0000-0000-000000000000}"/>
          </ac:spMkLst>
        </pc:spChg>
      </pc:sldChg>
      <pc:sldChg chg="modSp mod modNotesTx">
        <pc:chgData name="Elvera Overdevest" userId="27212abf-4839-461e-8ca4-c7033e8afd56" providerId="ADAL" clId="{E3342CDF-D55B-444A-B9DD-19E4494117F4}" dt="2026-02-26T13:02:53.792" v="1213" actId="20577"/>
        <pc:sldMkLst>
          <pc:docMk/>
          <pc:sldMk cId="1609128917" sldId="312"/>
        </pc:sldMkLst>
        <pc:spChg chg="mod">
          <ac:chgData name="Elvera Overdevest" userId="27212abf-4839-461e-8ca4-c7033e8afd56" providerId="ADAL" clId="{E3342CDF-D55B-444A-B9DD-19E4494117F4}" dt="2026-02-26T13:02:45.733" v="1210" actId="20577"/>
          <ac:spMkLst>
            <pc:docMk/>
            <pc:sldMk cId="1609128917" sldId="312"/>
            <ac:spMk id="3" creationId="{00000000-0000-0000-0000-000000000000}"/>
          </ac:spMkLst>
        </pc:spChg>
      </pc:sldChg>
      <pc:sldChg chg="modNotesTx">
        <pc:chgData name="Elvera Overdevest" userId="27212abf-4839-461e-8ca4-c7033e8afd56" providerId="ADAL" clId="{E3342CDF-D55B-444A-B9DD-19E4494117F4}" dt="2026-02-26T13:03:30.747" v="1221" actId="20577"/>
        <pc:sldMkLst>
          <pc:docMk/>
          <pc:sldMk cId="48915713" sldId="313"/>
        </pc:sldMkLst>
      </pc:sldChg>
      <pc:sldChg chg="mod modShow">
        <pc:chgData name="Elvera Overdevest" userId="27212abf-4839-461e-8ca4-c7033e8afd56" providerId="ADAL" clId="{E3342CDF-D55B-444A-B9DD-19E4494117F4}" dt="2026-02-26T12:56:49.739" v="1025" actId="729"/>
        <pc:sldMkLst>
          <pc:docMk/>
          <pc:sldMk cId="2726456833" sldId="316"/>
        </pc:sldMkLst>
      </pc:sldChg>
      <pc:sldChg chg="addSp delSp modSp mod modNotesTx">
        <pc:chgData name="Elvera Overdevest" userId="27212abf-4839-461e-8ca4-c7033e8afd56" providerId="ADAL" clId="{E3342CDF-D55B-444A-B9DD-19E4494117F4}" dt="2026-02-26T08:21:49.824" v="750" actId="20577"/>
        <pc:sldMkLst>
          <pc:docMk/>
          <pc:sldMk cId="26350958" sldId="319"/>
        </pc:sldMkLst>
        <pc:spChg chg="mod">
          <ac:chgData name="Elvera Overdevest" userId="27212abf-4839-461e-8ca4-c7033e8afd56" providerId="ADAL" clId="{E3342CDF-D55B-444A-B9DD-19E4494117F4}" dt="2026-02-26T08:20:03.970" v="731" actId="20577"/>
          <ac:spMkLst>
            <pc:docMk/>
            <pc:sldMk cId="26350958" sldId="319"/>
            <ac:spMk id="9" creationId="{23B401C5-53CD-4319-AA14-FE423ECE8786}"/>
          </ac:spMkLst>
        </pc:spChg>
        <pc:picChg chg="add mod">
          <ac:chgData name="Elvera Overdevest" userId="27212abf-4839-461e-8ca4-c7033e8afd56" providerId="ADAL" clId="{E3342CDF-D55B-444A-B9DD-19E4494117F4}" dt="2026-02-26T08:18:02.165" v="713" actId="1076"/>
          <ac:picMkLst>
            <pc:docMk/>
            <pc:sldMk cId="26350958" sldId="319"/>
            <ac:picMk id="3" creationId="{25DFFC81-4CF0-15F0-38C0-2492B6E891DE}"/>
          </ac:picMkLst>
        </pc:picChg>
        <pc:picChg chg="add mod">
          <ac:chgData name="Elvera Overdevest" userId="27212abf-4839-461e-8ca4-c7033e8afd56" providerId="ADAL" clId="{E3342CDF-D55B-444A-B9DD-19E4494117F4}" dt="2026-02-26T08:20:48.103" v="739" actId="14100"/>
          <ac:picMkLst>
            <pc:docMk/>
            <pc:sldMk cId="26350958" sldId="319"/>
            <ac:picMk id="6" creationId="{5246E86D-8E07-47A9-E422-F5A48128E492}"/>
          </ac:picMkLst>
        </pc:picChg>
        <pc:picChg chg="add mod">
          <ac:chgData name="Elvera Overdevest" userId="27212abf-4839-461e-8ca4-c7033e8afd56" providerId="ADAL" clId="{E3342CDF-D55B-444A-B9DD-19E4494117F4}" dt="2026-02-26T08:20:54.367" v="740" actId="1076"/>
          <ac:picMkLst>
            <pc:docMk/>
            <pc:sldMk cId="26350958" sldId="319"/>
            <ac:picMk id="8" creationId="{4CF68F0A-BEDF-9042-97EC-D737F2F54554}"/>
          </ac:picMkLst>
        </pc:picChg>
        <pc:picChg chg="add mod">
          <ac:chgData name="Elvera Overdevest" userId="27212abf-4839-461e-8ca4-c7033e8afd56" providerId="ADAL" clId="{E3342CDF-D55B-444A-B9DD-19E4494117F4}" dt="2026-02-26T08:20:01.401" v="729" actId="14100"/>
          <ac:picMkLst>
            <pc:docMk/>
            <pc:sldMk cId="26350958" sldId="319"/>
            <ac:picMk id="14" creationId="{E76DFF68-E5C9-692D-467F-F08F57F12080}"/>
          </ac:picMkLst>
        </pc:picChg>
        <pc:picChg chg="add mod">
          <ac:chgData name="Elvera Overdevest" userId="27212abf-4839-461e-8ca4-c7033e8afd56" providerId="ADAL" clId="{E3342CDF-D55B-444A-B9DD-19E4494117F4}" dt="2026-02-26T08:20:43.338" v="738" actId="1076"/>
          <ac:picMkLst>
            <pc:docMk/>
            <pc:sldMk cId="26350958" sldId="319"/>
            <ac:picMk id="16" creationId="{9936B756-BF1B-8030-F949-CF7075A4B191}"/>
          </ac:picMkLst>
        </pc:picChg>
      </pc:sldChg>
      <pc:sldChg chg="addSp delSp modSp mod">
        <pc:chgData name="Elvera Overdevest" userId="27212abf-4839-461e-8ca4-c7033e8afd56" providerId="ADAL" clId="{E3342CDF-D55B-444A-B9DD-19E4494117F4}" dt="2026-02-25T15:45:12.430" v="36" actId="478"/>
        <pc:sldMkLst>
          <pc:docMk/>
          <pc:sldMk cId="4139666890" sldId="5057"/>
        </pc:sldMkLst>
      </pc:sldChg>
      <pc:sldChg chg="addSp delSp modSp mod delAnim modNotesTx">
        <pc:chgData name="Elvera Overdevest" userId="27212abf-4839-461e-8ca4-c7033e8afd56" providerId="ADAL" clId="{E3342CDF-D55B-444A-B9DD-19E4494117F4}" dt="2026-02-26T07:52:05.662" v="562" actId="20577"/>
        <pc:sldMkLst>
          <pc:docMk/>
          <pc:sldMk cId="1643451333" sldId="5058"/>
        </pc:sldMkLst>
        <pc:spChg chg="mod">
          <ac:chgData name="Elvera Overdevest" userId="27212abf-4839-461e-8ca4-c7033e8afd56" providerId="ADAL" clId="{E3342CDF-D55B-444A-B9DD-19E4494117F4}" dt="2026-02-25T15:49:50.687" v="132" actId="20577"/>
          <ac:spMkLst>
            <pc:docMk/>
            <pc:sldMk cId="1643451333" sldId="5058"/>
            <ac:spMk id="2" creationId="{00000000-0000-0000-0000-000000000000}"/>
          </ac:spMkLst>
        </pc:spChg>
        <pc:spChg chg="mod">
          <ac:chgData name="Elvera Overdevest" userId="27212abf-4839-461e-8ca4-c7033e8afd56" providerId="ADAL" clId="{E3342CDF-D55B-444A-B9DD-19E4494117F4}" dt="2026-02-25T15:50:06.988" v="154" actId="20577"/>
          <ac:spMkLst>
            <pc:docMk/>
            <pc:sldMk cId="1643451333" sldId="5058"/>
            <ac:spMk id="3" creationId="{00000000-0000-0000-0000-000000000000}"/>
          </ac:spMkLst>
        </pc:spChg>
        <pc:spChg chg="mod">
          <ac:chgData name="Elvera Overdevest" userId="27212abf-4839-461e-8ca4-c7033e8afd56" providerId="ADAL" clId="{E3342CDF-D55B-444A-B9DD-19E4494117F4}" dt="2026-02-25T15:50:09.948" v="155" actId="1076"/>
          <ac:spMkLst>
            <pc:docMk/>
            <pc:sldMk cId="1643451333" sldId="5058"/>
            <ac:spMk id="12" creationId="{8831BE3E-FECE-418F-9B3C-9FAEF7818787}"/>
          </ac:spMkLst>
        </pc:spChg>
        <pc:picChg chg="add mod">
          <ac:chgData name="Elvera Overdevest" userId="27212abf-4839-461e-8ca4-c7033e8afd56" providerId="ADAL" clId="{E3342CDF-D55B-444A-B9DD-19E4494117F4}" dt="2026-02-25T15:49:26.114" v="42" actId="1076"/>
          <ac:picMkLst>
            <pc:docMk/>
            <pc:sldMk cId="1643451333" sldId="5058"/>
            <ac:picMk id="1026" creationId="{EC0982C3-CEF6-9D3F-E273-96C734AA91ED}"/>
          </ac:picMkLst>
        </pc:picChg>
      </pc:sldChg>
      <pc:sldChg chg="modSp mod modNotesTx">
        <pc:chgData name="Elvera Overdevest" userId="27212abf-4839-461e-8ca4-c7033e8afd56" providerId="ADAL" clId="{E3342CDF-D55B-444A-B9DD-19E4494117F4}" dt="2026-02-26T08:17:10.569" v="708" actId="20577"/>
        <pc:sldMkLst>
          <pc:docMk/>
          <pc:sldMk cId="1352370725" sldId="5059"/>
        </pc:sldMkLst>
        <pc:spChg chg="mod">
          <ac:chgData name="Elvera Overdevest" userId="27212abf-4839-461e-8ca4-c7033e8afd56" providerId="ADAL" clId="{E3342CDF-D55B-444A-B9DD-19E4494117F4}" dt="2026-02-26T08:16:07.127" v="566" actId="20577"/>
          <ac:spMkLst>
            <pc:docMk/>
            <pc:sldMk cId="1352370725" sldId="5059"/>
            <ac:spMk id="3" creationId="{00000000-0000-0000-0000-000000000000}"/>
          </ac:spMkLst>
        </pc:spChg>
      </pc:sldChg>
      <pc:sldChg chg="modNotesTx">
        <pc:chgData name="Elvera Overdevest" userId="27212abf-4839-461e-8ca4-c7033e8afd56" providerId="ADAL" clId="{E3342CDF-D55B-444A-B9DD-19E4494117F4}" dt="2026-02-26T08:36:21.395" v="767" actId="20577"/>
        <pc:sldMkLst>
          <pc:docMk/>
          <pc:sldMk cId="1324423667" sldId="5062"/>
        </pc:sldMkLst>
      </pc:sldChg>
      <pc:sldChg chg="delSp mod modNotesTx">
        <pc:chgData name="Elvera Overdevest" userId="27212abf-4839-461e-8ca4-c7033e8afd56" providerId="ADAL" clId="{E3342CDF-D55B-444A-B9DD-19E4494117F4}" dt="2026-02-26T08:39:09.934" v="903" actId="20577"/>
        <pc:sldMkLst>
          <pc:docMk/>
          <pc:sldMk cId="743432139" sldId="5072"/>
        </pc:sldMkLst>
      </pc:sldChg>
      <pc:sldChg chg="addSp delSp modSp mod delAnim">
        <pc:chgData name="Elvera Overdevest" userId="27212abf-4839-461e-8ca4-c7033e8afd56" providerId="ADAL" clId="{E3342CDF-D55B-444A-B9DD-19E4494117F4}" dt="2026-02-26T08:35:11.464" v="760" actId="1076"/>
        <pc:sldMkLst>
          <pc:docMk/>
          <pc:sldMk cId="3509363989" sldId="5092"/>
        </pc:sldMkLst>
        <pc:picChg chg="add mod modCrop">
          <ac:chgData name="Elvera Overdevest" userId="27212abf-4839-461e-8ca4-c7033e8afd56" providerId="ADAL" clId="{E3342CDF-D55B-444A-B9DD-19E4494117F4}" dt="2026-02-26T08:35:11.464" v="760" actId="1076"/>
          <ac:picMkLst>
            <pc:docMk/>
            <pc:sldMk cId="3509363989" sldId="5092"/>
            <ac:picMk id="7" creationId="{7A119410-8229-1BC7-8723-617C0D5A4B8C}"/>
          </ac:picMkLst>
        </pc:picChg>
      </pc:sldChg>
    </pc:docChg>
  </pc:docChgLst>
  <pc:docChgLst>
    <pc:chgData name="Elvera Overdevest" userId="S::e.overdevest@veiligheid.nl::27212abf-4839-461e-8ca4-c7033e8afd56" providerId="AD" clId="Web-{EBCF219B-87BC-4B89-A774-60D82C3059F0}"/>
    <pc:docChg chg="modSld">
      <pc:chgData name="Elvera Overdevest" userId="S::e.overdevest@veiligheid.nl::27212abf-4839-461e-8ca4-c7033e8afd56" providerId="AD" clId="Web-{EBCF219B-87BC-4B89-A774-60D82C3059F0}" dt="2026-03-04T10:16:23.990" v="5"/>
      <pc:docMkLst>
        <pc:docMk/>
      </pc:docMkLst>
      <pc:sldChg chg="addSp modSp modNotes">
        <pc:chgData name="Elvera Overdevest" userId="S::e.overdevest@veiligheid.nl::27212abf-4839-461e-8ca4-c7033e8afd56" providerId="AD" clId="Web-{EBCF219B-87BC-4B89-A774-60D82C3059F0}" dt="2026-03-04T10:16:23.990" v="5"/>
        <pc:sldMkLst>
          <pc:docMk/>
          <pc:sldMk cId="743432139" sldId="5072"/>
        </pc:sldMkLst>
        <pc:picChg chg="add mod">
          <ac:chgData name="Elvera Overdevest" userId="S::e.overdevest@veiligheid.nl::27212abf-4839-461e-8ca4-c7033e8afd56" providerId="AD" clId="Web-{EBCF219B-87BC-4B89-A774-60D82C3059F0}" dt="2026-03-04T10:15:47.036" v="2" actId="1076"/>
          <ac:picMkLst>
            <pc:docMk/>
            <pc:sldMk cId="743432139" sldId="5072"/>
            <ac:picMk id="3" creationId="{EBE447D3-6EC7-7BE5-FD3A-9ABEE262D2D7}"/>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CE555A3-B642-43D2-9E29-55F094503505}"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nl-NL"/>
        </a:p>
      </dgm:t>
    </dgm:pt>
    <dgm:pt modelId="{ECA83A0C-0331-42A4-BF2C-9C2B955D60CF}">
      <dgm:prSet phldrT="[Tekst]" custT="1"/>
      <dgm:spPr>
        <a:solidFill>
          <a:srgbClr val="13ACE2"/>
        </a:solidFill>
      </dgm:spPr>
      <dgm:t>
        <a:bodyPr/>
        <a:lstStyle/>
        <a:p>
          <a:r>
            <a:rPr lang="nl-NL" sz="3200" dirty="0"/>
            <a:t>valongeval</a:t>
          </a:r>
        </a:p>
      </dgm:t>
    </dgm:pt>
    <dgm:pt modelId="{EB2602CF-52AD-41C8-BFAE-08D868661649}" type="parTrans" cxnId="{C6D89C5A-44C6-4EFA-A46E-37381D79199D}">
      <dgm:prSet/>
      <dgm:spPr/>
      <dgm:t>
        <a:bodyPr/>
        <a:lstStyle/>
        <a:p>
          <a:endParaRPr lang="nl-NL"/>
        </a:p>
      </dgm:t>
    </dgm:pt>
    <dgm:pt modelId="{B46D3183-E4EB-4548-A70F-D0219B85C803}" type="sibTrans" cxnId="{C6D89C5A-44C6-4EFA-A46E-37381D79199D}">
      <dgm:prSet/>
      <dgm:spPr/>
      <dgm:t>
        <a:bodyPr/>
        <a:lstStyle/>
        <a:p>
          <a:endParaRPr lang="nl-NL"/>
        </a:p>
      </dgm:t>
    </dgm:pt>
    <dgm:pt modelId="{4349B854-06D1-49F2-895E-8AC70E471048}">
      <dgm:prSet phldrT="[Tekst]" custT="1"/>
      <dgm:spPr>
        <a:solidFill>
          <a:srgbClr val="13ACE2"/>
        </a:solidFill>
      </dgm:spPr>
      <dgm:t>
        <a:bodyPr/>
        <a:lstStyle/>
        <a:p>
          <a:r>
            <a:rPr lang="nl-NL" sz="3200" dirty="0"/>
            <a:t>omgeving</a:t>
          </a:r>
        </a:p>
      </dgm:t>
    </dgm:pt>
    <dgm:pt modelId="{D3ABBDED-1D21-463D-8AC0-A93A6C8B6D9D}" type="parTrans" cxnId="{FEAE0A0C-81FE-4615-B146-B6CDD8FACDB5}">
      <dgm:prSet/>
      <dgm:spPr>
        <a:solidFill>
          <a:srgbClr val="F47C40"/>
        </a:solidFill>
      </dgm:spPr>
      <dgm:t>
        <a:bodyPr/>
        <a:lstStyle/>
        <a:p>
          <a:endParaRPr lang="nl-NL"/>
        </a:p>
      </dgm:t>
    </dgm:pt>
    <dgm:pt modelId="{CB93BC14-B9A5-4113-9E7F-AF29904A3297}" type="sibTrans" cxnId="{FEAE0A0C-81FE-4615-B146-B6CDD8FACDB5}">
      <dgm:prSet/>
      <dgm:spPr/>
      <dgm:t>
        <a:bodyPr/>
        <a:lstStyle/>
        <a:p>
          <a:endParaRPr lang="nl-NL"/>
        </a:p>
      </dgm:t>
    </dgm:pt>
    <dgm:pt modelId="{E98F8A8B-950E-4F6B-AB15-69266277D962}">
      <dgm:prSet phldrT="[Tekst]" custT="1"/>
      <dgm:spPr>
        <a:solidFill>
          <a:srgbClr val="13ACE2"/>
        </a:solidFill>
      </dgm:spPr>
      <dgm:t>
        <a:bodyPr/>
        <a:lstStyle/>
        <a:p>
          <a:r>
            <a:rPr lang="nl-NL" sz="3200" dirty="0"/>
            <a:t>persoon</a:t>
          </a:r>
        </a:p>
      </dgm:t>
    </dgm:pt>
    <dgm:pt modelId="{47FDA9D7-B5EE-4E49-AF68-74D727BBED46}" type="parTrans" cxnId="{3804F891-4889-4B54-A5EE-5783D131A604}">
      <dgm:prSet/>
      <dgm:spPr>
        <a:solidFill>
          <a:srgbClr val="F47C40"/>
        </a:solidFill>
      </dgm:spPr>
      <dgm:t>
        <a:bodyPr/>
        <a:lstStyle/>
        <a:p>
          <a:endParaRPr lang="nl-NL"/>
        </a:p>
      </dgm:t>
    </dgm:pt>
    <dgm:pt modelId="{89929789-43B0-4AA6-950C-D301E7F03471}" type="sibTrans" cxnId="{3804F891-4889-4B54-A5EE-5783D131A604}">
      <dgm:prSet/>
      <dgm:spPr/>
      <dgm:t>
        <a:bodyPr/>
        <a:lstStyle/>
        <a:p>
          <a:endParaRPr lang="nl-NL"/>
        </a:p>
      </dgm:t>
    </dgm:pt>
    <dgm:pt modelId="{747AA939-3070-467A-B6DC-3190E6995D4D}" type="pres">
      <dgm:prSet presAssocID="{ECE555A3-B642-43D2-9E29-55F094503505}" presName="cycle" presStyleCnt="0">
        <dgm:presLayoutVars>
          <dgm:chMax val="1"/>
          <dgm:dir/>
          <dgm:animLvl val="ctr"/>
          <dgm:resizeHandles val="exact"/>
        </dgm:presLayoutVars>
      </dgm:prSet>
      <dgm:spPr/>
    </dgm:pt>
    <dgm:pt modelId="{3451AB37-D09F-450B-8019-BE5120A3812A}" type="pres">
      <dgm:prSet presAssocID="{ECA83A0C-0331-42A4-BF2C-9C2B955D60CF}" presName="centerShape" presStyleLbl="node0" presStyleIdx="0" presStyleCnt="1"/>
      <dgm:spPr/>
    </dgm:pt>
    <dgm:pt modelId="{37DC367C-F4E2-444E-9184-A28D127D99CA}" type="pres">
      <dgm:prSet presAssocID="{D3ABBDED-1D21-463D-8AC0-A93A6C8B6D9D}" presName="parTrans" presStyleLbl="bgSibTrans2D1" presStyleIdx="0" presStyleCnt="2"/>
      <dgm:spPr/>
    </dgm:pt>
    <dgm:pt modelId="{98D01DD6-B49E-4629-90C3-D336775BF4FD}" type="pres">
      <dgm:prSet presAssocID="{4349B854-06D1-49F2-895E-8AC70E471048}" presName="node" presStyleLbl="node1" presStyleIdx="0" presStyleCnt="2" custScaleY="52072">
        <dgm:presLayoutVars>
          <dgm:bulletEnabled val="1"/>
        </dgm:presLayoutVars>
      </dgm:prSet>
      <dgm:spPr/>
    </dgm:pt>
    <dgm:pt modelId="{36F97E2F-7F0B-424E-923A-5E929725ABE6}" type="pres">
      <dgm:prSet presAssocID="{47FDA9D7-B5EE-4E49-AF68-74D727BBED46}" presName="parTrans" presStyleLbl="bgSibTrans2D1" presStyleIdx="1" presStyleCnt="2"/>
      <dgm:spPr/>
    </dgm:pt>
    <dgm:pt modelId="{9C04E33E-B1D8-4560-B8F0-FC138A02BFF3}" type="pres">
      <dgm:prSet presAssocID="{E98F8A8B-950E-4F6B-AB15-69266277D962}" presName="node" presStyleLbl="node1" presStyleIdx="1" presStyleCnt="2" custScaleY="52072">
        <dgm:presLayoutVars>
          <dgm:bulletEnabled val="1"/>
        </dgm:presLayoutVars>
      </dgm:prSet>
      <dgm:spPr/>
    </dgm:pt>
  </dgm:ptLst>
  <dgm:cxnLst>
    <dgm:cxn modelId="{FEAE0A0C-81FE-4615-B146-B6CDD8FACDB5}" srcId="{ECA83A0C-0331-42A4-BF2C-9C2B955D60CF}" destId="{4349B854-06D1-49F2-895E-8AC70E471048}" srcOrd="0" destOrd="0" parTransId="{D3ABBDED-1D21-463D-8AC0-A93A6C8B6D9D}" sibTransId="{CB93BC14-B9A5-4113-9E7F-AF29904A3297}"/>
    <dgm:cxn modelId="{173AA41B-4001-4CAE-B4CA-0F6663D2057C}" type="presOf" srcId="{4349B854-06D1-49F2-895E-8AC70E471048}" destId="{98D01DD6-B49E-4629-90C3-D336775BF4FD}" srcOrd="0" destOrd="0" presId="urn:microsoft.com/office/officeart/2005/8/layout/radial4"/>
    <dgm:cxn modelId="{BFC19D1E-C72A-4708-B321-82B8ADB5A70C}" type="presOf" srcId="{E98F8A8B-950E-4F6B-AB15-69266277D962}" destId="{9C04E33E-B1D8-4560-B8F0-FC138A02BFF3}" srcOrd="0" destOrd="0" presId="urn:microsoft.com/office/officeart/2005/8/layout/radial4"/>
    <dgm:cxn modelId="{FAB60468-A2D0-4798-B8ED-2344608C4D80}" type="presOf" srcId="{ECE555A3-B642-43D2-9E29-55F094503505}" destId="{747AA939-3070-467A-B6DC-3190E6995D4D}" srcOrd="0" destOrd="0" presId="urn:microsoft.com/office/officeart/2005/8/layout/radial4"/>
    <dgm:cxn modelId="{C6D89C5A-44C6-4EFA-A46E-37381D79199D}" srcId="{ECE555A3-B642-43D2-9E29-55F094503505}" destId="{ECA83A0C-0331-42A4-BF2C-9C2B955D60CF}" srcOrd="0" destOrd="0" parTransId="{EB2602CF-52AD-41C8-BFAE-08D868661649}" sibTransId="{B46D3183-E4EB-4548-A70F-D0219B85C803}"/>
    <dgm:cxn modelId="{3804F891-4889-4B54-A5EE-5783D131A604}" srcId="{ECA83A0C-0331-42A4-BF2C-9C2B955D60CF}" destId="{E98F8A8B-950E-4F6B-AB15-69266277D962}" srcOrd="1" destOrd="0" parTransId="{47FDA9D7-B5EE-4E49-AF68-74D727BBED46}" sibTransId="{89929789-43B0-4AA6-950C-D301E7F03471}"/>
    <dgm:cxn modelId="{97184DB4-D1C4-4667-8966-0603C2603C7C}" type="presOf" srcId="{D3ABBDED-1D21-463D-8AC0-A93A6C8B6D9D}" destId="{37DC367C-F4E2-444E-9184-A28D127D99CA}" srcOrd="0" destOrd="0" presId="urn:microsoft.com/office/officeart/2005/8/layout/radial4"/>
    <dgm:cxn modelId="{971927BE-67A5-4D97-AB44-68176BA4E9B9}" type="presOf" srcId="{ECA83A0C-0331-42A4-BF2C-9C2B955D60CF}" destId="{3451AB37-D09F-450B-8019-BE5120A3812A}" srcOrd="0" destOrd="0" presId="urn:microsoft.com/office/officeart/2005/8/layout/radial4"/>
    <dgm:cxn modelId="{E0B98EFF-1753-48A2-911A-106DAC835DB6}" type="presOf" srcId="{47FDA9D7-B5EE-4E49-AF68-74D727BBED46}" destId="{36F97E2F-7F0B-424E-923A-5E929725ABE6}" srcOrd="0" destOrd="0" presId="urn:microsoft.com/office/officeart/2005/8/layout/radial4"/>
    <dgm:cxn modelId="{EAE3AB75-CA4D-41FB-B470-6507BC660CAE}" type="presParOf" srcId="{747AA939-3070-467A-B6DC-3190E6995D4D}" destId="{3451AB37-D09F-450B-8019-BE5120A3812A}" srcOrd="0" destOrd="0" presId="urn:microsoft.com/office/officeart/2005/8/layout/radial4"/>
    <dgm:cxn modelId="{56E179E6-4137-4B76-9A21-6D2F9E02DC97}" type="presParOf" srcId="{747AA939-3070-467A-B6DC-3190E6995D4D}" destId="{37DC367C-F4E2-444E-9184-A28D127D99CA}" srcOrd="1" destOrd="0" presId="urn:microsoft.com/office/officeart/2005/8/layout/radial4"/>
    <dgm:cxn modelId="{B0C0851F-7C00-4FAE-806F-DD8A47594942}" type="presParOf" srcId="{747AA939-3070-467A-B6DC-3190E6995D4D}" destId="{98D01DD6-B49E-4629-90C3-D336775BF4FD}" srcOrd="2" destOrd="0" presId="urn:microsoft.com/office/officeart/2005/8/layout/radial4"/>
    <dgm:cxn modelId="{EB1A7A01-A63A-476C-AAD1-EC5F0306B776}" type="presParOf" srcId="{747AA939-3070-467A-B6DC-3190E6995D4D}" destId="{36F97E2F-7F0B-424E-923A-5E929725ABE6}" srcOrd="3" destOrd="0" presId="urn:microsoft.com/office/officeart/2005/8/layout/radial4"/>
    <dgm:cxn modelId="{8C2C033A-6D01-4A8F-BB63-DB1CCDA4B422}" type="presParOf" srcId="{747AA939-3070-467A-B6DC-3190E6995D4D}" destId="{9C04E33E-B1D8-4560-B8F0-FC138A02BFF3}" srcOrd="4"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51AB37-D09F-450B-8019-BE5120A3812A}">
      <dsp:nvSpPr>
        <dsp:cNvPr id="0" name=""/>
        <dsp:cNvSpPr/>
      </dsp:nvSpPr>
      <dsp:spPr>
        <a:xfrm>
          <a:off x="3079319" y="1962471"/>
          <a:ext cx="2840285" cy="2840285"/>
        </a:xfrm>
        <a:prstGeom prst="ellipse">
          <a:avLst/>
        </a:prstGeom>
        <a:solidFill>
          <a:srgbClr val="13ACE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nl-NL" sz="3200" kern="1200" dirty="0"/>
            <a:t>valongeval</a:t>
          </a:r>
        </a:p>
      </dsp:txBody>
      <dsp:txXfrm>
        <a:off x="3495269" y="2378421"/>
        <a:ext cx="2008385" cy="2008385"/>
      </dsp:txXfrm>
    </dsp:sp>
    <dsp:sp modelId="{37DC367C-F4E2-444E-9184-A28D127D99CA}">
      <dsp:nvSpPr>
        <dsp:cNvPr id="0" name=""/>
        <dsp:cNvSpPr/>
      </dsp:nvSpPr>
      <dsp:spPr>
        <a:xfrm rot="12900000">
          <a:off x="1143745" y="1430021"/>
          <a:ext cx="2290311" cy="809481"/>
        </a:xfrm>
        <a:prstGeom prst="leftArrow">
          <a:avLst>
            <a:gd name="adj1" fmla="val 60000"/>
            <a:gd name="adj2" fmla="val 50000"/>
          </a:avLst>
        </a:prstGeom>
        <a:solidFill>
          <a:srgbClr val="F47C40"/>
        </a:solidFill>
        <a:ln>
          <a:noFill/>
        </a:ln>
        <a:effectLst/>
      </dsp:spPr>
      <dsp:style>
        <a:lnRef idx="0">
          <a:scrgbClr r="0" g="0" b="0"/>
        </a:lnRef>
        <a:fillRef idx="1">
          <a:scrgbClr r="0" g="0" b="0"/>
        </a:fillRef>
        <a:effectRef idx="0">
          <a:scrgbClr r="0" g="0" b="0"/>
        </a:effectRef>
        <a:fontRef idx="minor">
          <a:schemeClr val="lt1"/>
        </a:fontRef>
      </dsp:style>
    </dsp:sp>
    <dsp:sp modelId="{98D01DD6-B49E-4629-90C3-D336775BF4FD}">
      <dsp:nvSpPr>
        <dsp:cNvPr id="0" name=""/>
        <dsp:cNvSpPr/>
      </dsp:nvSpPr>
      <dsp:spPr>
        <a:xfrm>
          <a:off x="1708" y="615910"/>
          <a:ext cx="2698271" cy="1124034"/>
        </a:xfrm>
        <a:prstGeom prst="roundRect">
          <a:avLst>
            <a:gd name="adj" fmla="val 10000"/>
          </a:avLst>
        </a:prstGeom>
        <a:solidFill>
          <a:srgbClr val="13ACE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422400">
            <a:lnSpc>
              <a:spcPct val="90000"/>
            </a:lnSpc>
            <a:spcBef>
              <a:spcPct val="0"/>
            </a:spcBef>
            <a:spcAft>
              <a:spcPct val="35000"/>
            </a:spcAft>
            <a:buNone/>
          </a:pPr>
          <a:r>
            <a:rPr lang="nl-NL" sz="3200" kern="1200" dirty="0"/>
            <a:t>omgeving</a:t>
          </a:r>
        </a:p>
      </dsp:txBody>
      <dsp:txXfrm>
        <a:off x="34630" y="648832"/>
        <a:ext cx="2632427" cy="1058190"/>
      </dsp:txXfrm>
    </dsp:sp>
    <dsp:sp modelId="{36F97E2F-7F0B-424E-923A-5E929725ABE6}">
      <dsp:nvSpPr>
        <dsp:cNvPr id="0" name=""/>
        <dsp:cNvSpPr/>
      </dsp:nvSpPr>
      <dsp:spPr>
        <a:xfrm rot="19500000">
          <a:off x="5564867" y="1430021"/>
          <a:ext cx="2290311" cy="809481"/>
        </a:xfrm>
        <a:prstGeom prst="leftArrow">
          <a:avLst>
            <a:gd name="adj1" fmla="val 60000"/>
            <a:gd name="adj2" fmla="val 50000"/>
          </a:avLst>
        </a:prstGeom>
        <a:solidFill>
          <a:srgbClr val="F47C40"/>
        </a:solidFill>
        <a:ln>
          <a:noFill/>
        </a:ln>
        <a:effectLst/>
      </dsp:spPr>
      <dsp:style>
        <a:lnRef idx="0">
          <a:scrgbClr r="0" g="0" b="0"/>
        </a:lnRef>
        <a:fillRef idx="1">
          <a:scrgbClr r="0" g="0" b="0"/>
        </a:fillRef>
        <a:effectRef idx="0">
          <a:scrgbClr r="0" g="0" b="0"/>
        </a:effectRef>
        <a:fontRef idx="minor">
          <a:schemeClr val="lt1"/>
        </a:fontRef>
      </dsp:style>
    </dsp:sp>
    <dsp:sp modelId="{9C04E33E-B1D8-4560-B8F0-FC138A02BFF3}">
      <dsp:nvSpPr>
        <dsp:cNvPr id="0" name=""/>
        <dsp:cNvSpPr/>
      </dsp:nvSpPr>
      <dsp:spPr>
        <a:xfrm>
          <a:off x="6298943" y="615910"/>
          <a:ext cx="2698271" cy="1124034"/>
        </a:xfrm>
        <a:prstGeom prst="roundRect">
          <a:avLst>
            <a:gd name="adj" fmla="val 10000"/>
          </a:avLst>
        </a:prstGeom>
        <a:solidFill>
          <a:srgbClr val="13ACE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422400">
            <a:lnSpc>
              <a:spcPct val="90000"/>
            </a:lnSpc>
            <a:spcBef>
              <a:spcPct val="0"/>
            </a:spcBef>
            <a:spcAft>
              <a:spcPct val="35000"/>
            </a:spcAft>
            <a:buNone/>
          </a:pPr>
          <a:r>
            <a:rPr lang="nl-NL" sz="3200" kern="1200" dirty="0"/>
            <a:t>persoon</a:t>
          </a:r>
        </a:p>
      </dsp:txBody>
      <dsp:txXfrm>
        <a:off x="6331865" y="648832"/>
        <a:ext cx="2632427" cy="1058190"/>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A31D73B-29C4-3849-AD2D-1A1461286F96}" type="datetimeFigureOut">
              <a:rPr lang="en-US" smtClean="0"/>
              <a:t>3/4/2026</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FF38C30-64D0-2441-9612-EF3340AE59FE}" type="slidenum">
              <a:rPr lang="en-US" smtClean="0"/>
              <a:t>‹nr.›</a:t>
            </a:fld>
            <a:endParaRPr lang="en-US"/>
          </a:p>
        </p:txBody>
      </p:sp>
    </p:spTree>
    <p:extLst>
      <p:ext uri="{BB962C8B-B14F-4D97-AF65-F5344CB8AC3E}">
        <p14:creationId xmlns:p14="http://schemas.microsoft.com/office/powerpoint/2010/main" val="10040770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26AB89-7215-5C4E-BCA4-C97D95885CD4}" type="datetimeFigureOut">
              <a:rPr lang="en-US" smtClean="0"/>
              <a:t>3/4/2026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BACD07-FBB2-C440-88D3-01558219C511}" type="slidenum">
              <a:rPr lang="en-US" smtClean="0"/>
              <a:t>‹nr.›</a:t>
            </a:fld>
            <a:endParaRPr lang="en-US"/>
          </a:p>
        </p:txBody>
      </p:sp>
    </p:spTree>
    <p:extLst>
      <p:ext uri="{BB962C8B-B14F-4D97-AF65-F5344CB8AC3E}">
        <p14:creationId xmlns:p14="http://schemas.microsoft.com/office/powerpoint/2010/main" val="705740103"/>
      </p:ext>
    </p:extLst>
  </p:cSld>
  <p:clrMap bg1="lt1" tx1="dk1" bg2="lt2" tx2="dk2" accent1="accent1" accent2="accent2" accent3="accent3" accent4="accent4" accent5="accent5" accent6="accent6" hlink="hlink" folHlink="folHlink"/>
  <p:notesStyle>
    <a:lvl1pPr marL="0" algn="l" defTabSz="914354" rtl="0" eaLnBrk="1" latinLnBrk="0" hangingPunct="1">
      <a:defRPr sz="1200" kern="1200">
        <a:solidFill>
          <a:schemeClr val="tx1"/>
        </a:solidFill>
        <a:latin typeface="+mn-lt"/>
        <a:ea typeface="+mn-ea"/>
        <a:cs typeface="+mn-cs"/>
      </a:defRPr>
    </a:lvl1pPr>
    <a:lvl2pPr marL="457178" algn="l" defTabSz="914354" rtl="0" eaLnBrk="1" latinLnBrk="0" hangingPunct="1">
      <a:defRPr sz="1200" kern="1200">
        <a:solidFill>
          <a:schemeClr val="tx1"/>
        </a:solidFill>
        <a:latin typeface="+mn-lt"/>
        <a:ea typeface="+mn-ea"/>
        <a:cs typeface="+mn-cs"/>
      </a:defRPr>
    </a:lvl2pPr>
    <a:lvl3pPr marL="914354" algn="l" defTabSz="914354" rtl="0" eaLnBrk="1" latinLnBrk="0" hangingPunct="1">
      <a:defRPr sz="1200" kern="1200">
        <a:solidFill>
          <a:schemeClr val="tx1"/>
        </a:solidFill>
        <a:latin typeface="+mn-lt"/>
        <a:ea typeface="+mn-ea"/>
        <a:cs typeface="+mn-cs"/>
      </a:defRPr>
    </a:lvl3pPr>
    <a:lvl4pPr marL="1371532" algn="l" defTabSz="914354" rtl="0" eaLnBrk="1" latinLnBrk="0" hangingPunct="1">
      <a:defRPr sz="1200" kern="1200">
        <a:solidFill>
          <a:schemeClr val="tx1"/>
        </a:solidFill>
        <a:latin typeface="+mn-lt"/>
        <a:ea typeface="+mn-ea"/>
        <a:cs typeface="+mn-cs"/>
      </a:defRPr>
    </a:lvl4pPr>
    <a:lvl5pPr marL="1828709" algn="l" defTabSz="914354" rtl="0" eaLnBrk="1" latinLnBrk="0" hangingPunct="1">
      <a:defRPr sz="1200" kern="1200">
        <a:solidFill>
          <a:schemeClr val="tx1"/>
        </a:solidFill>
        <a:latin typeface="+mn-lt"/>
        <a:ea typeface="+mn-ea"/>
        <a:cs typeface="+mn-cs"/>
      </a:defRPr>
    </a:lvl5pPr>
    <a:lvl6pPr marL="2285886" algn="l" defTabSz="914354" rtl="0" eaLnBrk="1" latinLnBrk="0" hangingPunct="1">
      <a:defRPr sz="1200" kern="1200">
        <a:solidFill>
          <a:schemeClr val="tx1"/>
        </a:solidFill>
        <a:latin typeface="+mn-lt"/>
        <a:ea typeface="+mn-ea"/>
        <a:cs typeface="+mn-cs"/>
      </a:defRPr>
    </a:lvl6pPr>
    <a:lvl7pPr marL="2743062" algn="l" defTabSz="914354" rtl="0" eaLnBrk="1" latinLnBrk="0" hangingPunct="1">
      <a:defRPr sz="1200" kern="1200">
        <a:solidFill>
          <a:schemeClr val="tx1"/>
        </a:solidFill>
        <a:latin typeface="+mn-lt"/>
        <a:ea typeface="+mn-ea"/>
        <a:cs typeface="+mn-cs"/>
      </a:defRPr>
    </a:lvl7pPr>
    <a:lvl8pPr marL="3200240" algn="l" defTabSz="914354" rtl="0" eaLnBrk="1" latinLnBrk="0" hangingPunct="1">
      <a:defRPr sz="1200" kern="1200">
        <a:solidFill>
          <a:schemeClr val="tx1"/>
        </a:solidFill>
        <a:latin typeface="+mn-lt"/>
        <a:ea typeface="+mn-ea"/>
        <a:cs typeface="+mn-cs"/>
      </a:defRPr>
    </a:lvl8pPr>
    <a:lvl9pPr marL="3657418" algn="l" defTabSz="91435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pharos.nl/kennisbank/checklist-communicatie-op-maat-gesprekken-voeren/"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pharos.nl/kennisbank/checklist-communicatie-op-maat-gesprekken-voeren/"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Welkom bij deze introductie over</a:t>
            </a:r>
            <a:r>
              <a:rPr lang="nl-NL" sz="1200" kern="1200" baseline="0" dirty="0">
                <a:solidFill>
                  <a:schemeClr val="tx1"/>
                </a:solidFill>
                <a:effectLst/>
                <a:latin typeface="+mn-lt"/>
                <a:ea typeface="+mn-ea"/>
                <a:cs typeface="+mn-cs"/>
              </a:rPr>
              <a:t> jullie vrijwilligerswerk op TOM</a:t>
            </a:r>
            <a:endParaRPr lang="nl-NL"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BCBACD07-FBB2-C440-88D3-01558219C511}" type="slidenum">
              <a:rPr lang="en-US" smtClean="0"/>
              <a:t>1</a:t>
            </a:fld>
            <a:endParaRPr lang="en-US"/>
          </a:p>
        </p:txBody>
      </p:sp>
    </p:spTree>
    <p:extLst>
      <p:ext uri="{BB962C8B-B14F-4D97-AF65-F5344CB8AC3E}">
        <p14:creationId xmlns:p14="http://schemas.microsoft.com/office/powerpoint/2010/main" val="16042735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latin typeface="Arial" charset="0"/>
                <a:cs typeface="Arial" charset="0"/>
              </a:rPr>
              <a:t>Valongevallen bij ouderen (65-plussers)</a:t>
            </a:r>
          </a:p>
          <a:p>
            <a:r>
              <a:rPr lang="nl-NL" dirty="0">
                <a:latin typeface="Arial" charset="0"/>
                <a:cs typeface="Arial" charset="0"/>
              </a:rPr>
              <a:t>Vallen vormt een groot gezondheidsprobleem bij ouderen, omdat het veel voorkomt en tot ernstige gevolgen kan leiden. </a:t>
            </a:r>
          </a:p>
          <a:p>
            <a:endParaRPr lang="nl-NL" b="1" dirty="0">
              <a:latin typeface="Arial" charset="0"/>
              <a:cs typeface="Arial" charset="0"/>
            </a:endParaRPr>
          </a:p>
          <a:p>
            <a:endParaRPr lang="nl-NL" dirty="0">
              <a:latin typeface="Arial" charset="0"/>
              <a:cs typeface="Arial" charset="0"/>
            </a:endParaRPr>
          </a:p>
          <a:p>
            <a:r>
              <a:rPr lang="nl-NL" dirty="0">
                <a:latin typeface="Arial" charset="0"/>
                <a:cs typeface="Arial" charset="0"/>
              </a:rPr>
              <a:t>Om dit in perspectief te zetten; Bij verkeersongevallen is dat een 65-plusser per 21 minuten. </a:t>
            </a:r>
          </a:p>
          <a:p>
            <a:r>
              <a:rPr lang="nl-NL" dirty="0">
                <a:latin typeface="Arial" charset="0"/>
                <a:cs typeface="Arial" charset="0"/>
              </a:rPr>
              <a:t>33% van alle 65-plussers komt jaarlijks ten val, waarvan 10% op de SEH belandt</a:t>
            </a:r>
          </a:p>
          <a:p>
            <a:endParaRPr lang="nl-NL" dirty="0">
              <a:latin typeface="Arial" charset="0"/>
              <a:cs typeface="Arial" charset="0"/>
            </a:endParaRPr>
          </a:p>
          <a:p>
            <a:endParaRPr lang="nl-NL" dirty="0"/>
          </a:p>
        </p:txBody>
      </p:sp>
      <p:sp>
        <p:nvSpPr>
          <p:cNvPr id="4" name="Tijdelijke aanduiding voor dianummer 3"/>
          <p:cNvSpPr>
            <a:spLocks noGrp="1"/>
          </p:cNvSpPr>
          <p:nvPr>
            <p:ph type="sldNum" sz="quarter" idx="10"/>
          </p:nvPr>
        </p:nvSpPr>
        <p:spPr/>
        <p:txBody>
          <a:bodyPr/>
          <a:lstStyle/>
          <a:p>
            <a:pPr defTabSz="921486">
              <a:defRPr/>
            </a:pPr>
            <a:fld id="{BCBACD07-FBB2-C440-88D3-01558219C511}" type="slidenum">
              <a:rPr lang="en-US">
                <a:solidFill>
                  <a:prstClr val="black"/>
                </a:solidFill>
                <a:latin typeface="Calibri" panose="020F0502020204030204"/>
              </a:rPr>
              <a:pPr defTabSz="921486">
                <a:defRPr/>
              </a:pPr>
              <a:t>10</a:t>
            </a:fld>
            <a:endParaRPr lang="en-US">
              <a:solidFill>
                <a:prstClr val="black"/>
              </a:solidFill>
              <a:latin typeface="Calibri" panose="020F0502020204030204"/>
            </a:endParaRPr>
          </a:p>
        </p:txBody>
      </p:sp>
    </p:spTree>
    <p:extLst>
      <p:ext uri="{BB962C8B-B14F-4D97-AF65-F5344CB8AC3E}">
        <p14:creationId xmlns:p14="http://schemas.microsoft.com/office/powerpoint/2010/main" val="28629402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Goede antwoord is 742</a:t>
            </a:r>
          </a:p>
          <a:p>
            <a:r>
              <a:rPr lang="nl-NL" dirty="0"/>
              <a:t>Dit betekent dus dat ze na de SEH opname moeten worden opgenomen in het ziekenhuis op een behandel afdeling</a:t>
            </a:r>
          </a:p>
          <a:p>
            <a:r>
              <a:rPr lang="nl-NL" dirty="0"/>
              <a:t>. </a:t>
            </a:r>
          </a:p>
          <a:p>
            <a:r>
              <a:rPr lang="nl-NL" dirty="0"/>
              <a:t>137 is aantal wekelijkse dodelijke slachtoffers na een val. </a:t>
            </a:r>
          </a:p>
          <a:p>
            <a:endParaRPr lang="nl-NL" dirty="0"/>
          </a:p>
          <a:p>
            <a:r>
              <a:rPr lang="nl-NL" dirty="0"/>
              <a:t>Wat zeggen deze cijfers jullie?</a:t>
            </a:r>
          </a:p>
          <a:p>
            <a:endParaRPr lang="nl-NL" dirty="0"/>
          </a:p>
        </p:txBody>
      </p:sp>
      <p:sp>
        <p:nvSpPr>
          <p:cNvPr id="4" name="Tijdelijke aanduiding voor dianummer 3"/>
          <p:cNvSpPr>
            <a:spLocks noGrp="1"/>
          </p:cNvSpPr>
          <p:nvPr>
            <p:ph type="sldNum" sz="quarter" idx="10"/>
          </p:nvPr>
        </p:nvSpPr>
        <p:spPr/>
        <p:txBody>
          <a:bodyPr/>
          <a:lstStyle/>
          <a:p>
            <a:pPr defTabSz="921486">
              <a:defRPr/>
            </a:pPr>
            <a:fld id="{BCBACD07-FBB2-C440-88D3-01558219C511}" type="slidenum">
              <a:rPr lang="en-US">
                <a:solidFill>
                  <a:prstClr val="black"/>
                </a:solidFill>
                <a:latin typeface="Calibri" panose="020F0502020204030204"/>
              </a:rPr>
              <a:pPr defTabSz="921486">
                <a:defRPr/>
              </a:pPr>
              <a:t>11</a:t>
            </a:fld>
            <a:endParaRPr lang="en-US">
              <a:solidFill>
                <a:prstClr val="black"/>
              </a:solidFill>
              <a:latin typeface="Calibri" panose="020F0502020204030204"/>
            </a:endParaRPr>
          </a:p>
        </p:txBody>
      </p:sp>
    </p:spTree>
    <p:extLst>
      <p:ext uri="{BB962C8B-B14F-4D97-AF65-F5344CB8AC3E}">
        <p14:creationId xmlns:p14="http://schemas.microsoft.com/office/powerpoint/2010/main" val="28406852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Ter illustratie nog een verdieping op valongevallen:</a:t>
            </a:r>
          </a:p>
          <a:p>
            <a:r>
              <a:rPr lang="nl-NL" dirty="0"/>
              <a:t>In 2024 waren er in totaal 109.000 SEH behandelingen </a:t>
            </a:r>
            <a:r>
              <a:rPr lang="nl-NL" dirty="0" err="1"/>
              <a:t>nav</a:t>
            </a:r>
            <a:r>
              <a:rPr lang="nl-NL" dirty="0"/>
              <a:t> een val.</a:t>
            </a:r>
          </a:p>
          <a:p>
            <a:r>
              <a:rPr lang="nl-NL" dirty="0"/>
              <a:t>Anders</a:t>
            </a:r>
            <a:r>
              <a:rPr lang="nl-NL" baseline="0" dirty="0"/>
              <a:t> gezegd elke 4 minuten in Nederland moet een oudere naar de SEH voor de gevolgen van een val. </a:t>
            </a:r>
          </a:p>
          <a:p>
            <a:r>
              <a:rPr lang="nl-NL" baseline="0" dirty="0"/>
              <a:t>We zijn nu bijna een half uur bezig en in dat half uur zijn dus al bijna 6 mensen naar de SEH gebracht voor de gevolgen van een val.</a:t>
            </a:r>
            <a:endParaRPr lang="nl-NL" dirty="0"/>
          </a:p>
          <a:p>
            <a:r>
              <a:rPr lang="nl-NL" dirty="0"/>
              <a:t>Directe medische kosten 65+ (€) ruim 1,5 miljard</a:t>
            </a:r>
          </a:p>
          <a:p>
            <a:pPr defTabSz="921486">
              <a:defRPr/>
            </a:pPr>
            <a:r>
              <a:rPr lang="nl-NL" dirty="0"/>
              <a:t>Ouderen kunnen door een val tijdelijk niet meer thuis wonen of worden daarna afhankelijk van zorg en kunnen in een neerwaartse spiraal raken van inactiviteit.	</a:t>
            </a:r>
          </a:p>
          <a:p>
            <a:endParaRPr lang="nl-NL" dirty="0"/>
          </a:p>
          <a:p>
            <a:r>
              <a:rPr lang="nl-NL" dirty="0"/>
              <a:t>NB: het gaat hier om de geregistreerde ongevallen door ziekenhuizen en Spoedeisende Hulpafdelingen. Huisartsbehandelingen zijn hier niet bij opgenomen.</a:t>
            </a:r>
          </a:p>
          <a:p>
            <a:endParaRPr lang="nl-NL" baseline="0" dirty="0"/>
          </a:p>
        </p:txBody>
      </p:sp>
      <p:sp>
        <p:nvSpPr>
          <p:cNvPr id="4" name="Tijdelijke aanduiding voor dianummer 3"/>
          <p:cNvSpPr>
            <a:spLocks noGrp="1"/>
          </p:cNvSpPr>
          <p:nvPr>
            <p:ph type="sldNum" sz="quarter" idx="10"/>
          </p:nvPr>
        </p:nvSpPr>
        <p:spPr/>
        <p:txBody>
          <a:bodyPr/>
          <a:lstStyle/>
          <a:p>
            <a:fld id="{BCBACD07-FBB2-C440-88D3-01558219C511}" type="slidenum">
              <a:rPr lang="en-US" smtClean="0"/>
              <a:t>12</a:t>
            </a:fld>
            <a:endParaRPr lang="en-US"/>
          </a:p>
        </p:txBody>
      </p:sp>
    </p:spTree>
    <p:extLst>
      <p:ext uri="{BB962C8B-B14F-4D97-AF65-F5344CB8AC3E}">
        <p14:creationId xmlns:p14="http://schemas.microsoft.com/office/powerpoint/2010/main" val="41389603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meeste ouderen die letsel opliepen na een val zijn op de SEH-afdeling behandeld aan hersenletsel (18%), daarna volgt heupfracturen bij 15% en polsfracturen bij 9%.</a:t>
            </a:r>
          </a:p>
        </p:txBody>
      </p:sp>
      <p:sp>
        <p:nvSpPr>
          <p:cNvPr id="4" name="Tijdelijke aanduiding voor dianummer 3"/>
          <p:cNvSpPr>
            <a:spLocks noGrp="1"/>
          </p:cNvSpPr>
          <p:nvPr>
            <p:ph type="sldNum" sz="quarter" idx="10"/>
          </p:nvPr>
        </p:nvSpPr>
        <p:spPr/>
        <p:txBody>
          <a:bodyPr/>
          <a:lstStyle/>
          <a:p>
            <a:pPr defTabSz="921486">
              <a:defRPr/>
            </a:pPr>
            <a:fld id="{BCBACD07-FBB2-C440-88D3-01558219C511}" type="slidenum">
              <a:rPr lang="en-US">
                <a:solidFill>
                  <a:prstClr val="black"/>
                </a:solidFill>
                <a:latin typeface="Calibri" panose="020F0502020204030204"/>
              </a:rPr>
              <a:pPr defTabSz="921486">
                <a:defRPr/>
              </a:pPr>
              <a:t>13</a:t>
            </a:fld>
            <a:endParaRPr lang="en-US">
              <a:solidFill>
                <a:prstClr val="black"/>
              </a:solidFill>
              <a:latin typeface="Calibri" panose="020F0502020204030204"/>
            </a:endParaRPr>
          </a:p>
        </p:txBody>
      </p:sp>
    </p:spTree>
    <p:extLst>
      <p:ext uri="{BB962C8B-B14F-4D97-AF65-F5344CB8AC3E}">
        <p14:creationId xmlns:p14="http://schemas.microsoft.com/office/powerpoint/2010/main" val="1234776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Antwoord is ongeveer 46% valt in of om huis het eigen huis.</a:t>
            </a:r>
          </a:p>
          <a:p>
            <a:r>
              <a:rPr lang="nl-NL" dirty="0"/>
              <a:t>8% valt op straat</a:t>
            </a:r>
          </a:p>
          <a:p>
            <a:r>
              <a:rPr lang="nl-NL" dirty="0"/>
              <a:t>En 5% in een instelling. </a:t>
            </a:r>
          </a:p>
        </p:txBody>
      </p:sp>
      <p:sp>
        <p:nvSpPr>
          <p:cNvPr id="4" name="Tijdelijke aanduiding voor dianummer 3"/>
          <p:cNvSpPr>
            <a:spLocks noGrp="1"/>
          </p:cNvSpPr>
          <p:nvPr>
            <p:ph type="sldNum" sz="quarter" idx="10"/>
          </p:nvPr>
        </p:nvSpPr>
        <p:spPr/>
        <p:txBody>
          <a:bodyPr/>
          <a:lstStyle/>
          <a:p>
            <a:pPr defTabSz="921486">
              <a:defRPr/>
            </a:pPr>
            <a:fld id="{BCBACD07-FBB2-C440-88D3-01558219C511}" type="slidenum">
              <a:rPr lang="en-US">
                <a:solidFill>
                  <a:prstClr val="black"/>
                </a:solidFill>
                <a:latin typeface="Calibri" panose="020F0502020204030204"/>
              </a:rPr>
              <a:pPr defTabSz="921486">
                <a:defRPr/>
              </a:pPr>
              <a:t>14</a:t>
            </a:fld>
            <a:endParaRPr lang="en-US">
              <a:solidFill>
                <a:prstClr val="black"/>
              </a:solidFill>
              <a:latin typeface="Calibri" panose="020F0502020204030204"/>
            </a:endParaRPr>
          </a:p>
        </p:txBody>
      </p:sp>
    </p:spTree>
    <p:extLst>
      <p:ext uri="{BB962C8B-B14F-4D97-AF65-F5344CB8AC3E}">
        <p14:creationId xmlns:p14="http://schemas.microsoft.com/office/powerpoint/2010/main" val="979701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latin typeface="Univers 45 Light" pitchFamily="34" charset="0"/>
              </a:rPr>
              <a:t>22% gestruikeld</a:t>
            </a:r>
          </a:p>
          <a:p>
            <a:pPr defTabSz="921532">
              <a:defRPr/>
            </a:pPr>
            <a:r>
              <a:rPr lang="nl-NL" dirty="0">
                <a:latin typeface="Univers 45 Light" pitchFamily="34" charset="0"/>
              </a:rPr>
              <a:t>10% gevallen van trap of ladder</a:t>
            </a:r>
          </a:p>
          <a:p>
            <a:r>
              <a:rPr lang="nl-NL" dirty="0">
                <a:latin typeface="Univers 45 Light" pitchFamily="34" charset="0"/>
              </a:rPr>
              <a:t>10% gevallen van hoogte: bed of stoel</a:t>
            </a:r>
          </a:p>
        </p:txBody>
      </p:sp>
      <p:sp>
        <p:nvSpPr>
          <p:cNvPr id="4" name="Tijdelijke aanduiding voor dianummer 3"/>
          <p:cNvSpPr>
            <a:spLocks noGrp="1"/>
          </p:cNvSpPr>
          <p:nvPr>
            <p:ph type="sldNum" sz="quarter" idx="10"/>
          </p:nvPr>
        </p:nvSpPr>
        <p:spPr/>
        <p:txBody>
          <a:bodyPr/>
          <a:lstStyle/>
          <a:p>
            <a:pPr defTabSz="921486">
              <a:defRPr/>
            </a:pPr>
            <a:fld id="{BCBACD07-FBB2-C440-88D3-01558219C511}" type="slidenum">
              <a:rPr lang="en-US">
                <a:solidFill>
                  <a:prstClr val="black"/>
                </a:solidFill>
                <a:latin typeface="Calibri" panose="020F0502020204030204"/>
              </a:rPr>
              <a:pPr defTabSz="921486">
                <a:defRPr/>
              </a:pPr>
              <a:t>15</a:t>
            </a:fld>
            <a:endParaRPr lang="en-US">
              <a:solidFill>
                <a:prstClr val="black"/>
              </a:solidFill>
              <a:latin typeface="Calibri" panose="020F0502020204030204"/>
            </a:endParaRPr>
          </a:p>
        </p:txBody>
      </p:sp>
    </p:spTree>
    <p:extLst>
      <p:ext uri="{BB962C8B-B14F-4D97-AF65-F5344CB8AC3E}">
        <p14:creationId xmlns:p14="http://schemas.microsoft.com/office/powerpoint/2010/main" val="4375807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Antwoord is B. 12-35%</a:t>
            </a:r>
          </a:p>
        </p:txBody>
      </p:sp>
      <p:sp>
        <p:nvSpPr>
          <p:cNvPr id="4" name="Tijdelijke aanduiding voor dianummer 3"/>
          <p:cNvSpPr>
            <a:spLocks noGrp="1"/>
          </p:cNvSpPr>
          <p:nvPr>
            <p:ph type="sldNum" sz="quarter" idx="10"/>
          </p:nvPr>
        </p:nvSpPr>
        <p:spPr/>
        <p:txBody>
          <a:bodyPr/>
          <a:lstStyle/>
          <a:p>
            <a:pPr defTabSz="921486">
              <a:defRPr/>
            </a:pPr>
            <a:fld id="{BCBACD07-FBB2-C440-88D3-01558219C511}" type="slidenum">
              <a:rPr lang="en-US">
                <a:solidFill>
                  <a:prstClr val="black"/>
                </a:solidFill>
                <a:latin typeface="Calibri" panose="020F0502020204030204"/>
              </a:rPr>
              <a:pPr defTabSz="921486">
                <a:defRPr/>
              </a:pPr>
              <a:t>16</a:t>
            </a:fld>
            <a:endParaRPr lang="en-US">
              <a:solidFill>
                <a:prstClr val="black"/>
              </a:solidFill>
              <a:latin typeface="Calibri" panose="020F0502020204030204"/>
            </a:endParaRPr>
          </a:p>
        </p:txBody>
      </p:sp>
    </p:spTree>
    <p:extLst>
      <p:ext uri="{BB962C8B-B14F-4D97-AF65-F5344CB8AC3E}">
        <p14:creationId xmlns:p14="http://schemas.microsoft.com/office/powerpoint/2010/main" val="14205589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Antwoord</a:t>
            </a:r>
            <a:r>
              <a:rPr lang="nl-NL" baseline="0" dirty="0"/>
              <a:t> is C. 200 gram per dag</a:t>
            </a:r>
            <a:endParaRPr lang="nl-NL" dirty="0"/>
          </a:p>
        </p:txBody>
      </p:sp>
      <p:sp>
        <p:nvSpPr>
          <p:cNvPr id="4" name="Tijdelijke aanduiding voor dianummer 3"/>
          <p:cNvSpPr>
            <a:spLocks noGrp="1"/>
          </p:cNvSpPr>
          <p:nvPr>
            <p:ph type="sldNum" sz="quarter" idx="10"/>
          </p:nvPr>
        </p:nvSpPr>
        <p:spPr/>
        <p:txBody>
          <a:bodyPr/>
          <a:lstStyle/>
          <a:p>
            <a:pPr defTabSz="921486">
              <a:defRPr/>
            </a:pPr>
            <a:fld id="{BCBACD07-FBB2-C440-88D3-01558219C511}" type="slidenum">
              <a:rPr lang="en-US">
                <a:solidFill>
                  <a:prstClr val="black"/>
                </a:solidFill>
                <a:latin typeface="Calibri" panose="020F0502020204030204"/>
              </a:rPr>
              <a:pPr defTabSz="921486">
                <a:defRPr/>
              </a:pPr>
              <a:t>17</a:t>
            </a:fld>
            <a:endParaRPr lang="en-US">
              <a:solidFill>
                <a:prstClr val="black"/>
              </a:solidFill>
              <a:latin typeface="Calibri" panose="020F0502020204030204"/>
            </a:endParaRPr>
          </a:p>
        </p:txBody>
      </p:sp>
    </p:spTree>
    <p:extLst>
      <p:ext uri="{BB962C8B-B14F-4D97-AF65-F5344CB8AC3E}">
        <p14:creationId xmlns:p14="http://schemas.microsoft.com/office/powerpoint/2010/main" val="3840202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Antwoord is A. 50% van de 65-plussers is eenzaam. 66% is het percentage 85-plussers dat eenzaam is. </a:t>
            </a:r>
          </a:p>
        </p:txBody>
      </p:sp>
      <p:sp>
        <p:nvSpPr>
          <p:cNvPr id="4" name="Tijdelijke aanduiding voor dianummer 3"/>
          <p:cNvSpPr>
            <a:spLocks noGrp="1"/>
          </p:cNvSpPr>
          <p:nvPr>
            <p:ph type="sldNum" sz="quarter" idx="10"/>
          </p:nvPr>
        </p:nvSpPr>
        <p:spPr/>
        <p:txBody>
          <a:bodyPr/>
          <a:lstStyle/>
          <a:p>
            <a:pPr defTabSz="921486">
              <a:defRPr/>
            </a:pPr>
            <a:fld id="{BCBACD07-FBB2-C440-88D3-01558219C511}" type="slidenum">
              <a:rPr lang="en-US">
                <a:solidFill>
                  <a:prstClr val="black"/>
                </a:solidFill>
                <a:latin typeface="Calibri" panose="020F0502020204030204"/>
              </a:rPr>
              <a:pPr defTabSz="921486">
                <a:defRPr/>
              </a:pPr>
              <a:t>19</a:t>
            </a:fld>
            <a:endParaRPr lang="en-US">
              <a:solidFill>
                <a:prstClr val="black"/>
              </a:solidFill>
              <a:latin typeface="Calibri" panose="020F0502020204030204"/>
            </a:endParaRPr>
          </a:p>
        </p:txBody>
      </p:sp>
    </p:spTree>
    <p:extLst>
      <p:ext uri="{BB962C8B-B14F-4D97-AF65-F5344CB8AC3E}">
        <p14:creationId xmlns:p14="http://schemas.microsoft.com/office/powerpoint/2010/main" val="28184155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We </a:t>
            </a:r>
            <a:r>
              <a:rPr lang="en-US" dirty="0" err="1"/>
              <a:t>bekijken</a:t>
            </a:r>
            <a:r>
              <a:rPr lang="en-US" baseline="0" dirty="0"/>
              <a:t> 2 </a:t>
            </a:r>
            <a:r>
              <a:rPr lang="en-US" baseline="0" dirty="0" err="1"/>
              <a:t>filmpjes</a:t>
            </a:r>
            <a:r>
              <a:rPr lang="en-US" baseline="0" dirty="0"/>
              <a:t> over TOM:</a:t>
            </a:r>
          </a:p>
          <a:p>
            <a:pPr marL="171450" indent="-171450">
              <a:buFontTx/>
              <a:buChar char="-"/>
            </a:pPr>
            <a:r>
              <a:rPr lang="en-US" baseline="0" dirty="0" err="1"/>
              <a:t>Een</a:t>
            </a:r>
            <a:r>
              <a:rPr lang="en-US" baseline="0" dirty="0"/>
              <a:t> </a:t>
            </a:r>
            <a:r>
              <a:rPr lang="en-US" baseline="0" dirty="0" err="1"/>
              <a:t>filmpje</a:t>
            </a:r>
            <a:r>
              <a:rPr lang="en-US" baseline="0" dirty="0"/>
              <a:t> </a:t>
            </a:r>
            <a:r>
              <a:rPr lang="en-US" baseline="0" dirty="0" err="1"/>
              <a:t>dat</a:t>
            </a:r>
            <a:r>
              <a:rPr lang="en-US" baseline="0" dirty="0"/>
              <a:t> </a:t>
            </a:r>
            <a:r>
              <a:rPr lang="en-US" baseline="0" dirty="0" err="1"/>
              <a:t>uitleg</a:t>
            </a:r>
            <a:r>
              <a:rPr lang="en-US" baseline="0" dirty="0"/>
              <a:t> </a:t>
            </a:r>
            <a:r>
              <a:rPr lang="en-US" baseline="0" dirty="0" err="1"/>
              <a:t>geeft</a:t>
            </a:r>
            <a:r>
              <a:rPr lang="en-US" baseline="0" dirty="0"/>
              <a:t> over TOM (</a:t>
            </a:r>
            <a:r>
              <a:rPr lang="en-US" baseline="0" dirty="0" err="1"/>
              <a:t>wervingsfilmpje</a:t>
            </a:r>
            <a:r>
              <a:rPr lang="en-US" baseline="0" dirty="0"/>
              <a:t>): https://</a:t>
            </a:r>
            <a:r>
              <a:rPr lang="en-US" baseline="0" dirty="0" err="1"/>
              <a:t>youtu.be</a:t>
            </a:r>
            <a:r>
              <a:rPr lang="en-US" baseline="0" dirty="0"/>
              <a:t>/2cdy_B6WXts</a:t>
            </a:r>
          </a:p>
          <a:p>
            <a:pPr marL="171450" indent="-171450">
              <a:buFontTx/>
              <a:buChar char="-"/>
            </a:pPr>
            <a:r>
              <a:rPr lang="en-US" baseline="0" dirty="0" err="1"/>
              <a:t>Een</a:t>
            </a:r>
            <a:r>
              <a:rPr lang="en-US" baseline="0" dirty="0"/>
              <a:t> </a:t>
            </a:r>
            <a:r>
              <a:rPr lang="en-US" baseline="0" dirty="0" err="1"/>
              <a:t>filmpje</a:t>
            </a:r>
            <a:r>
              <a:rPr lang="en-US" baseline="0" dirty="0"/>
              <a:t> met </a:t>
            </a:r>
            <a:r>
              <a:rPr lang="en-US" baseline="0" dirty="0" err="1"/>
              <a:t>daarin</a:t>
            </a:r>
            <a:r>
              <a:rPr lang="en-US" baseline="0" dirty="0"/>
              <a:t> de </a:t>
            </a:r>
            <a:r>
              <a:rPr lang="en-US" baseline="0" dirty="0" err="1"/>
              <a:t>ervaringen</a:t>
            </a:r>
            <a:r>
              <a:rPr lang="en-US" baseline="0" dirty="0"/>
              <a:t> van </a:t>
            </a:r>
            <a:r>
              <a:rPr lang="en-US" baseline="0" dirty="0" err="1"/>
              <a:t>uitvoerders</a:t>
            </a:r>
            <a:r>
              <a:rPr lang="en-US" baseline="0" dirty="0"/>
              <a:t> </a:t>
            </a:r>
            <a:r>
              <a:rPr lang="en-US" baseline="0" dirty="0" err="1"/>
              <a:t>en</a:t>
            </a:r>
            <a:r>
              <a:rPr lang="en-US" baseline="0" dirty="0"/>
              <a:t> </a:t>
            </a:r>
            <a:r>
              <a:rPr lang="en-US" baseline="0" dirty="0" err="1"/>
              <a:t>deelnemers</a:t>
            </a:r>
            <a:r>
              <a:rPr lang="en-US" baseline="0" dirty="0"/>
              <a:t> </a:t>
            </a:r>
            <a:r>
              <a:rPr lang="en-US" baseline="0" dirty="0" err="1"/>
              <a:t>aan</a:t>
            </a:r>
            <a:r>
              <a:rPr lang="en-US" baseline="0" dirty="0"/>
              <a:t> TOM: https://</a:t>
            </a:r>
            <a:r>
              <a:rPr lang="en-US" baseline="0" dirty="0" err="1"/>
              <a:t>youtu.be</a:t>
            </a:r>
            <a:r>
              <a:rPr lang="en-US" baseline="0" dirty="0"/>
              <a:t>/f6J72Zrxvfk</a:t>
            </a:r>
          </a:p>
        </p:txBody>
      </p:sp>
      <p:sp>
        <p:nvSpPr>
          <p:cNvPr id="4" name="Tijdelijke aanduiding voor dianummer 3"/>
          <p:cNvSpPr>
            <a:spLocks noGrp="1"/>
          </p:cNvSpPr>
          <p:nvPr>
            <p:ph type="sldNum" sz="quarter" idx="10"/>
          </p:nvPr>
        </p:nvSpPr>
        <p:spPr/>
        <p:txBody>
          <a:bodyPr/>
          <a:lstStyle/>
          <a:p>
            <a:fld id="{BCBACD07-FBB2-C440-88D3-01558219C511}" type="slidenum">
              <a:rPr lang="en-US" smtClean="0"/>
              <a:t>20</a:t>
            </a:fld>
            <a:endParaRPr lang="en-US"/>
          </a:p>
        </p:txBody>
      </p:sp>
    </p:spTree>
    <p:extLst>
      <p:ext uri="{BB962C8B-B14F-4D97-AF65-F5344CB8AC3E}">
        <p14:creationId xmlns:p14="http://schemas.microsoft.com/office/powerpoint/2010/main" val="612348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200" b="1" dirty="0">
                <a:latin typeface="Arial" charset="0"/>
                <a:cs typeface="Arial" charset="0"/>
              </a:rPr>
              <a:t>Introductie:</a:t>
            </a:r>
          </a:p>
          <a:p>
            <a:endParaRPr lang="nl-NL" sz="1200" b="1" i="1" baseline="0" dirty="0">
              <a:latin typeface="Arial" charset="0"/>
              <a:cs typeface="Arial" charset="0"/>
            </a:endParaRPr>
          </a:p>
          <a:p>
            <a:r>
              <a:rPr lang="nl-NL" sz="1200" b="1" i="1" baseline="0" dirty="0">
                <a:latin typeface="Arial" charset="0"/>
                <a:cs typeface="Arial" charset="0"/>
              </a:rPr>
              <a:t>Zelf voorstellen</a:t>
            </a:r>
          </a:p>
          <a:p>
            <a:endParaRPr lang="nl-NL" sz="1200" b="1" i="1" baseline="0" dirty="0">
              <a:latin typeface="Arial" charset="0"/>
              <a:cs typeface="Arial" charset="0"/>
            </a:endParaRPr>
          </a:p>
          <a:p>
            <a:r>
              <a:rPr lang="nl-NL" sz="1200" b="1" baseline="0" dirty="0">
                <a:latin typeface="Arial" charset="0"/>
                <a:cs typeface="Arial" charset="0"/>
              </a:rPr>
              <a:t>Doel van vandaag</a:t>
            </a:r>
            <a:r>
              <a:rPr lang="nl-NL" sz="1200" b="1" dirty="0">
                <a:latin typeface="Arial" charset="0"/>
                <a:cs typeface="Arial" charset="0"/>
              </a:rPr>
              <a:t>:</a:t>
            </a:r>
          </a:p>
          <a:p>
            <a:r>
              <a:rPr lang="en-US" dirty="0" err="1"/>
              <a:t>Vandaag</a:t>
            </a:r>
            <a:r>
              <a:rPr lang="en-US" dirty="0"/>
              <a:t> </a:t>
            </a:r>
            <a:r>
              <a:rPr lang="en-US" dirty="0" err="1"/>
              <a:t>gaan</a:t>
            </a:r>
            <a:r>
              <a:rPr lang="en-US" dirty="0"/>
              <a:t> we het </a:t>
            </a:r>
            <a:r>
              <a:rPr lang="en-US" dirty="0" err="1"/>
              <a:t>hebben</a:t>
            </a:r>
            <a:r>
              <a:rPr lang="en-US" baseline="0" dirty="0"/>
              <a:t> over </a:t>
            </a:r>
            <a:r>
              <a:rPr lang="en-US" baseline="0" dirty="0" err="1"/>
              <a:t>jullie</a:t>
            </a:r>
            <a:r>
              <a:rPr lang="en-US" baseline="0" dirty="0"/>
              <a:t> </a:t>
            </a:r>
            <a:r>
              <a:rPr lang="en-US" baseline="0" dirty="0" err="1"/>
              <a:t>rol</a:t>
            </a:r>
            <a:r>
              <a:rPr lang="en-US" baseline="0" dirty="0"/>
              <a:t> </a:t>
            </a:r>
            <a:r>
              <a:rPr lang="en-US" baseline="0" dirty="0" err="1"/>
              <a:t>als</a:t>
            </a:r>
            <a:r>
              <a:rPr lang="en-US" baseline="0" dirty="0"/>
              <a:t> </a:t>
            </a:r>
            <a:r>
              <a:rPr lang="en-US" baseline="0" dirty="0" err="1"/>
              <a:t>vrijwilliger</a:t>
            </a:r>
            <a:r>
              <a:rPr lang="en-US" baseline="0" dirty="0"/>
              <a:t> </a:t>
            </a:r>
            <a:r>
              <a:rPr lang="en-US" baseline="0" dirty="0" err="1"/>
              <a:t>binnen</a:t>
            </a:r>
            <a:r>
              <a:rPr lang="en-US" baseline="0" dirty="0"/>
              <a:t> TOM. Jullie </a:t>
            </a:r>
            <a:r>
              <a:rPr lang="en-US" baseline="0" dirty="0" err="1"/>
              <a:t>krijgen</a:t>
            </a:r>
            <a:r>
              <a:rPr lang="en-US" baseline="0" dirty="0"/>
              <a:t> </a:t>
            </a:r>
            <a:r>
              <a:rPr lang="en-US" baseline="0" dirty="0" err="1"/>
              <a:t>daarbij</a:t>
            </a:r>
            <a:r>
              <a:rPr lang="en-US" baseline="0" dirty="0"/>
              <a:t> </a:t>
            </a:r>
            <a:r>
              <a:rPr lang="en-US" baseline="0" dirty="0" err="1"/>
              <a:t>vooral</a:t>
            </a:r>
            <a:r>
              <a:rPr lang="en-US" baseline="0" dirty="0"/>
              <a:t> </a:t>
            </a:r>
            <a:r>
              <a:rPr lang="en-US" baseline="0" dirty="0" err="1"/>
              <a:t>handvatten</a:t>
            </a:r>
            <a:r>
              <a:rPr lang="en-US" baseline="0" dirty="0"/>
              <a:t> over wat </a:t>
            </a:r>
            <a:r>
              <a:rPr lang="en-US" baseline="0" dirty="0" err="1"/>
              <a:t>jullie</a:t>
            </a:r>
            <a:r>
              <a:rPr lang="en-US" baseline="0" dirty="0"/>
              <a:t> </a:t>
            </a:r>
            <a:r>
              <a:rPr lang="en-US" baseline="0" dirty="0" err="1"/>
              <a:t>rol</a:t>
            </a:r>
            <a:r>
              <a:rPr lang="en-US" baseline="0" dirty="0"/>
              <a:t> </a:t>
            </a:r>
            <a:r>
              <a:rPr lang="en-US" baseline="0" dirty="0" err="1"/>
              <a:t>wel</a:t>
            </a:r>
            <a:r>
              <a:rPr lang="en-US" baseline="0" dirty="0"/>
              <a:t> en wat </a:t>
            </a:r>
            <a:r>
              <a:rPr lang="en-US" baseline="0" dirty="0" err="1"/>
              <a:t>jullie</a:t>
            </a:r>
            <a:r>
              <a:rPr lang="en-US" baseline="0" dirty="0"/>
              <a:t> </a:t>
            </a:r>
            <a:r>
              <a:rPr lang="en-US" baseline="0" dirty="0" err="1"/>
              <a:t>rol</a:t>
            </a:r>
            <a:r>
              <a:rPr lang="en-US" baseline="0" dirty="0"/>
              <a:t> </a:t>
            </a:r>
            <a:r>
              <a:rPr lang="en-US" baseline="0" dirty="0" err="1"/>
              <a:t>niet</a:t>
            </a:r>
            <a:r>
              <a:rPr lang="en-US" baseline="0" dirty="0"/>
              <a:t> is.</a:t>
            </a:r>
          </a:p>
          <a:p>
            <a:endParaRPr lang="en-US" baseline="0" dirty="0"/>
          </a:p>
          <a:p>
            <a:r>
              <a:rPr lang="en-US" b="1" baseline="0" dirty="0" err="1"/>
              <a:t>Programma</a:t>
            </a:r>
            <a:r>
              <a:rPr lang="en-US" b="1" baseline="0" dirty="0"/>
              <a:t>:</a:t>
            </a:r>
          </a:p>
          <a:p>
            <a:r>
              <a:rPr lang="en-US" b="0" baseline="0" dirty="0"/>
              <a:t>Na de </a:t>
            </a:r>
            <a:r>
              <a:rPr lang="en-US" b="0" baseline="0" dirty="0" err="1"/>
              <a:t>introductie</a:t>
            </a:r>
            <a:r>
              <a:rPr lang="en-US" b="0" baseline="0" dirty="0"/>
              <a:t> en </a:t>
            </a:r>
            <a:r>
              <a:rPr lang="en-US" b="0" baseline="0" dirty="0" err="1"/>
              <a:t>kennismaking</a:t>
            </a:r>
            <a:r>
              <a:rPr lang="en-US" b="0" baseline="0" dirty="0"/>
              <a:t> </a:t>
            </a:r>
            <a:r>
              <a:rPr lang="en-US" b="0" baseline="0" dirty="0" err="1"/>
              <a:t>gaan</a:t>
            </a:r>
            <a:r>
              <a:rPr lang="en-US" b="0" baseline="0" dirty="0"/>
              <a:t> we </a:t>
            </a:r>
            <a:r>
              <a:rPr lang="en-US" b="0" baseline="0" dirty="0" err="1"/>
              <a:t>straks</a:t>
            </a:r>
            <a:r>
              <a:rPr lang="en-US" b="0" baseline="0" dirty="0"/>
              <a:t> </a:t>
            </a:r>
            <a:r>
              <a:rPr lang="en-US" b="0" baseline="0" dirty="0" err="1"/>
              <a:t>starten</a:t>
            </a:r>
            <a:r>
              <a:rPr lang="en-US" b="0" baseline="0" dirty="0"/>
              <a:t> met </a:t>
            </a:r>
            <a:r>
              <a:rPr lang="en-US" b="0" baseline="0" dirty="0" err="1"/>
              <a:t>informatie</a:t>
            </a:r>
            <a:r>
              <a:rPr lang="en-US" b="0" baseline="0" dirty="0"/>
              <a:t> over </a:t>
            </a:r>
            <a:r>
              <a:rPr lang="en-US" b="0" baseline="0" dirty="0" err="1"/>
              <a:t>valpreventie</a:t>
            </a:r>
            <a:r>
              <a:rPr lang="en-US" b="0" baseline="0" dirty="0"/>
              <a:t> en </a:t>
            </a:r>
            <a:r>
              <a:rPr lang="en-US" b="0" baseline="0" dirty="0" err="1"/>
              <a:t>voeding</a:t>
            </a:r>
            <a:r>
              <a:rPr lang="en-US" b="0" baseline="0" dirty="0"/>
              <a:t> en </a:t>
            </a:r>
            <a:r>
              <a:rPr lang="en-US" b="0" baseline="0" dirty="0" err="1"/>
              <a:t>doen</a:t>
            </a:r>
            <a:r>
              <a:rPr lang="en-US" b="0" baseline="0" dirty="0"/>
              <a:t> </a:t>
            </a:r>
            <a:r>
              <a:rPr lang="en-US" b="0" baseline="0" dirty="0" err="1"/>
              <a:t>dat</a:t>
            </a:r>
            <a:r>
              <a:rPr lang="en-US" b="0" baseline="0" dirty="0"/>
              <a:t> </a:t>
            </a:r>
            <a:r>
              <a:rPr lang="en-US" b="0" baseline="0" dirty="0" err="1"/>
              <a:t>aan</a:t>
            </a:r>
            <a:r>
              <a:rPr lang="en-US" b="0" baseline="0" dirty="0"/>
              <a:t> de hand van </a:t>
            </a:r>
            <a:r>
              <a:rPr lang="en-US" b="0" baseline="0" dirty="0" err="1"/>
              <a:t>een</a:t>
            </a:r>
            <a:r>
              <a:rPr lang="en-US" b="0" baseline="0" dirty="0"/>
              <a:t> </a:t>
            </a:r>
            <a:r>
              <a:rPr lang="en-US" b="0" baseline="0" dirty="0" err="1"/>
              <a:t>aantal</a:t>
            </a:r>
            <a:r>
              <a:rPr lang="en-US" b="0" baseline="0" dirty="0"/>
              <a:t> </a:t>
            </a:r>
            <a:r>
              <a:rPr lang="en-US" b="0" baseline="0" dirty="0" err="1"/>
              <a:t>leuke</a:t>
            </a:r>
            <a:r>
              <a:rPr lang="en-US" b="0" baseline="0" dirty="0"/>
              <a:t> </a:t>
            </a:r>
            <a:r>
              <a:rPr lang="en-US" b="0" baseline="0" dirty="0" err="1"/>
              <a:t>werkvormen</a:t>
            </a:r>
            <a:r>
              <a:rPr lang="en-US" b="0" baseline="0" dirty="0"/>
              <a:t>. </a:t>
            </a:r>
            <a:r>
              <a:rPr lang="en-US" b="0" baseline="0" dirty="0" err="1"/>
              <a:t>Daarna</a:t>
            </a:r>
            <a:r>
              <a:rPr lang="en-US" b="0" baseline="0" dirty="0"/>
              <a:t> </a:t>
            </a:r>
            <a:r>
              <a:rPr lang="en-US" b="0" baseline="0" dirty="0" err="1"/>
              <a:t>krijgen</a:t>
            </a:r>
            <a:r>
              <a:rPr lang="en-US" b="0" baseline="0" dirty="0"/>
              <a:t> </a:t>
            </a:r>
            <a:r>
              <a:rPr lang="en-US" b="0" baseline="0" dirty="0" err="1"/>
              <a:t>jullie</a:t>
            </a:r>
            <a:r>
              <a:rPr lang="en-US" b="0" baseline="0" dirty="0"/>
              <a:t> </a:t>
            </a:r>
            <a:r>
              <a:rPr lang="en-US" b="0" baseline="0" dirty="0" err="1"/>
              <a:t>informatie</a:t>
            </a:r>
            <a:r>
              <a:rPr lang="en-US" b="0" baseline="0" dirty="0"/>
              <a:t> over TOM </a:t>
            </a:r>
            <a:r>
              <a:rPr lang="en-US" b="0" baseline="0" dirty="0" err="1"/>
              <a:t>en</a:t>
            </a:r>
            <a:r>
              <a:rPr lang="en-US" b="0" baseline="0" dirty="0"/>
              <a:t> de </a:t>
            </a:r>
            <a:r>
              <a:rPr lang="en-US" b="0" baseline="0" dirty="0" err="1"/>
              <a:t>invulling</a:t>
            </a:r>
            <a:r>
              <a:rPr lang="en-US" b="0" baseline="0" dirty="0"/>
              <a:t> van </a:t>
            </a:r>
            <a:r>
              <a:rPr lang="en-US" b="0" baseline="0" dirty="0" err="1"/>
              <a:t>jullie</a:t>
            </a:r>
            <a:r>
              <a:rPr lang="en-US" b="0" baseline="0" dirty="0"/>
              <a:t> </a:t>
            </a:r>
            <a:r>
              <a:rPr lang="en-US" b="0" baseline="0" dirty="0" err="1"/>
              <a:t>rol</a:t>
            </a:r>
            <a:r>
              <a:rPr lang="en-US" b="0" baseline="0" dirty="0"/>
              <a:t> </a:t>
            </a:r>
            <a:r>
              <a:rPr lang="en-US" b="0" baseline="0" dirty="0" err="1"/>
              <a:t>als</a:t>
            </a:r>
            <a:r>
              <a:rPr lang="en-US" b="0" baseline="0" dirty="0"/>
              <a:t> </a:t>
            </a:r>
            <a:r>
              <a:rPr lang="en-US" b="0" baseline="0" dirty="0" err="1"/>
              <a:t>vrijwilliger</a:t>
            </a:r>
            <a:r>
              <a:rPr lang="en-US" b="0" baseline="0" dirty="0"/>
              <a:t>. We </a:t>
            </a:r>
            <a:r>
              <a:rPr lang="en-US" b="0" baseline="0" dirty="0" err="1"/>
              <a:t>eindigen</a:t>
            </a:r>
            <a:r>
              <a:rPr lang="en-US" b="0" baseline="0" dirty="0"/>
              <a:t> met </a:t>
            </a:r>
            <a:r>
              <a:rPr lang="en-US" b="0" baseline="0" dirty="0" err="1"/>
              <a:t>organisatorische</a:t>
            </a:r>
            <a:r>
              <a:rPr lang="en-US" b="0" baseline="0" dirty="0"/>
              <a:t> </a:t>
            </a:r>
            <a:r>
              <a:rPr lang="en-US" b="0" baseline="0" dirty="0" err="1"/>
              <a:t>en</a:t>
            </a:r>
            <a:r>
              <a:rPr lang="en-US" b="0" baseline="0" dirty="0"/>
              <a:t> </a:t>
            </a:r>
            <a:r>
              <a:rPr lang="en-US" b="0" baseline="0" dirty="0" err="1"/>
              <a:t>praktische</a:t>
            </a:r>
            <a:r>
              <a:rPr lang="en-US" b="0" baseline="0" dirty="0"/>
              <a:t> </a:t>
            </a:r>
            <a:r>
              <a:rPr lang="en-US" b="0" baseline="0" dirty="0" err="1"/>
              <a:t>zaken</a:t>
            </a:r>
            <a:r>
              <a:rPr lang="en-US" b="0" baseline="0" dirty="0"/>
              <a:t>. </a:t>
            </a:r>
            <a:r>
              <a:rPr lang="en-US" b="0" baseline="0" dirty="0" err="1"/>
              <a:t>En</a:t>
            </a:r>
            <a:r>
              <a:rPr lang="en-US" b="0" baseline="0" dirty="0"/>
              <a:t> </a:t>
            </a:r>
            <a:r>
              <a:rPr lang="en-US" b="0" baseline="0" dirty="0" err="1"/>
              <a:t>uiteraard</a:t>
            </a:r>
            <a:r>
              <a:rPr lang="en-US" b="0" baseline="0" dirty="0"/>
              <a:t> is </a:t>
            </a:r>
            <a:r>
              <a:rPr lang="en-US" b="0" baseline="0" dirty="0" err="1"/>
              <a:t>er</a:t>
            </a:r>
            <a:r>
              <a:rPr lang="en-US" b="0" baseline="0" dirty="0"/>
              <a:t> </a:t>
            </a:r>
            <a:r>
              <a:rPr lang="en-US" b="0" baseline="0" dirty="0" err="1"/>
              <a:t>ruimte</a:t>
            </a:r>
            <a:r>
              <a:rPr lang="en-US" b="0" baseline="0" dirty="0"/>
              <a:t> </a:t>
            </a:r>
            <a:r>
              <a:rPr lang="en-US" b="0" baseline="0" dirty="0" err="1"/>
              <a:t>voor</a:t>
            </a:r>
            <a:r>
              <a:rPr lang="en-US" b="0" baseline="0" dirty="0"/>
              <a:t> </a:t>
            </a:r>
            <a:r>
              <a:rPr lang="en-US" b="0" baseline="0" dirty="0" err="1"/>
              <a:t>jullie</a:t>
            </a:r>
            <a:r>
              <a:rPr lang="en-US" b="0" baseline="0" dirty="0"/>
              <a:t> </a:t>
            </a:r>
            <a:r>
              <a:rPr lang="en-US" b="0" baseline="0" dirty="0" err="1"/>
              <a:t>vragen</a:t>
            </a:r>
            <a:r>
              <a:rPr lang="en-US" b="0" baseline="0" dirty="0"/>
              <a:t>.</a:t>
            </a:r>
          </a:p>
        </p:txBody>
      </p:sp>
      <p:sp>
        <p:nvSpPr>
          <p:cNvPr id="4" name="Tijdelijke aanduiding voor dianummer 3"/>
          <p:cNvSpPr>
            <a:spLocks noGrp="1"/>
          </p:cNvSpPr>
          <p:nvPr>
            <p:ph type="sldNum" sz="quarter" idx="10"/>
          </p:nvPr>
        </p:nvSpPr>
        <p:spPr/>
        <p:txBody>
          <a:bodyPr/>
          <a:lstStyle/>
          <a:p>
            <a:fld id="{BCBACD07-FBB2-C440-88D3-01558219C511}" type="slidenum">
              <a:rPr lang="en-US" smtClean="0"/>
              <a:t>2</a:t>
            </a:fld>
            <a:endParaRPr lang="en-US"/>
          </a:p>
        </p:txBody>
      </p:sp>
    </p:spTree>
    <p:extLst>
      <p:ext uri="{BB962C8B-B14F-4D97-AF65-F5344CB8AC3E}">
        <p14:creationId xmlns:p14="http://schemas.microsoft.com/office/powerpoint/2010/main" val="8353926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TOM duurt 13 of 14 weken (</a:t>
            </a:r>
            <a:r>
              <a:rPr lang="nl-NL" sz="1200" kern="1200" dirty="0" err="1">
                <a:solidFill>
                  <a:schemeClr val="tx1"/>
                </a:solidFill>
                <a:effectLst/>
                <a:latin typeface="+mn-lt"/>
                <a:ea typeface="+mn-ea"/>
                <a:cs typeface="+mn-cs"/>
              </a:rPr>
              <a:t>Otago</a:t>
            </a:r>
            <a:r>
              <a:rPr lang="nl-NL" sz="1200" kern="1200" dirty="0">
                <a:solidFill>
                  <a:schemeClr val="tx1"/>
                </a:solidFill>
                <a:effectLst/>
                <a:latin typeface="+mn-lt"/>
                <a:ea typeface="+mn-ea"/>
                <a:cs typeface="+mn-cs"/>
              </a:rPr>
              <a:t> vs. In Balans)</a:t>
            </a:r>
          </a:p>
          <a:p>
            <a:r>
              <a:rPr lang="nl-NL" sz="1200" kern="1200" dirty="0">
                <a:solidFill>
                  <a:schemeClr val="tx1"/>
                </a:solidFill>
                <a:effectLst/>
                <a:latin typeface="+mn-lt"/>
                <a:ea typeface="+mn-ea"/>
                <a:cs typeface="+mn-cs"/>
              </a:rPr>
              <a:t>Tijdens TOM zijn er een aantal onderdelen</a:t>
            </a:r>
          </a:p>
          <a:p>
            <a:pPr marL="0" lvl="0" indent="0">
              <a:buFont typeface="Arial" panose="020B0604020202020204" pitchFamily="34" charset="0"/>
              <a:buNone/>
            </a:pPr>
            <a:r>
              <a:rPr lang="nl-NL" sz="1200" kern="1200" dirty="0">
                <a:solidFill>
                  <a:schemeClr val="tx1"/>
                </a:solidFill>
                <a:effectLst/>
                <a:latin typeface="+mn-lt"/>
                <a:ea typeface="+mn-ea"/>
                <a:cs typeface="+mn-cs"/>
              </a:rPr>
              <a:t>- Het valpreventieve beweegprogramma. Daar vertel ik straks meer over.</a:t>
            </a: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Persoonlijk voedingsadvies door een diëtist &amp;</a:t>
            </a: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Lekkere en gezonde lunches met informatie en tips door een diëtist.</a:t>
            </a: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Ook is er aandacht voor gezelligheid en nieuwe mensen leren kennen</a:t>
            </a:r>
            <a:endParaRPr lang="nl-NL" dirty="0"/>
          </a:p>
          <a:p>
            <a:endParaRPr lang="nl-NL" dirty="0"/>
          </a:p>
          <a:p>
            <a:r>
              <a:rPr lang="nl-NL" dirty="0"/>
              <a:t>Het doel van TOM is om de stabiliteit en kracht van ouderen te verbeteren en zo het risico op een val te verkleinen</a:t>
            </a:r>
          </a:p>
        </p:txBody>
      </p:sp>
      <p:sp>
        <p:nvSpPr>
          <p:cNvPr id="4" name="Tijdelijke aanduiding voor dianummer 3"/>
          <p:cNvSpPr>
            <a:spLocks noGrp="1"/>
          </p:cNvSpPr>
          <p:nvPr>
            <p:ph type="sldNum" sz="quarter" idx="5"/>
          </p:nvPr>
        </p:nvSpPr>
        <p:spPr/>
        <p:txBody>
          <a:bodyPr/>
          <a:lstStyle/>
          <a:p>
            <a:fld id="{BCBACD07-FBB2-C440-88D3-01558219C511}" type="slidenum">
              <a:rPr lang="en-US" smtClean="0"/>
              <a:t>21</a:t>
            </a:fld>
            <a:endParaRPr lang="en-US"/>
          </a:p>
        </p:txBody>
      </p:sp>
    </p:spTree>
    <p:extLst>
      <p:ext uri="{BB962C8B-B14F-4D97-AF65-F5344CB8AC3E}">
        <p14:creationId xmlns:p14="http://schemas.microsoft.com/office/powerpoint/2010/main" val="28240991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TOM is een programma </a:t>
            </a:r>
            <a:r>
              <a:rPr lang="nl-NL" baseline="0"/>
              <a:t>van </a:t>
            </a:r>
            <a:r>
              <a:rPr lang="nl-NL"/>
              <a:t>12/13</a:t>
            </a:r>
            <a:r>
              <a:rPr lang="nl-NL" baseline="0"/>
              <a:t> weken dat uitgevoerd wordt door lokale professionals en geschikt is voor ouderen van 65 jaar en ouder met een verhoogd valrisico.</a:t>
            </a:r>
          </a:p>
          <a:p>
            <a:r>
              <a:rPr lang="nl-NL" baseline="0" dirty="0"/>
              <a:t>Het programma bestaat uit:</a:t>
            </a:r>
          </a:p>
          <a:p>
            <a:pPr marL="171450" indent="-171450">
              <a:buFont typeface="Arial" panose="020B0604020202020204" pitchFamily="34" charset="0"/>
              <a:buChar char="•"/>
            </a:pPr>
            <a:r>
              <a:rPr lang="nl-NL" baseline="0" dirty="0"/>
              <a:t>Een effectief bewezen valpreventieve beweegtraining zoals In Balans/</a:t>
            </a:r>
            <a:r>
              <a:rPr lang="nl-NL" baseline="0" err="1"/>
              <a:t>Otago</a:t>
            </a:r>
            <a:r>
              <a:rPr lang="nl-NL" baseline="0" dirty="0"/>
              <a:t>.</a:t>
            </a:r>
          </a:p>
          <a:p>
            <a:pPr marL="171450" indent="-171450">
              <a:buFont typeface="Arial" panose="020B0604020202020204" pitchFamily="34" charset="0"/>
              <a:buChar char="•"/>
            </a:pPr>
            <a:r>
              <a:rPr lang="nl-NL" baseline="0" dirty="0"/>
              <a:t>Voedingsvoorlichting door een diëtist gedurende 6 gezamenlijke lunches en 2x persoonlijk voedingsadvies door een diëtist </a:t>
            </a:r>
            <a:r>
              <a:rPr lang="nl-NL" baseline="0" err="1"/>
              <a:t>nav</a:t>
            </a:r>
            <a:r>
              <a:rPr lang="nl-NL" baseline="0" dirty="0"/>
              <a:t> het invullen van een voedingsdagboek</a:t>
            </a:r>
          </a:p>
          <a:p>
            <a:pPr marL="171450" indent="-171450">
              <a:buFont typeface="Arial" panose="020B0604020202020204" pitchFamily="34" charset="0"/>
              <a:buChar char="•"/>
            </a:pPr>
            <a:r>
              <a:rPr lang="nl-NL" baseline="0" dirty="0"/>
              <a:t>Het vergroten van het aantal sociale contacten doordat TOM als groepsinterventie wordt aangeboden en er begeleiding door een TOM-maatje, een vrijwilliger, wordt gegeven</a:t>
            </a:r>
            <a:endParaRPr lang="nl-NL" dirty="0"/>
          </a:p>
        </p:txBody>
      </p:sp>
      <p:sp>
        <p:nvSpPr>
          <p:cNvPr id="4" name="Tijdelijke aanduiding voor dianummer 3"/>
          <p:cNvSpPr>
            <a:spLocks noGrp="1"/>
          </p:cNvSpPr>
          <p:nvPr>
            <p:ph type="sldNum" sz="quarter" idx="5"/>
          </p:nvPr>
        </p:nvSpPr>
        <p:spPr/>
        <p:txBody>
          <a:bodyPr/>
          <a:lstStyle/>
          <a:p>
            <a:fld id="{BCBACD07-FBB2-C440-88D3-01558219C511}" type="slidenum">
              <a:rPr lang="en-US" smtClean="0"/>
              <a:t>22</a:t>
            </a:fld>
            <a:endParaRPr lang="en-US"/>
          </a:p>
        </p:txBody>
      </p:sp>
    </p:spTree>
    <p:extLst>
      <p:ext uri="{BB962C8B-B14F-4D97-AF65-F5344CB8AC3E}">
        <p14:creationId xmlns:p14="http://schemas.microsoft.com/office/powerpoint/2010/main" val="39063217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Om de kans op vallen te verkleinen, volgen de ouderen samen met andere deelnemers 13/14 weken het beweegprogramma In Balans/</a:t>
            </a:r>
            <a:r>
              <a:rPr lang="nl-NL" sz="1200" kern="1200" dirty="0" err="1">
                <a:solidFill>
                  <a:schemeClr val="tx1"/>
                </a:solidFill>
                <a:effectLst/>
                <a:latin typeface="+mn-lt"/>
                <a:ea typeface="+mn-ea"/>
                <a:cs typeface="+mn-cs"/>
              </a:rPr>
              <a:t>Otago</a:t>
            </a:r>
            <a:r>
              <a:rPr lang="nl-NL" sz="1200" kern="1200" dirty="0">
                <a:solidFill>
                  <a:schemeClr val="tx1"/>
                </a:solidFill>
                <a:effectLst/>
                <a:latin typeface="+mn-lt"/>
                <a:ea typeface="+mn-ea"/>
                <a:cs typeface="+mn-cs"/>
              </a:rPr>
              <a:t>.</a:t>
            </a:r>
          </a:p>
          <a:p>
            <a:endParaRPr lang="nl-NL" sz="1200" kern="1200" dirty="0">
              <a:solidFill>
                <a:schemeClr val="tx1"/>
              </a:solidFill>
              <a:effectLst/>
              <a:latin typeface="+mn-lt"/>
              <a:ea typeface="+mn-ea"/>
              <a:cs typeface="+mn-cs"/>
            </a:endParaRPr>
          </a:p>
          <a:p>
            <a:r>
              <a:rPr lang="nl-NL" sz="1200" kern="1200" dirty="0" err="1">
                <a:solidFill>
                  <a:schemeClr val="tx1"/>
                </a:solidFill>
                <a:effectLst/>
                <a:latin typeface="+mn-lt"/>
                <a:ea typeface="+mn-ea"/>
                <a:cs typeface="+mn-cs"/>
              </a:rPr>
              <a:t>Één</a:t>
            </a:r>
            <a:r>
              <a:rPr lang="nl-NL" sz="1200" kern="1200" dirty="0">
                <a:solidFill>
                  <a:schemeClr val="tx1"/>
                </a:solidFill>
                <a:effectLst/>
                <a:latin typeface="+mn-lt"/>
                <a:ea typeface="+mn-ea"/>
                <a:cs typeface="+mn-cs"/>
              </a:rPr>
              <a:t>/Twee keer per week werken zij samen met een fysiotherapeut aan spierkracht, balans en coördinatie en krijgen ze voorlichting.</a:t>
            </a:r>
          </a:p>
          <a:p>
            <a:r>
              <a:rPr lang="nl-NL" sz="1200" kern="1200" dirty="0">
                <a:solidFill>
                  <a:schemeClr val="tx1"/>
                </a:solidFill>
                <a:effectLst/>
                <a:latin typeface="+mn-lt"/>
                <a:ea typeface="+mn-ea"/>
                <a:cs typeface="+mn-cs"/>
              </a:rPr>
              <a:t>De voorlichting bestaat uit handige oefeningen, tests en informatie over bewegen en evenwicht.</a:t>
            </a:r>
          </a:p>
          <a:p>
            <a:r>
              <a:rPr lang="nl-NL" sz="1200" kern="1200" dirty="0">
                <a:solidFill>
                  <a:schemeClr val="tx1"/>
                </a:solidFill>
                <a:effectLst/>
                <a:latin typeface="+mn-lt"/>
                <a:ea typeface="+mn-ea"/>
                <a:cs typeface="+mn-cs"/>
              </a:rPr>
              <a:t>Tijdens de trainingsweken doen ze praktische oefeningen in de groep en worden huiswerkoefeningen gegeven voor thuis</a:t>
            </a:r>
            <a:r>
              <a:rPr lang="nl-NL" sz="1200" kern="1200" baseline="0" dirty="0">
                <a:solidFill>
                  <a:schemeClr val="tx1"/>
                </a:solidFill>
                <a:effectLst/>
                <a:latin typeface="+mn-lt"/>
                <a:ea typeface="+mn-ea"/>
                <a:cs typeface="+mn-cs"/>
              </a:rPr>
              <a:t>.</a:t>
            </a:r>
          </a:p>
          <a:p>
            <a:endParaRPr lang="nl-NL" sz="1200" kern="1200" baseline="0" dirty="0">
              <a:solidFill>
                <a:schemeClr val="tx1"/>
              </a:solidFill>
              <a:effectLst/>
              <a:latin typeface="+mn-lt"/>
              <a:ea typeface="+mn-ea"/>
              <a:cs typeface="+mn-cs"/>
            </a:endParaRPr>
          </a:p>
          <a:p>
            <a:r>
              <a:rPr lang="nl-NL" dirty="0"/>
              <a:t>Evt. samen het lesboek doornemen. </a:t>
            </a:r>
          </a:p>
        </p:txBody>
      </p:sp>
      <p:sp>
        <p:nvSpPr>
          <p:cNvPr id="4" name="Tijdelijke aanduiding voor dianummer 3"/>
          <p:cNvSpPr>
            <a:spLocks noGrp="1"/>
          </p:cNvSpPr>
          <p:nvPr>
            <p:ph type="sldNum" sz="quarter" idx="10"/>
          </p:nvPr>
        </p:nvSpPr>
        <p:spPr/>
        <p:txBody>
          <a:bodyPr/>
          <a:lstStyle/>
          <a:p>
            <a:fld id="{BCBACD07-FBB2-C440-88D3-01558219C511}" type="slidenum">
              <a:rPr lang="en-US" smtClean="0"/>
              <a:t>23</a:t>
            </a:fld>
            <a:endParaRPr lang="en-US"/>
          </a:p>
        </p:txBody>
      </p:sp>
    </p:spTree>
    <p:extLst>
      <p:ext uri="{BB962C8B-B14F-4D97-AF65-F5344CB8AC3E}">
        <p14:creationId xmlns:p14="http://schemas.microsoft.com/office/powerpoint/2010/main" val="13947712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BCBACD07-FBB2-C440-88D3-01558219C511}" type="slidenum">
              <a:rPr lang="en-US">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30345394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a:t>Het</a:t>
            </a:r>
            <a:r>
              <a:rPr lang="nl-NL" baseline="0" dirty="0"/>
              <a:t> onderdeel Voeding van TOM bestaat uit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baseline="0" dirty="0" err="1"/>
              <a:t>Dietist</a:t>
            </a:r>
            <a:r>
              <a:rPr lang="nl-NL" baseline="0" dirty="0"/>
              <a:t> neemt de voeding door met de deelnemers. Hij/zij vraagt wat de deelnemer de </a:t>
            </a:r>
            <a:r>
              <a:rPr lang="nl-NL" baseline="0" dirty="0" err="1"/>
              <a:t>afgelaopen</a:t>
            </a:r>
            <a:r>
              <a:rPr lang="nl-NL" baseline="0" dirty="0"/>
              <a:t> 24 uur heeft gegeten. Dit wordt </a:t>
            </a:r>
            <a:r>
              <a:rPr lang="nl-NL" baseline="0" dirty="0" err="1"/>
              <a:t>genoteeerd</a:t>
            </a:r>
            <a:r>
              <a:rPr lang="nl-NL" baseline="0" dirty="0"/>
              <a:t> en de </a:t>
            </a:r>
            <a:r>
              <a:rPr lang="nl-NL" baseline="0" dirty="0" err="1"/>
              <a:t>dietist</a:t>
            </a:r>
            <a:r>
              <a:rPr lang="nl-NL" baseline="0" dirty="0"/>
              <a:t> kijkt hoe de voedingsinname verbeterd kan worden. Deelnemers maken ook foto’s van hun eten om niks te vergeten.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baseline="0" dirty="0"/>
              <a:t>Daarnaast lunchen de deelnemers 6x met elkaar.</a:t>
            </a:r>
            <a:endParaRPr lang="nl-NL"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l-NL" baseline="0" dirty="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NL" baseline="0" dirty="0"/>
          </a:p>
        </p:txBody>
      </p:sp>
      <p:sp>
        <p:nvSpPr>
          <p:cNvPr id="4" name="Tijdelijke aanduiding voor dianummer 3"/>
          <p:cNvSpPr>
            <a:spLocks noGrp="1"/>
          </p:cNvSpPr>
          <p:nvPr>
            <p:ph type="sldNum" sz="quarter" idx="10"/>
          </p:nvPr>
        </p:nvSpPr>
        <p:spPr/>
        <p:txBody>
          <a:bodyPr/>
          <a:lstStyle/>
          <a:p>
            <a:fld id="{BCBACD07-FBB2-C440-88D3-01558219C511}" type="slidenum">
              <a:rPr lang="en-US" smtClean="0"/>
              <a:t>25</a:t>
            </a:fld>
            <a:endParaRPr lang="en-US"/>
          </a:p>
        </p:txBody>
      </p:sp>
    </p:spTree>
    <p:extLst>
      <p:ext uri="{BB962C8B-B14F-4D97-AF65-F5344CB8AC3E}">
        <p14:creationId xmlns:p14="http://schemas.microsoft.com/office/powerpoint/2010/main" val="42930437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Er wordt 6x gezamenlijk geluncht. Vooralsnog in groepjes van 6, maar als de maatregelen het toelaten lunchen beiden groepjes (dus 12 personen) samen.</a:t>
            </a:r>
          </a:p>
          <a:p>
            <a:r>
              <a:rPr lang="nl-NL" b="1" dirty="0"/>
              <a:t>Doel lunch</a:t>
            </a:r>
            <a:r>
              <a:rPr lang="nl-NL" dirty="0"/>
              <a:t>: creëren van een </a:t>
            </a:r>
            <a:r>
              <a:rPr lang="nl-NL" dirty="0">
                <a:solidFill>
                  <a:srgbClr val="00B0F0"/>
                </a:solidFill>
              </a:rPr>
              <a:t>betere eetomgeving </a:t>
            </a:r>
            <a:r>
              <a:rPr lang="nl-NL" dirty="0"/>
              <a:t>en </a:t>
            </a:r>
            <a:r>
              <a:rPr lang="nl-NL" dirty="0">
                <a:solidFill>
                  <a:srgbClr val="00B0F0"/>
                </a:solidFill>
              </a:rPr>
              <a:t>meer kennis </a:t>
            </a:r>
            <a:r>
              <a:rPr lang="nl-NL" dirty="0"/>
              <a:t>en bewustzijn van gezonde voeding.</a:t>
            </a:r>
          </a:p>
          <a:p>
            <a:r>
              <a:rPr lang="nl-NL" b="1" dirty="0"/>
              <a:t>Opzet</a:t>
            </a:r>
            <a:r>
              <a:rPr lang="nl-NL" dirty="0"/>
              <a:t>: Er wordt 30 min samen geluncht, daarna </a:t>
            </a:r>
            <a:r>
              <a:rPr lang="nl-NL" dirty="0">
                <a:solidFill>
                  <a:srgbClr val="00B0F0"/>
                </a:solidFill>
              </a:rPr>
              <a:t>20 minuten informatie </a:t>
            </a:r>
            <a:r>
              <a:rPr lang="nl-NL" dirty="0"/>
              <a:t>door de diëtiste en tot slot </a:t>
            </a:r>
            <a:r>
              <a:rPr lang="nl-NL" dirty="0">
                <a:solidFill>
                  <a:srgbClr val="00B0F0"/>
                </a:solidFill>
              </a:rPr>
              <a:t>10 minuten </a:t>
            </a:r>
            <a:r>
              <a:rPr lang="nl-NL" dirty="0"/>
              <a:t>de tijd voor (persoonlijke) vragen.</a:t>
            </a:r>
          </a:p>
          <a:p>
            <a:r>
              <a:rPr lang="nl-NL" dirty="0"/>
              <a:t>Voorbeeld van draaiboek laten zien.</a:t>
            </a:r>
          </a:p>
          <a:p>
            <a:endParaRPr lang="nl-NL" dirty="0"/>
          </a:p>
          <a:p>
            <a:r>
              <a:rPr lang="nl-NL" dirty="0"/>
              <a:t>Elke lunch heeft een ander onderwerp</a:t>
            </a:r>
          </a:p>
          <a:p>
            <a:endParaRPr lang="nl-NL" dirty="0"/>
          </a:p>
        </p:txBody>
      </p:sp>
      <p:sp>
        <p:nvSpPr>
          <p:cNvPr id="4" name="Tijdelijke aanduiding voor dianummer 3"/>
          <p:cNvSpPr>
            <a:spLocks noGrp="1"/>
          </p:cNvSpPr>
          <p:nvPr>
            <p:ph type="sldNum" sz="quarter" idx="10"/>
          </p:nvPr>
        </p:nvSpPr>
        <p:spPr/>
        <p:txBody>
          <a:bodyPr/>
          <a:lstStyle/>
          <a:p>
            <a:fld id="{BCBACD07-FBB2-C440-88D3-01558219C511}" type="slidenum">
              <a:rPr lang="en-US" smtClean="0"/>
              <a:t>26</a:t>
            </a:fld>
            <a:endParaRPr lang="en-US"/>
          </a:p>
        </p:txBody>
      </p:sp>
    </p:spTree>
    <p:extLst>
      <p:ext uri="{BB962C8B-B14F-4D97-AF65-F5344CB8AC3E}">
        <p14:creationId xmlns:p14="http://schemas.microsoft.com/office/powerpoint/2010/main" val="14052504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In tweetallen laten opschrijven:</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a:solidFill>
                  <a:schemeClr val="tx1"/>
                </a:solidFill>
                <a:effectLst/>
                <a:latin typeface="+mn-lt"/>
                <a:ea typeface="+mn-ea"/>
                <a:cs typeface="+mn-cs"/>
              </a:rPr>
              <a:t>Wat </a:t>
            </a:r>
            <a:r>
              <a:rPr lang="en-US" sz="1200" kern="1200" baseline="0" dirty="0" err="1">
                <a:solidFill>
                  <a:schemeClr val="tx1"/>
                </a:solidFill>
                <a:effectLst/>
                <a:latin typeface="+mn-lt"/>
                <a:ea typeface="+mn-ea"/>
                <a:cs typeface="+mn-cs"/>
              </a:rPr>
              <a:t>vind</a:t>
            </a:r>
            <a:r>
              <a:rPr lang="en-US" sz="1200" kern="1200" baseline="0" dirty="0">
                <a:solidFill>
                  <a:schemeClr val="tx1"/>
                </a:solidFill>
                <a:effectLst/>
                <a:latin typeface="+mn-lt"/>
                <a:ea typeface="+mn-ea"/>
                <a:cs typeface="+mn-cs"/>
              </a:rPr>
              <a:t> je </a:t>
            </a:r>
            <a:r>
              <a:rPr lang="en-US" sz="1200" kern="1200" baseline="0" dirty="0" err="1">
                <a:solidFill>
                  <a:schemeClr val="tx1"/>
                </a:solidFill>
                <a:effectLst/>
                <a:latin typeface="+mn-lt"/>
                <a:ea typeface="+mn-ea"/>
                <a:cs typeface="+mn-cs"/>
              </a:rPr>
              <a:t>dat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jouw</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rol</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wordt</a:t>
            </a:r>
            <a:endParaRPr lang="en-US" sz="1200" kern="1200" baseline="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a:solidFill>
                  <a:schemeClr val="tx1"/>
                </a:solidFill>
                <a:effectLst/>
                <a:latin typeface="+mn-lt"/>
                <a:ea typeface="+mn-ea"/>
                <a:cs typeface="+mn-cs"/>
              </a:rPr>
              <a:t>Wat </a:t>
            </a:r>
            <a:r>
              <a:rPr lang="en-US" sz="1200" kern="1200" baseline="0" dirty="0" err="1">
                <a:solidFill>
                  <a:schemeClr val="tx1"/>
                </a:solidFill>
                <a:effectLst/>
                <a:latin typeface="+mn-lt"/>
                <a:ea typeface="+mn-ea"/>
                <a:cs typeface="+mn-cs"/>
              </a:rPr>
              <a:t>vind</a:t>
            </a:r>
            <a:r>
              <a:rPr lang="en-US" sz="1200" kern="1200" baseline="0" dirty="0">
                <a:solidFill>
                  <a:schemeClr val="tx1"/>
                </a:solidFill>
                <a:effectLst/>
                <a:latin typeface="+mn-lt"/>
                <a:ea typeface="+mn-ea"/>
                <a:cs typeface="+mn-cs"/>
              </a:rPr>
              <a:t> je </a:t>
            </a:r>
            <a:r>
              <a:rPr lang="en-US" sz="1200" kern="1200" baseline="0" dirty="0" err="1">
                <a:solidFill>
                  <a:schemeClr val="tx1"/>
                </a:solidFill>
                <a:effectLst/>
                <a:latin typeface="+mn-lt"/>
                <a:ea typeface="+mn-ea"/>
                <a:cs typeface="+mn-cs"/>
              </a:rPr>
              <a:t>dat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níet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jouw</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rol</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wordt</a:t>
            </a:r>
            <a:endParaRPr lang="en-US" sz="1200" kern="1200" baseline="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baseline="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a:solidFill>
                  <a:schemeClr val="tx1"/>
                </a:solidFill>
                <a:effectLst/>
                <a:latin typeface="+mn-lt"/>
                <a:ea typeface="+mn-ea"/>
                <a:cs typeface="+mn-cs"/>
              </a:rPr>
              <a:t>Wat </a:t>
            </a:r>
            <a:r>
              <a:rPr lang="en-US" sz="1200" kern="1200" baseline="0" dirty="0" err="1">
                <a:solidFill>
                  <a:schemeClr val="tx1"/>
                </a:solidFill>
                <a:effectLst/>
                <a:latin typeface="+mn-lt"/>
                <a:ea typeface="+mn-ea"/>
                <a:cs typeface="+mn-cs"/>
              </a:rPr>
              <a:t>vind</a:t>
            </a:r>
            <a:r>
              <a:rPr lang="en-US" sz="1200" kern="1200" baseline="0" dirty="0">
                <a:solidFill>
                  <a:schemeClr val="tx1"/>
                </a:solidFill>
                <a:effectLst/>
                <a:latin typeface="+mn-lt"/>
                <a:ea typeface="+mn-ea"/>
                <a:cs typeface="+mn-cs"/>
              </a:rPr>
              <a:t> je het </a:t>
            </a:r>
            <a:r>
              <a:rPr lang="en-US" sz="1200" kern="1200" baseline="0" dirty="0" err="1">
                <a:solidFill>
                  <a:schemeClr val="tx1"/>
                </a:solidFill>
                <a:effectLst/>
                <a:latin typeface="+mn-lt"/>
                <a:ea typeface="+mn-ea"/>
                <a:cs typeface="+mn-cs"/>
              </a:rPr>
              <a:t>leukste</a:t>
            </a:r>
            <a:endParaRPr lang="en-US" sz="1200" kern="1200" baseline="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a:solidFill>
                  <a:schemeClr val="tx1"/>
                </a:solidFill>
                <a:effectLst/>
                <a:latin typeface="+mn-lt"/>
                <a:ea typeface="+mn-ea"/>
                <a:cs typeface="+mn-cs"/>
              </a:rPr>
              <a:t>Wat </a:t>
            </a:r>
            <a:r>
              <a:rPr lang="en-US" sz="1200" kern="1200" baseline="0" dirty="0" err="1">
                <a:solidFill>
                  <a:schemeClr val="tx1"/>
                </a:solidFill>
                <a:effectLst/>
                <a:latin typeface="+mn-lt"/>
                <a:ea typeface="+mn-ea"/>
                <a:cs typeface="+mn-cs"/>
              </a:rPr>
              <a:t>vind</a:t>
            </a:r>
            <a:r>
              <a:rPr lang="en-US" sz="1200" kern="1200" baseline="0" dirty="0">
                <a:solidFill>
                  <a:schemeClr val="tx1"/>
                </a:solidFill>
                <a:effectLst/>
                <a:latin typeface="+mn-lt"/>
                <a:ea typeface="+mn-ea"/>
                <a:cs typeface="+mn-cs"/>
              </a:rPr>
              <a:t> je </a:t>
            </a:r>
            <a:r>
              <a:rPr lang="en-US" sz="1200" kern="1200" baseline="0" dirty="0" err="1">
                <a:solidFill>
                  <a:schemeClr val="tx1"/>
                </a:solidFill>
                <a:effectLst/>
                <a:latin typeface="+mn-lt"/>
                <a:ea typeface="+mn-ea"/>
                <a:cs typeface="+mn-cs"/>
              </a:rPr>
              <a:t>niet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leuk</a:t>
            </a:r>
            <a:endParaRPr lang="en-US" sz="1200" kern="1200" baseline="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a:solidFill>
                  <a:schemeClr val="tx1"/>
                </a:solidFill>
                <a:effectLst/>
                <a:latin typeface="+mn-lt"/>
                <a:ea typeface="+mn-ea"/>
                <a:cs typeface="+mn-cs"/>
              </a:rPr>
              <a:t>Wat was </a:t>
            </a:r>
            <a:r>
              <a:rPr lang="en-US" sz="1200" kern="1200" baseline="0" dirty="0" err="1">
                <a:solidFill>
                  <a:schemeClr val="tx1"/>
                </a:solidFill>
                <a:effectLst/>
                <a:latin typeface="+mn-lt"/>
                <a:ea typeface="+mn-ea"/>
                <a:cs typeface="+mn-cs"/>
              </a:rPr>
              <a:t>een</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moeilijke</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situatie</a:t>
            </a:r>
            <a:r>
              <a:rPr lang="en-US" sz="1200" kern="1200" baseline="0" dirty="0">
                <a:solidFill>
                  <a:schemeClr val="tx1"/>
                </a:solidFill>
                <a:effectLst/>
                <a:latin typeface="+mn-lt"/>
                <a:ea typeface="+mn-ea"/>
                <a:cs typeface="+mn-cs"/>
              </a:rPr>
              <a:t>? Hoe ga je </a:t>
            </a:r>
            <a:r>
              <a:rPr lang="en-US" sz="1200" kern="1200" baseline="0" dirty="0" err="1">
                <a:solidFill>
                  <a:schemeClr val="tx1"/>
                </a:solidFill>
                <a:effectLst/>
                <a:latin typeface="+mn-lt"/>
                <a:ea typeface="+mn-ea"/>
                <a:cs typeface="+mn-cs"/>
              </a:rPr>
              <a:t>daarmee</a:t>
            </a:r>
            <a:r>
              <a:rPr lang="en-US" sz="1200" kern="1200" baseline="0" dirty="0">
                <a:solidFill>
                  <a:schemeClr val="tx1"/>
                </a:solidFill>
                <a:effectLst/>
                <a:latin typeface="+mn-lt"/>
                <a:ea typeface="+mn-ea"/>
                <a:cs typeface="+mn-cs"/>
              </a:rPr>
              <a:t> om</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baseline="0" dirty="0" err="1">
                <a:solidFill>
                  <a:schemeClr val="tx1"/>
                </a:solidFill>
                <a:effectLst/>
                <a:latin typeface="+mn-lt"/>
                <a:ea typeface="+mn-ea"/>
                <a:cs typeface="+mn-cs"/>
              </a:rPr>
              <a:t>Daarna</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uitvragen</a:t>
            </a:r>
            <a:r>
              <a:rPr lang="en-US" sz="1200" kern="1200" baseline="0" dirty="0">
                <a:solidFill>
                  <a:schemeClr val="tx1"/>
                </a:solidFill>
                <a:effectLst/>
                <a:latin typeface="+mn-lt"/>
                <a:ea typeface="+mn-ea"/>
                <a:cs typeface="+mn-cs"/>
              </a:rPr>
              <a:t>, en in </a:t>
            </a:r>
            <a:r>
              <a:rPr lang="en-US" sz="1200" kern="1200" baseline="0" dirty="0" err="1">
                <a:solidFill>
                  <a:schemeClr val="tx1"/>
                </a:solidFill>
                <a:effectLst/>
                <a:latin typeface="+mn-lt"/>
                <a:ea typeface="+mn-ea"/>
                <a:cs typeface="+mn-cs"/>
              </a:rPr>
              <a:t>padket</a:t>
            </a:r>
            <a:r>
              <a:rPr lang="en-US" sz="12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schrijven</a:t>
            </a:r>
            <a:r>
              <a:rPr lang="en-US" sz="1100" kern="1200" baseline="0" dirty="0">
                <a:solidFill>
                  <a:schemeClr val="tx1"/>
                </a:solidFill>
                <a:effectLst/>
                <a:latin typeface="+mn-lt"/>
                <a:ea typeface="+mn-ea"/>
                <a:cs typeface="+mn-cs"/>
              </a:rPr>
              <a:t> en </a:t>
            </a:r>
            <a:r>
              <a:rPr lang="en-US" sz="1100" kern="1200" baseline="0" dirty="0" err="1">
                <a:solidFill>
                  <a:schemeClr val="tx1"/>
                </a:solidFill>
                <a:effectLst/>
                <a:latin typeface="+mn-lt"/>
                <a:ea typeface="+mn-ea"/>
                <a:cs typeface="+mn-cs"/>
              </a:rPr>
              <a:t>bespreken</a:t>
            </a:r>
            <a:r>
              <a:rPr lang="en-US" sz="1100" kern="1200" baseline="0" dirty="0">
                <a:solidFill>
                  <a:schemeClr val="tx1"/>
                </a:solidFill>
                <a:effectLst/>
                <a:latin typeface="+mn-lt"/>
                <a:ea typeface="+mn-ea"/>
                <a:cs typeface="+mn-cs"/>
              </a:rPr>
              <a:t>. Extra </a:t>
            </a:r>
            <a:r>
              <a:rPr lang="en-US" sz="1100" kern="1200" baseline="0" dirty="0" err="1">
                <a:solidFill>
                  <a:schemeClr val="tx1"/>
                </a:solidFill>
                <a:effectLst/>
                <a:latin typeface="+mn-lt"/>
                <a:ea typeface="+mn-ea"/>
                <a:cs typeface="+mn-cs"/>
              </a:rPr>
              <a:t>uitvragen</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waar</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ze</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uitdagingen</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zien</a:t>
            </a:r>
            <a:r>
              <a:rPr lang="en-US" sz="1100" kern="1200" baseline="0" dirty="0">
                <a:solidFill>
                  <a:schemeClr val="tx1"/>
                </a:solidFill>
                <a:effectLst/>
                <a:latin typeface="+mn-lt"/>
                <a:ea typeface="+mn-ea"/>
                <a:cs typeface="+mn-cs"/>
              </a:rPr>
              <a:t>. Extra </a:t>
            </a:r>
            <a:r>
              <a:rPr lang="en-US" sz="1100" kern="1200" baseline="0" dirty="0" err="1">
                <a:solidFill>
                  <a:schemeClr val="tx1"/>
                </a:solidFill>
                <a:effectLst/>
                <a:latin typeface="+mn-lt"/>
                <a:ea typeface="+mn-ea"/>
                <a:cs typeface="+mn-cs"/>
              </a:rPr>
              <a:t>uitvragen</a:t>
            </a:r>
            <a:r>
              <a:rPr lang="en-US" sz="1100" kern="1200" baseline="0" dirty="0">
                <a:solidFill>
                  <a:schemeClr val="tx1"/>
                </a:solidFill>
                <a:effectLst/>
                <a:latin typeface="+mn-lt"/>
                <a:ea typeface="+mn-ea"/>
                <a:cs typeface="+mn-cs"/>
              </a:rPr>
              <a:t> wat </a:t>
            </a:r>
            <a:r>
              <a:rPr lang="en-US" sz="1100" kern="1200" baseline="0" dirty="0" err="1">
                <a:solidFill>
                  <a:schemeClr val="tx1"/>
                </a:solidFill>
                <a:effectLst/>
                <a:latin typeface="+mn-lt"/>
                <a:ea typeface="+mn-ea"/>
                <a:cs typeface="+mn-cs"/>
              </a:rPr>
              <a:t>ze</a:t>
            </a:r>
            <a:r>
              <a:rPr lang="en-US" sz="1100" kern="1200" baseline="0" dirty="0">
                <a:solidFill>
                  <a:schemeClr val="tx1"/>
                </a:solidFill>
                <a:effectLst/>
                <a:latin typeface="+mn-lt"/>
                <a:ea typeface="+mn-ea"/>
                <a:cs typeface="+mn-cs"/>
              </a:rPr>
              <a:t> het </a:t>
            </a:r>
            <a:r>
              <a:rPr lang="en-US" sz="1100" kern="1200" baseline="0" dirty="0" err="1">
                <a:solidFill>
                  <a:schemeClr val="tx1"/>
                </a:solidFill>
                <a:effectLst/>
                <a:latin typeface="+mn-lt"/>
                <a:ea typeface="+mn-ea"/>
                <a:cs typeface="+mn-cs"/>
              </a:rPr>
              <a:t>leukste</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lijken</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aan</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hun</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rol</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als</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vrijwilliger</a:t>
            </a:r>
            <a:endParaRPr lang="nl-NL" sz="1100" kern="1200" baseline="0" dirty="0">
              <a:solidFill>
                <a:schemeClr val="tx1"/>
              </a:solidFill>
              <a:effectLst/>
              <a:latin typeface="+mn-lt"/>
              <a:ea typeface="+mn-ea"/>
              <a:cs typeface="+mn-cs"/>
            </a:endParaRPr>
          </a:p>
          <a:p>
            <a:endParaRPr lang="nl-NL" dirty="0"/>
          </a:p>
        </p:txBody>
      </p:sp>
      <p:sp>
        <p:nvSpPr>
          <p:cNvPr id="4" name="Tijdelijke aanduiding voor dianummer 3"/>
          <p:cNvSpPr>
            <a:spLocks noGrp="1"/>
          </p:cNvSpPr>
          <p:nvPr>
            <p:ph type="sldNum" sz="quarter" idx="10"/>
          </p:nvPr>
        </p:nvSpPr>
        <p:spPr/>
        <p:txBody>
          <a:bodyPr/>
          <a:lstStyle/>
          <a:p>
            <a:fld id="{BCBACD07-FBB2-C440-88D3-01558219C511}" type="slidenum">
              <a:rPr lang="en-US" smtClean="0"/>
              <a:t>27</a:t>
            </a:fld>
            <a:endParaRPr lang="en-US"/>
          </a:p>
        </p:txBody>
      </p:sp>
    </p:spTree>
    <p:extLst>
      <p:ext uri="{BB962C8B-B14F-4D97-AF65-F5344CB8AC3E}">
        <p14:creationId xmlns:p14="http://schemas.microsoft.com/office/powerpoint/2010/main" val="39313609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Naast het doen van boodschappen</a:t>
            </a:r>
            <a:r>
              <a:rPr lang="nl-NL" baseline="0" dirty="0"/>
              <a:t> voor de lunches, het voorbereiden van de lunches en het zo nu en dan aanwezig zijn bij TOM, maak je vaak een praatje met de deelnemers uit jouw groepje.</a:t>
            </a:r>
          </a:p>
          <a:p>
            <a:r>
              <a:rPr lang="nl-NL" baseline="0" dirty="0"/>
              <a:t>Het is dan belangrijk je te verplaatsen in die persoon en waar kan, ze te motiveren om het programma van TOM vol te houden.</a:t>
            </a:r>
          </a:p>
          <a:p>
            <a:endParaRPr lang="nl-NL" baseline="0" dirty="0"/>
          </a:p>
          <a:p>
            <a:r>
              <a:rPr lang="nl-NL" dirty="0"/>
              <a:t>Maak weer tweetallen en </a:t>
            </a:r>
            <a:r>
              <a:rPr lang="nl-NL" dirty="0" err="1"/>
              <a:t>beanwoord</a:t>
            </a:r>
            <a:r>
              <a:rPr lang="nl-NL" baseline="0" dirty="0"/>
              <a:t> deze twee vragen. Daarna om en om uitvragen en opschrijven in 2 kolommen in </a:t>
            </a:r>
            <a:r>
              <a:rPr lang="nl-NL" baseline="0" dirty="0" err="1"/>
              <a:t>Padlet</a:t>
            </a:r>
            <a:r>
              <a:rPr lang="nl-NL" baseline="0" dirty="0"/>
              <a:t>/whiteboard met post-its.</a:t>
            </a:r>
            <a:endParaRPr lang="nl-NL" dirty="0"/>
          </a:p>
        </p:txBody>
      </p:sp>
      <p:sp>
        <p:nvSpPr>
          <p:cNvPr id="4" name="Tijdelijke aanduiding voor dianummer 3"/>
          <p:cNvSpPr>
            <a:spLocks noGrp="1"/>
          </p:cNvSpPr>
          <p:nvPr>
            <p:ph type="sldNum" sz="quarter" idx="10"/>
          </p:nvPr>
        </p:nvSpPr>
        <p:spPr/>
        <p:txBody>
          <a:bodyPr/>
          <a:lstStyle/>
          <a:p>
            <a:fld id="{BCBACD07-FBB2-C440-88D3-01558219C511}" type="slidenum">
              <a:rPr lang="en-US" smtClean="0"/>
              <a:t>28</a:t>
            </a:fld>
            <a:endParaRPr lang="en-US"/>
          </a:p>
        </p:txBody>
      </p:sp>
    </p:spTree>
    <p:extLst>
      <p:ext uri="{BB962C8B-B14F-4D97-AF65-F5344CB8AC3E}">
        <p14:creationId xmlns:p14="http://schemas.microsoft.com/office/powerpoint/2010/main" val="20556431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nl-NL" b="0" dirty="0">
                <a:solidFill>
                  <a:schemeClr val="tx1"/>
                </a:solidFill>
              </a:rPr>
              <a:t>Belangrijke motiverende aspecten zijn:</a:t>
            </a:r>
          </a:p>
          <a:p>
            <a:pPr marL="0" marR="0" lvl="1" indent="0" algn="l" defTabSz="914400" rtl="0" eaLnBrk="1" fontAlgn="auto" latinLnBrk="0" hangingPunct="1">
              <a:lnSpc>
                <a:spcPct val="100000"/>
              </a:lnSpc>
              <a:spcBef>
                <a:spcPts val="0"/>
              </a:spcBef>
              <a:spcAft>
                <a:spcPts val="0"/>
              </a:spcAft>
              <a:buClrTx/>
              <a:buSzTx/>
              <a:buFontTx/>
              <a:buNone/>
              <a:tabLst/>
              <a:defRPr/>
            </a:pPr>
            <a:r>
              <a:rPr lang="nl-NL" b="1" dirty="0">
                <a:solidFill>
                  <a:schemeClr val="tx1"/>
                </a:solidFill>
              </a:rPr>
              <a:t>Doel hebben</a:t>
            </a:r>
          </a:p>
          <a:p>
            <a:pPr marL="0" marR="0" lvl="1"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Het hebben van een doel stimuleert ouderen om hun oefeningen te blijven doen. Ook als het doel iets heel kleins is. Bijvoorbeeld iemand die graag wil blijven traplopen. Want dan kan ze op bezoek bij haar kleinzoon die op 2-hoog woont. Wanneer er geen doel meer is, worden mensen negatiever. Ze hebben dan weinig zin om aan dit soort activiteiten mee te doen. </a:t>
            </a:r>
          </a:p>
          <a:p>
            <a:pPr marL="0" marR="0" lvl="1" indent="0" algn="l" defTabSz="914400" rtl="0" eaLnBrk="1" fontAlgn="auto" latinLnBrk="0" hangingPunct="1">
              <a:lnSpc>
                <a:spcPct val="100000"/>
              </a:lnSpc>
              <a:spcBef>
                <a:spcPts val="0"/>
              </a:spcBef>
              <a:spcAft>
                <a:spcPts val="0"/>
              </a:spcAft>
              <a:buClrTx/>
              <a:buSzTx/>
              <a:buFontTx/>
              <a:buNone/>
              <a:tabLst/>
              <a:defRPr/>
            </a:pPr>
            <a:endParaRPr lang="nl-NL" sz="1200" kern="1200" dirty="0">
              <a:solidFill>
                <a:schemeClr val="tx1"/>
              </a:solidFill>
              <a:effectLst/>
              <a:latin typeface="+mn-lt"/>
              <a:ea typeface="+mn-ea"/>
              <a:cs typeface="+mn-cs"/>
            </a:endParaRPr>
          </a:p>
          <a:p>
            <a:r>
              <a:rPr lang="nl-NL" b="1" dirty="0"/>
              <a:t>Effect merken</a:t>
            </a:r>
          </a:p>
          <a:p>
            <a:pPr marL="0" marR="0" lvl="1"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Ouderen worden gestimuleerd als ze merken dat ze vooruit gaan. Ze zijn trots op hun verbetering. Hierdoor raken ze extra gemotiveerd om door te gaan met de oefeningen. Zo zei een oud-deelnemer van de </a:t>
            </a:r>
            <a:r>
              <a:rPr lang="nl-NL" sz="1200" kern="1200" dirty="0" err="1">
                <a:solidFill>
                  <a:schemeClr val="tx1"/>
                </a:solidFill>
                <a:effectLst/>
                <a:latin typeface="+mn-lt"/>
                <a:ea typeface="+mn-ea"/>
                <a:cs typeface="+mn-cs"/>
              </a:rPr>
              <a:t>cursus:</a:t>
            </a:r>
            <a:r>
              <a:rPr lang="nl-NL" dirty="0" err="1">
                <a:solidFill>
                  <a:schemeClr val="tx1"/>
                </a:solidFill>
              </a:rPr>
              <a:t>“</a:t>
            </a:r>
            <a:r>
              <a:rPr lang="nl-NL" i="1" dirty="0" err="1">
                <a:solidFill>
                  <a:schemeClr val="tx1"/>
                </a:solidFill>
              </a:rPr>
              <a:t>De</a:t>
            </a:r>
            <a:r>
              <a:rPr lang="nl-NL" i="1" dirty="0">
                <a:solidFill>
                  <a:schemeClr val="tx1"/>
                </a:solidFill>
              </a:rPr>
              <a:t> eerste weken zag ik het niet zitten, maar nu voel ik telkens dat het weer beter gaat. Dat geeft een prettig gevoel</a:t>
            </a:r>
            <a:r>
              <a:rPr lang="nl-NL" dirty="0">
                <a:solidFill>
                  <a:schemeClr val="tx1"/>
                </a:solidFill>
              </a:rPr>
              <a:t>.”</a:t>
            </a:r>
            <a:endParaRPr lang="nl-NL" sz="1200" kern="1200" dirty="0">
              <a:solidFill>
                <a:schemeClr val="tx1"/>
              </a:solidFill>
              <a:effectLst/>
              <a:latin typeface="+mn-l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lang="nl-NL" sz="1200" kern="1200" dirty="0">
              <a:solidFill>
                <a:schemeClr val="tx1"/>
              </a:solidFill>
              <a:effectLst/>
              <a:latin typeface="+mn-l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nl-NL" sz="1200" b="1" kern="1200" dirty="0">
                <a:solidFill>
                  <a:schemeClr val="tx1"/>
                </a:solidFill>
                <a:effectLst/>
                <a:latin typeface="+mn-lt"/>
                <a:ea typeface="+mn-ea"/>
                <a:cs typeface="+mn-cs"/>
              </a:rPr>
              <a:t>In een groep bewegen</a:t>
            </a:r>
            <a:endParaRPr lang="nl-NL" sz="1200" b="0" kern="1200" dirty="0">
              <a:solidFill>
                <a:schemeClr val="tx1"/>
              </a:solidFill>
              <a:effectLst/>
              <a:latin typeface="+mn-l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nl-NL" sz="1200" b="0" kern="1200" dirty="0">
                <a:solidFill>
                  <a:schemeClr val="tx1"/>
                </a:solidFill>
                <a:effectLst/>
                <a:latin typeface="+mn-lt"/>
                <a:ea typeface="+mn-ea"/>
                <a:cs typeface="+mn-cs"/>
              </a:rPr>
              <a:t>Gezelligheid en samen iets doen werkt erg motiverend.</a:t>
            </a:r>
            <a:endParaRPr lang="nl-NL" sz="1200" b="1" kern="1200" dirty="0">
              <a:solidFill>
                <a:schemeClr val="tx1"/>
              </a:solidFill>
              <a:effectLst/>
              <a:latin typeface="+mn-l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lang="nl-NL" sz="1200" kern="1200" dirty="0">
              <a:solidFill>
                <a:schemeClr val="tx1"/>
              </a:solidFill>
              <a:effectLst/>
              <a:latin typeface="+mn-l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Weer terug naar flipover gaan</a:t>
            </a:r>
            <a:r>
              <a:rPr lang="nl-NL" sz="1200" kern="1200" baseline="0" dirty="0">
                <a:solidFill>
                  <a:schemeClr val="tx1"/>
                </a:solidFill>
                <a:effectLst/>
                <a:latin typeface="+mn-lt"/>
                <a:ea typeface="+mn-ea"/>
                <a:cs typeface="+mn-cs"/>
              </a:rPr>
              <a:t> en samen kijken welke met effect en welke met doel te maken hebben</a:t>
            </a:r>
            <a:endParaRPr lang="nl-NL" sz="1200" kern="1200" dirty="0">
              <a:solidFill>
                <a:schemeClr val="tx1"/>
              </a:solidFill>
              <a:effectLst/>
              <a:latin typeface="+mn-l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lang="nl-NL" b="0" dirty="0">
              <a:solidFill>
                <a:schemeClr val="tx1"/>
              </a:solidFill>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lang="nl-NL" b="1" dirty="0"/>
          </a:p>
          <a:p>
            <a:endParaRPr lang="nl-NL" b="1" dirty="0"/>
          </a:p>
        </p:txBody>
      </p:sp>
      <p:sp>
        <p:nvSpPr>
          <p:cNvPr id="4" name="Tijdelijke aanduiding voor dianummer 3"/>
          <p:cNvSpPr>
            <a:spLocks noGrp="1"/>
          </p:cNvSpPr>
          <p:nvPr>
            <p:ph type="sldNum" sz="quarter" idx="10"/>
          </p:nvPr>
        </p:nvSpPr>
        <p:spPr/>
        <p:txBody>
          <a:bodyPr/>
          <a:lstStyle/>
          <a:p>
            <a:fld id="{BCBACD07-FBB2-C440-88D3-01558219C511}" type="slidenum">
              <a:rPr lang="en-US" smtClean="0"/>
              <a:t>29</a:t>
            </a:fld>
            <a:endParaRPr lang="en-US"/>
          </a:p>
        </p:txBody>
      </p:sp>
    </p:spTree>
    <p:extLst>
      <p:ext uri="{BB962C8B-B14F-4D97-AF65-F5344CB8AC3E}">
        <p14:creationId xmlns:p14="http://schemas.microsoft.com/office/powerpoint/2010/main" val="41065150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Een stukje theorie.</a:t>
            </a:r>
          </a:p>
          <a:p>
            <a:r>
              <a:rPr lang="nl-NL" dirty="0"/>
              <a:t>Eigenaarschap van verandering wordt voor een groot gedeelte bepaald door de dimensies weten, willen en kunnen.</a:t>
            </a:r>
          </a:p>
          <a:p>
            <a:r>
              <a:rPr lang="nl-NL" dirty="0"/>
              <a:t>Een verandering is meestal succesvol als iemand weet wat de verandering inhoudt en waarom, hij of zij die verandering zelf ook wilt en die verandering ook aan kan.</a:t>
            </a:r>
          </a:p>
          <a:p>
            <a:r>
              <a:rPr lang="nl-NL" dirty="0"/>
              <a:t>In die drie dimensies zet je verschillende strategieën in.</a:t>
            </a:r>
          </a:p>
          <a:p>
            <a:pPr marL="171450" indent="-171450">
              <a:buFontTx/>
              <a:buChar char="-"/>
            </a:pPr>
            <a:r>
              <a:rPr lang="nl-NL" dirty="0"/>
              <a:t>Je informeert ze voor het onderdeel weten</a:t>
            </a:r>
          </a:p>
          <a:p>
            <a:pPr marL="171450" indent="-171450">
              <a:buFontTx/>
              <a:buChar char="-"/>
            </a:pPr>
            <a:r>
              <a:rPr lang="nl-NL" dirty="0"/>
              <a:t>Je gaat samen op zoek naar wat hen motiveert zodat ze verandering ook echt willen</a:t>
            </a:r>
          </a:p>
          <a:p>
            <a:pPr marL="171450" indent="-171450">
              <a:buFontTx/>
              <a:buChar char="-"/>
            </a:pPr>
            <a:r>
              <a:rPr lang="nl-NL" dirty="0"/>
              <a:t>En je gaat samen op zoek naar oplossingen zodat ze de verandering ook echt aan kunnen.</a:t>
            </a:r>
          </a:p>
          <a:p>
            <a:pPr marL="0" indent="0">
              <a:buFontTx/>
              <a:buNone/>
            </a:pPr>
            <a:r>
              <a:rPr lang="nl-NL" dirty="0"/>
              <a:t>Belangrijk hierbij is: vragen stellen.</a:t>
            </a:r>
          </a:p>
        </p:txBody>
      </p:sp>
      <p:sp>
        <p:nvSpPr>
          <p:cNvPr id="4" name="Tijdelijke aanduiding voor dianummer 3"/>
          <p:cNvSpPr>
            <a:spLocks noGrp="1"/>
          </p:cNvSpPr>
          <p:nvPr>
            <p:ph type="sldNum" sz="quarter" idx="5"/>
          </p:nvPr>
        </p:nvSpPr>
        <p:spPr/>
        <p:txBody>
          <a:bodyPr/>
          <a:lstStyle/>
          <a:p>
            <a:fld id="{BCBACD07-FBB2-C440-88D3-01558219C511}" type="slidenum">
              <a:rPr lang="en-US" smtClean="0"/>
              <a:t>30</a:t>
            </a:fld>
            <a:endParaRPr lang="en-US"/>
          </a:p>
        </p:txBody>
      </p:sp>
    </p:spTree>
    <p:extLst>
      <p:ext uri="{BB962C8B-B14F-4D97-AF65-F5344CB8AC3E}">
        <p14:creationId xmlns:p14="http://schemas.microsoft.com/office/powerpoint/2010/main" val="10068932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dirty="0">
                <a:latin typeface="Univers 45 Light" pitchFamily="34" charset="0"/>
              </a:rPr>
              <a:t>Kennismaking</a:t>
            </a:r>
            <a:endParaRPr lang="nl-NL" sz="1200" u="sng" dirty="0">
              <a:latin typeface="Univers 45 Light" pitchFamily="34" charset="0"/>
            </a:endParaRPr>
          </a:p>
          <a:p>
            <a:r>
              <a:rPr lang="nl-NL" sz="1200" b="0" dirty="0">
                <a:latin typeface="Univers 45 Light" pitchFamily="34" charset="0"/>
              </a:rPr>
              <a:t>Om </a:t>
            </a:r>
            <a:r>
              <a:rPr lang="nl-NL" sz="1200" b="0" dirty="0" err="1">
                <a:latin typeface="Univers 45 Light" pitchFamily="34" charset="0"/>
              </a:rPr>
              <a:t>kenis</a:t>
            </a:r>
            <a:r>
              <a:rPr lang="nl-NL" sz="1200" b="0" dirty="0">
                <a:latin typeface="Univers 45 Light" pitchFamily="34" charset="0"/>
              </a:rPr>
              <a:t> met elkaar te maken wil ik jullie vragen naar www.menti.com/flipover te gaan en daar met 1 woord de vraag te beantwoorden: Valpreventie, waar denk je dan aan?</a:t>
            </a:r>
            <a:endParaRPr lang="nl-NL" sz="1200" b="0" baseline="0" dirty="0">
              <a:latin typeface="Univers 45 Light" pitchFamily="34" charset="0"/>
            </a:endParaRPr>
          </a:p>
          <a:p>
            <a:r>
              <a:rPr lang="nl-NL" sz="1200" b="0" baseline="0" dirty="0">
                <a:latin typeface="Univers 45 Light" pitchFamily="34" charset="0"/>
              </a:rPr>
              <a:t>We gaan ons nu voorstellen aan de hand van dit woord. We maken een rondje en ieder vertelt steeds welk woord hij/zij heeft opgeschreven en waarom. En stelt zich daarna voor.</a:t>
            </a:r>
            <a:endParaRPr lang="nl-NL" sz="1200" b="0" dirty="0">
              <a:latin typeface="Univers 45 Light" pitchFamily="34" charset="0"/>
            </a:endParaRPr>
          </a:p>
          <a:p>
            <a:r>
              <a:rPr lang="nl-NL" sz="1200" b="0" dirty="0">
                <a:latin typeface="Univers 45 Light" pitchFamily="34" charset="0"/>
              </a:rPr>
              <a:t>Ik</a:t>
            </a:r>
            <a:r>
              <a:rPr lang="nl-NL" sz="1200" b="0" baseline="0" dirty="0">
                <a:latin typeface="Univers 45 Light" pitchFamily="34" charset="0"/>
              </a:rPr>
              <a:t> heb dit woord opgeschreven, want…</a:t>
            </a:r>
          </a:p>
          <a:p>
            <a:r>
              <a:rPr lang="nl-NL" sz="1200" b="0" baseline="0" dirty="0">
                <a:latin typeface="Univers 45 Light" pitchFamily="34" charset="0"/>
              </a:rPr>
              <a:t>En ik ben…</a:t>
            </a:r>
          </a:p>
          <a:p>
            <a:endParaRPr lang="nl-NL" sz="1200" b="0" baseline="0" dirty="0">
              <a:latin typeface="Univers 45 Light" pitchFamily="34" charset="0"/>
            </a:endParaRPr>
          </a:p>
          <a:p>
            <a:r>
              <a:rPr lang="nl-NL" sz="1200" b="1" baseline="0" dirty="0">
                <a:latin typeface="Univers 45 Light" pitchFamily="34" charset="0"/>
              </a:rPr>
              <a:t>Voorbeeld van mezelf</a:t>
            </a:r>
            <a:endParaRPr lang="nl-NL" sz="1200" b="0" baseline="0" dirty="0">
              <a:latin typeface="Univers 45 Light" pitchFamily="34" charset="0"/>
            </a:endParaRPr>
          </a:p>
          <a:p>
            <a:r>
              <a:rPr lang="nl-NL" sz="1200" b="0" baseline="0" dirty="0">
                <a:latin typeface="Univers 45 Light" pitchFamily="34" charset="0"/>
              </a:rPr>
              <a:t>Ik zal beginnen. Ik heb het woord zelfredzaamheid opgeschreven, want door een val te voorkomen kunnen ouderen nog lang zelfstandig thuis wonen.</a:t>
            </a:r>
          </a:p>
          <a:p>
            <a:r>
              <a:rPr lang="nl-NL" sz="1200" b="0" baseline="0" dirty="0">
                <a:latin typeface="Univers 45 Light" pitchFamily="34" charset="0"/>
              </a:rPr>
              <a:t>En ik ben </a:t>
            </a:r>
            <a:r>
              <a:rPr lang="nl-NL" sz="1200" b="0" baseline="0" dirty="0" err="1">
                <a:latin typeface="Univers 45 Light" pitchFamily="34" charset="0"/>
              </a:rPr>
              <a:t>Rozan</a:t>
            </a:r>
            <a:r>
              <a:rPr lang="nl-NL" sz="1200" b="0" baseline="0" dirty="0">
                <a:latin typeface="Univers 45 Light" pitchFamily="34" charset="0"/>
              </a:rPr>
              <a:t> van der Veen, consultant bij </a:t>
            </a:r>
            <a:r>
              <a:rPr lang="nl-NL" sz="1200" b="0" baseline="0" dirty="0" err="1">
                <a:latin typeface="Univers 45 Light" pitchFamily="34" charset="0"/>
              </a:rPr>
              <a:t>VeiligheidNL</a:t>
            </a:r>
            <a:r>
              <a:rPr lang="nl-NL" sz="1200" b="0" baseline="0" dirty="0">
                <a:latin typeface="Univers 45 Light" pitchFamily="34" charset="0"/>
              </a:rPr>
              <a:t> en sinds 2016 betrokken bij TOM. In dat kader verzorg ik vandaag deze training.</a:t>
            </a:r>
            <a:endParaRPr lang="nl-NL" sz="1200" b="1" baseline="0" dirty="0">
              <a:latin typeface="Univers 45 Light" pitchFamily="34" charset="0"/>
            </a:endParaRPr>
          </a:p>
          <a:p>
            <a:endParaRPr lang="nl-NL" sz="1200" b="1" dirty="0">
              <a:latin typeface="Univers 45 Light" pitchFamily="34" charset="0"/>
            </a:endParaRPr>
          </a:p>
          <a:p>
            <a:r>
              <a:rPr lang="nl-NL" sz="1200" b="1" dirty="0">
                <a:latin typeface="Univers 45 Light" pitchFamily="34" charset="0"/>
              </a:rPr>
              <a:t>Eventueel nog aanvullen met vragen</a:t>
            </a:r>
            <a:r>
              <a:rPr lang="nl-NL" sz="1200" b="1" baseline="0" dirty="0">
                <a:latin typeface="Univers 45 Light" pitchFamily="34" charset="0"/>
              </a:rPr>
              <a:t> over </a:t>
            </a:r>
            <a:endParaRPr lang="nl-NL" sz="1200" b="1" dirty="0">
              <a:latin typeface="Univers 45 Light" pitchFamily="34" charset="0"/>
            </a:endParaRPr>
          </a:p>
          <a:p>
            <a:pPr marL="593725" indent="-342900">
              <a:spcBef>
                <a:spcPct val="20000"/>
              </a:spcBef>
              <a:spcAft>
                <a:spcPct val="30000"/>
              </a:spcAft>
              <a:buFont typeface="Arial" pitchFamily="34" charset="0"/>
              <a:buChar char="•"/>
              <a:tabLst>
                <a:tab pos="630238" algn="l"/>
              </a:tabLst>
            </a:pPr>
            <a:r>
              <a:rPr lang="nl-NL" sz="1200" dirty="0">
                <a:latin typeface="Arial" pitchFamily="34" charset="0"/>
                <a:cs typeface="Arial" pitchFamily="34" charset="0"/>
              </a:rPr>
              <a:t>Wat is je motivatie om vrijwilliger voor</a:t>
            </a:r>
            <a:r>
              <a:rPr lang="nl-NL" sz="1200" baseline="0" dirty="0">
                <a:latin typeface="Arial" pitchFamily="34" charset="0"/>
                <a:cs typeface="Arial" pitchFamily="34" charset="0"/>
              </a:rPr>
              <a:t> TOM te worden</a:t>
            </a:r>
            <a:r>
              <a:rPr lang="nl-NL" sz="1200" dirty="0">
                <a:latin typeface="Arial" pitchFamily="34" charset="0"/>
                <a:cs typeface="Arial" pitchFamily="34" charset="0"/>
              </a:rPr>
              <a:t>?</a:t>
            </a:r>
          </a:p>
          <a:p>
            <a:pPr marL="593725" indent="-342900">
              <a:spcBef>
                <a:spcPct val="20000"/>
              </a:spcBef>
              <a:spcAft>
                <a:spcPct val="30000"/>
              </a:spcAft>
              <a:buFont typeface="Arial" pitchFamily="34" charset="0"/>
              <a:buChar char="•"/>
              <a:tabLst>
                <a:tab pos="630238" algn="l"/>
              </a:tabLst>
            </a:pPr>
            <a:r>
              <a:rPr lang="nl-NL" sz="1200" dirty="0">
                <a:latin typeface="Arial" pitchFamily="34" charset="0"/>
                <a:cs typeface="Arial" pitchFamily="34" charset="0"/>
              </a:rPr>
              <a:t>Welke ervaring heb je met vrijwilligerswerk?</a:t>
            </a:r>
          </a:p>
          <a:p>
            <a:endParaRPr lang="nl-NL" sz="1200" b="1" dirty="0">
              <a:latin typeface="Univers 45 Light" pitchFamily="34" charset="0"/>
            </a:endParaRPr>
          </a:p>
          <a:p>
            <a:r>
              <a:rPr lang="nl-NL" sz="1200" b="1" dirty="0">
                <a:latin typeface="Univers 45 Light" pitchFamily="34" charset="0"/>
              </a:rPr>
              <a:t>Vragen of ze nu al vragen hebben</a:t>
            </a:r>
          </a:p>
          <a:p>
            <a:r>
              <a:rPr lang="en-US" sz="1200" b="0" dirty="0" err="1">
                <a:latin typeface="Univers 45 Light" pitchFamily="34" charset="0"/>
              </a:rPr>
              <a:t>Deze</a:t>
            </a:r>
            <a:r>
              <a:rPr lang="en-US" sz="1200" b="0" dirty="0">
                <a:latin typeface="Univers 45 Light" pitchFamily="34" charset="0"/>
              </a:rPr>
              <a:t> </a:t>
            </a:r>
            <a:r>
              <a:rPr lang="en-US" sz="1200" b="0" dirty="0" err="1">
                <a:latin typeface="Univers 45 Light" pitchFamily="34" charset="0"/>
              </a:rPr>
              <a:t>noteren</a:t>
            </a:r>
            <a:r>
              <a:rPr lang="en-US" sz="1200" b="0" dirty="0">
                <a:latin typeface="Univers 45 Light" pitchFamily="34" charset="0"/>
              </a:rPr>
              <a:t>. </a:t>
            </a:r>
            <a:r>
              <a:rPr lang="en-US" sz="1200" b="0" dirty="0" err="1">
                <a:latin typeface="Univers 45 Light" pitchFamily="34" charset="0"/>
              </a:rPr>
              <a:t>Deze</a:t>
            </a:r>
            <a:r>
              <a:rPr lang="en-US" sz="1200" b="0" dirty="0">
                <a:latin typeface="Univers 45 Light" pitchFamily="34" charset="0"/>
              </a:rPr>
              <a:t> </a:t>
            </a:r>
            <a:r>
              <a:rPr lang="en-US" sz="1200" b="0" dirty="0" err="1">
                <a:latin typeface="Univers 45 Light" pitchFamily="34" charset="0"/>
              </a:rPr>
              <a:t>wordt</a:t>
            </a:r>
            <a:r>
              <a:rPr lang="en-US" sz="1200" b="0" dirty="0">
                <a:latin typeface="Univers 45 Light" pitchFamily="34" charset="0"/>
              </a:rPr>
              <a:t> </a:t>
            </a:r>
            <a:r>
              <a:rPr lang="en-US" sz="1200" b="0" dirty="0" err="1">
                <a:latin typeface="Univers 45 Light" pitchFamily="34" charset="0"/>
              </a:rPr>
              <a:t>waarschijnlijk</a:t>
            </a:r>
            <a:r>
              <a:rPr lang="en-US" sz="1200" b="0" dirty="0">
                <a:latin typeface="Univers 45 Light" pitchFamily="34" charset="0"/>
              </a:rPr>
              <a:t> </a:t>
            </a:r>
            <a:r>
              <a:rPr lang="en-US" sz="1200" b="0" dirty="0" err="1">
                <a:latin typeface="Univers 45 Light" pitchFamily="34" charset="0"/>
              </a:rPr>
              <a:t>tijdens</a:t>
            </a:r>
            <a:r>
              <a:rPr lang="en-US" sz="1200" b="0" dirty="0">
                <a:latin typeface="Univers 45 Light" pitchFamily="34" charset="0"/>
              </a:rPr>
              <a:t> de training </a:t>
            </a:r>
            <a:r>
              <a:rPr lang="en-US" sz="1200" b="0" dirty="0" err="1">
                <a:latin typeface="Univers 45 Light" pitchFamily="34" charset="0"/>
              </a:rPr>
              <a:t>vanzelf</a:t>
            </a:r>
            <a:r>
              <a:rPr lang="en-US" sz="1200" b="0" dirty="0">
                <a:latin typeface="Univers 45 Light" pitchFamily="34" charset="0"/>
              </a:rPr>
              <a:t> </a:t>
            </a:r>
            <a:r>
              <a:rPr lang="en-US" sz="1200" b="0" dirty="0" err="1">
                <a:latin typeface="Univers 45 Light" pitchFamily="34" charset="0"/>
              </a:rPr>
              <a:t>beantwoord</a:t>
            </a:r>
            <a:r>
              <a:rPr lang="en-US" sz="1200" b="0" dirty="0">
                <a:latin typeface="Univers 45 Light" pitchFamily="34" charset="0"/>
              </a:rPr>
              <a:t>.</a:t>
            </a:r>
            <a:r>
              <a:rPr lang="en-US" sz="1200" b="0" baseline="0" dirty="0">
                <a:latin typeface="Univers 45 Light" pitchFamily="34" charset="0"/>
              </a:rPr>
              <a:t> Zo </a:t>
            </a:r>
            <a:r>
              <a:rPr lang="en-US" sz="1200" b="0" baseline="0" dirty="0" err="1">
                <a:latin typeface="Univers 45 Light" pitchFamily="34" charset="0"/>
              </a:rPr>
              <a:t>niet</a:t>
            </a:r>
            <a:r>
              <a:rPr lang="en-US" sz="1200" b="0" baseline="0" dirty="0">
                <a:latin typeface="Univers 45 Light" pitchFamily="34" charset="0"/>
              </a:rPr>
              <a:t> </a:t>
            </a:r>
            <a:r>
              <a:rPr lang="en-US" sz="1200" b="0" baseline="0" dirty="0" err="1">
                <a:latin typeface="Univers 45 Light" pitchFamily="34" charset="0"/>
              </a:rPr>
              <a:t>dan</a:t>
            </a:r>
            <a:r>
              <a:rPr lang="en-US" sz="1200" b="0" baseline="0" dirty="0">
                <a:latin typeface="Univers 45 Light" pitchFamily="34" charset="0"/>
              </a:rPr>
              <a:t> </a:t>
            </a:r>
            <a:r>
              <a:rPr lang="en-US" sz="1200" b="0" baseline="0" dirty="0" err="1">
                <a:latin typeface="Univers 45 Light" pitchFamily="34" charset="0"/>
              </a:rPr>
              <a:t>kom</a:t>
            </a:r>
            <a:r>
              <a:rPr lang="en-US" sz="1200" b="0" baseline="0" dirty="0">
                <a:latin typeface="Univers 45 Light" pitchFamily="34" charset="0"/>
              </a:rPr>
              <a:t> </a:t>
            </a:r>
            <a:r>
              <a:rPr lang="en-US" sz="1200" b="0" baseline="0" dirty="0" err="1">
                <a:latin typeface="Univers 45 Light" pitchFamily="34" charset="0"/>
              </a:rPr>
              <a:t>ik</a:t>
            </a:r>
            <a:r>
              <a:rPr lang="en-US" sz="1200" b="0" baseline="0" dirty="0">
                <a:latin typeface="Univers 45 Light" pitchFamily="34" charset="0"/>
              </a:rPr>
              <a:t> </a:t>
            </a:r>
            <a:r>
              <a:rPr lang="en-US" sz="1200" b="0" baseline="0" dirty="0" err="1">
                <a:latin typeface="Univers 45 Light" pitchFamily="34" charset="0"/>
              </a:rPr>
              <a:t>er</a:t>
            </a:r>
            <a:r>
              <a:rPr lang="en-US" sz="1200" b="0" baseline="0" dirty="0">
                <a:latin typeface="Univers 45 Light" pitchFamily="34" charset="0"/>
              </a:rPr>
              <a:t> </a:t>
            </a:r>
            <a:r>
              <a:rPr lang="en-US" sz="1200" b="0" baseline="0" dirty="0" err="1">
                <a:latin typeface="Univers 45 Light" pitchFamily="34" charset="0"/>
              </a:rPr>
              <a:t>aan</a:t>
            </a:r>
            <a:r>
              <a:rPr lang="en-US" sz="1200" b="0" baseline="0" dirty="0">
                <a:latin typeface="Univers 45 Light" pitchFamily="34" charset="0"/>
              </a:rPr>
              <a:t> het </a:t>
            </a:r>
            <a:r>
              <a:rPr lang="en-US" sz="1200" b="0" baseline="0" dirty="0" err="1">
                <a:latin typeface="Univers 45 Light" pitchFamily="34" charset="0"/>
              </a:rPr>
              <a:t>einde</a:t>
            </a:r>
            <a:r>
              <a:rPr lang="en-US" sz="1200" b="0" baseline="0" dirty="0">
                <a:latin typeface="Univers 45 Light" pitchFamily="34" charset="0"/>
              </a:rPr>
              <a:t> van de training op </a:t>
            </a:r>
            <a:r>
              <a:rPr lang="en-US" sz="1200" b="0" baseline="0" dirty="0" err="1">
                <a:latin typeface="Univers 45 Light" pitchFamily="34" charset="0"/>
              </a:rPr>
              <a:t>terug</a:t>
            </a:r>
            <a:r>
              <a:rPr lang="en-US" sz="1200" b="0" baseline="0" dirty="0">
                <a:latin typeface="Univers 45 Light" pitchFamily="34" charset="0"/>
              </a:rPr>
              <a:t>.</a:t>
            </a:r>
            <a:endParaRPr lang="nl-NL" sz="1200" b="0" dirty="0">
              <a:latin typeface="Univers 45 Light" pitchFamily="34" charset="0"/>
            </a:endParaRPr>
          </a:p>
          <a:p>
            <a:pPr marL="250825" indent="0">
              <a:spcBef>
                <a:spcPct val="20000"/>
              </a:spcBef>
              <a:spcAft>
                <a:spcPct val="30000"/>
              </a:spcAft>
              <a:buFont typeface="Arial" pitchFamily="34" charset="0"/>
              <a:buNone/>
              <a:tabLst>
                <a:tab pos="630238" algn="l"/>
              </a:tabLst>
            </a:pPr>
            <a:endParaRPr lang="nl-NL" sz="1200" dirty="0">
              <a:latin typeface="Arial" pitchFamily="34" charset="0"/>
              <a:cs typeface="Arial" pitchFamily="34" charset="0"/>
            </a:endParaRPr>
          </a:p>
        </p:txBody>
      </p:sp>
      <p:sp>
        <p:nvSpPr>
          <p:cNvPr id="4" name="Tijdelijke aanduiding voor dianummer 3"/>
          <p:cNvSpPr>
            <a:spLocks noGrp="1"/>
          </p:cNvSpPr>
          <p:nvPr>
            <p:ph type="sldNum" sz="quarter" idx="10"/>
          </p:nvPr>
        </p:nvSpPr>
        <p:spPr/>
        <p:txBody>
          <a:bodyPr/>
          <a:lstStyle/>
          <a:p>
            <a:fld id="{BCBACD07-FBB2-C440-88D3-01558219C511}" type="slidenum">
              <a:rPr lang="en-US" smtClean="0"/>
              <a:t>3</a:t>
            </a:fld>
            <a:endParaRPr lang="en-US"/>
          </a:p>
        </p:txBody>
      </p:sp>
    </p:spTree>
    <p:extLst>
      <p:ext uri="{BB962C8B-B14F-4D97-AF65-F5344CB8AC3E}">
        <p14:creationId xmlns:p14="http://schemas.microsoft.com/office/powerpoint/2010/main" val="19020419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endParaRPr lang="nl-NL" b="0" dirty="0">
              <a:solidFill>
                <a:schemeClr val="tx1"/>
              </a:solidFill>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lang="nl-NL" b="1" dirty="0"/>
          </a:p>
          <a:p>
            <a:endParaRPr lang="nl-NL" b="1" dirty="0"/>
          </a:p>
        </p:txBody>
      </p:sp>
      <p:sp>
        <p:nvSpPr>
          <p:cNvPr id="4" name="Tijdelijke aanduiding voor dianummer 3"/>
          <p:cNvSpPr>
            <a:spLocks noGrp="1"/>
          </p:cNvSpPr>
          <p:nvPr>
            <p:ph type="sldNum" sz="quarter" idx="10"/>
          </p:nvPr>
        </p:nvSpPr>
        <p:spPr/>
        <p:txBody>
          <a:bodyPr/>
          <a:lstStyle/>
          <a:p>
            <a:fld id="{BCBACD07-FBB2-C440-88D3-01558219C511}" type="slidenum">
              <a:rPr lang="en-US" smtClean="0"/>
              <a:t>31</a:t>
            </a:fld>
            <a:endParaRPr lang="en-US"/>
          </a:p>
        </p:txBody>
      </p:sp>
    </p:spTree>
    <p:extLst>
      <p:ext uri="{BB962C8B-B14F-4D97-AF65-F5344CB8AC3E}">
        <p14:creationId xmlns:p14="http://schemas.microsoft.com/office/powerpoint/2010/main" val="41065150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dirty="0"/>
              <a:t>Tips afkomstig van Pharos: </a:t>
            </a:r>
            <a:r>
              <a:rPr lang="nl-NL" dirty="0">
                <a:hlinkClick r:id="rId3"/>
              </a:rPr>
              <a:t>Communicatie op maat - gesprekken voeren - Pharos</a:t>
            </a:r>
            <a:endParaRPr lang="nl-NL" dirty="0"/>
          </a:p>
        </p:txBody>
      </p:sp>
      <p:sp>
        <p:nvSpPr>
          <p:cNvPr id="4" name="Tijdelijke aanduiding voor dianummer 3"/>
          <p:cNvSpPr>
            <a:spLocks noGrp="1"/>
          </p:cNvSpPr>
          <p:nvPr>
            <p:ph type="sldNum" sz="quarter" idx="5"/>
          </p:nvPr>
        </p:nvSpPr>
        <p:spPr/>
        <p:txBody>
          <a:bodyPr/>
          <a:lstStyle/>
          <a:p>
            <a:fld id="{BCBACD07-FBB2-C440-88D3-01558219C511}" type="slidenum">
              <a:rPr lang="en-US" smtClean="0"/>
              <a:t>32</a:t>
            </a:fld>
            <a:endParaRPr lang="en-US"/>
          </a:p>
        </p:txBody>
      </p:sp>
    </p:spTree>
    <p:extLst>
      <p:ext uri="{BB962C8B-B14F-4D97-AF65-F5344CB8AC3E}">
        <p14:creationId xmlns:p14="http://schemas.microsoft.com/office/powerpoint/2010/main" val="40994187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dirty="0"/>
              <a:t>Tips afkomstig van Pharos: </a:t>
            </a:r>
            <a:r>
              <a:rPr lang="nl-NL" dirty="0">
                <a:hlinkClick r:id="rId3"/>
              </a:rPr>
              <a:t>Communicatie op maat - gesprekken voeren – Pharos</a:t>
            </a:r>
            <a:endParaRPr lang="nl-NL"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dirty="0"/>
              <a:t>Wat moet je doen als je het idee hebt dat de oudere niet goed begrijpt wat je wilt vertellen</a:t>
            </a:r>
          </a:p>
        </p:txBody>
      </p:sp>
      <p:sp>
        <p:nvSpPr>
          <p:cNvPr id="4" name="Tijdelijke aanduiding voor dianummer 3"/>
          <p:cNvSpPr>
            <a:spLocks noGrp="1"/>
          </p:cNvSpPr>
          <p:nvPr>
            <p:ph type="sldNum" sz="quarter" idx="5"/>
          </p:nvPr>
        </p:nvSpPr>
        <p:spPr/>
        <p:txBody>
          <a:bodyPr/>
          <a:lstStyle/>
          <a:p>
            <a:fld id="{BCBACD07-FBB2-C440-88D3-01558219C511}" type="slidenum">
              <a:rPr lang="en-US" smtClean="0"/>
              <a:t>33</a:t>
            </a:fld>
            <a:endParaRPr lang="en-US"/>
          </a:p>
        </p:txBody>
      </p:sp>
    </p:spTree>
    <p:extLst>
      <p:ext uri="{BB962C8B-B14F-4D97-AF65-F5344CB8AC3E}">
        <p14:creationId xmlns:p14="http://schemas.microsoft.com/office/powerpoint/2010/main" val="10827513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Dan </a:t>
            </a:r>
            <a:r>
              <a:rPr lang="en-US" dirty="0" err="1"/>
              <a:t>zijn</a:t>
            </a:r>
            <a:r>
              <a:rPr lang="en-US" dirty="0"/>
              <a:t> we nu </a:t>
            </a:r>
            <a:r>
              <a:rPr lang="en-US" dirty="0" err="1"/>
              <a:t>aan</a:t>
            </a:r>
            <a:r>
              <a:rPr lang="en-US" dirty="0"/>
              <a:t> het </a:t>
            </a:r>
            <a:r>
              <a:rPr lang="en-US" dirty="0" err="1"/>
              <a:t>einde</a:t>
            </a:r>
            <a:r>
              <a:rPr lang="en-US" dirty="0"/>
              <a:t> </a:t>
            </a:r>
            <a:r>
              <a:rPr lang="en-US" dirty="0" err="1"/>
              <a:t>gekomen</a:t>
            </a:r>
            <a:r>
              <a:rPr lang="en-US" dirty="0"/>
              <a:t> van </a:t>
            </a:r>
            <a:r>
              <a:rPr lang="en-US" dirty="0" err="1"/>
              <a:t>deze</a:t>
            </a:r>
            <a:r>
              <a:rPr lang="en-US" dirty="0"/>
              <a:t> </a:t>
            </a:r>
            <a:r>
              <a:rPr lang="en-US" dirty="0" err="1"/>
              <a:t>introductie</a:t>
            </a:r>
            <a:r>
              <a:rPr lang="en-US" dirty="0"/>
              <a:t>.</a:t>
            </a:r>
          </a:p>
          <a:p>
            <a:r>
              <a:rPr lang="en-US" dirty="0"/>
              <a:t>We </a:t>
            </a:r>
            <a:r>
              <a:rPr lang="en-US" dirty="0" err="1"/>
              <a:t>hebben</a:t>
            </a:r>
            <a:r>
              <a:rPr lang="en-US" dirty="0"/>
              <a:t> </a:t>
            </a:r>
            <a:r>
              <a:rPr lang="en-US" dirty="0" err="1"/>
              <a:t>gekeken</a:t>
            </a:r>
            <a:r>
              <a:rPr lang="en-US" dirty="0"/>
              <a:t> </a:t>
            </a:r>
            <a:r>
              <a:rPr lang="en-US" dirty="0" err="1"/>
              <a:t>naar</a:t>
            </a:r>
            <a:r>
              <a:rPr lang="en-US" dirty="0"/>
              <a:t> wat project TOM </a:t>
            </a:r>
            <a:r>
              <a:rPr lang="en-US" dirty="0" err="1"/>
              <a:t>precies</a:t>
            </a:r>
            <a:r>
              <a:rPr lang="en-US" dirty="0"/>
              <a:t> </a:t>
            </a:r>
            <a:r>
              <a:rPr lang="en-US" dirty="0" err="1"/>
              <a:t>inhoudt</a:t>
            </a:r>
            <a:r>
              <a:rPr lang="en-US" dirty="0"/>
              <a:t>,</a:t>
            </a:r>
            <a:r>
              <a:rPr lang="en-US" baseline="0" dirty="0"/>
              <a:t> de </a:t>
            </a:r>
            <a:r>
              <a:rPr lang="en-US" baseline="0" dirty="0" err="1"/>
              <a:t>achtergrond</a:t>
            </a:r>
            <a:r>
              <a:rPr lang="en-US" baseline="0" dirty="0"/>
              <a:t> van </a:t>
            </a:r>
            <a:r>
              <a:rPr lang="en-US" baseline="0" dirty="0" err="1"/>
              <a:t>valpreventie</a:t>
            </a:r>
            <a:r>
              <a:rPr lang="en-US" baseline="0" dirty="0"/>
              <a:t>, </a:t>
            </a:r>
            <a:r>
              <a:rPr lang="en-US" baseline="0" dirty="0" err="1"/>
              <a:t>jullie</a:t>
            </a:r>
            <a:r>
              <a:rPr lang="en-US" baseline="0" dirty="0"/>
              <a:t> </a:t>
            </a:r>
            <a:r>
              <a:rPr lang="en-US" baseline="0" dirty="0" err="1"/>
              <a:t>rol</a:t>
            </a:r>
            <a:r>
              <a:rPr lang="en-US" baseline="0" dirty="0"/>
              <a:t> </a:t>
            </a:r>
            <a:r>
              <a:rPr lang="en-US" baseline="0" dirty="0" err="1"/>
              <a:t>als</a:t>
            </a:r>
            <a:r>
              <a:rPr lang="en-US" baseline="0" dirty="0"/>
              <a:t> </a:t>
            </a:r>
            <a:r>
              <a:rPr lang="en-US" baseline="0" dirty="0" err="1"/>
              <a:t>vrijwilliger</a:t>
            </a:r>
            <a:r>
              <a:rPr lang="en-US" baseline="0" dirty="0"/>
              <a:t>, h</a:t>
            </a:r>
            <a:r>
              <a:rPr lang="en-US" dirty="0"/>
              <a:t>oe</a:t>
            </a:r>
            <a:r>
              <a:rPr lang="en-US" baseline="0" dirty="0"/>
              <a:t> het </a:t>
            </a:r>
            <a:r>
              <a:rPr lang="en-US" baseline="0" dirty="0" err="1"/>
              <a:t>inspiratieboek</a:t>
            </a:r>
            <a:r>
              <a:rPr lang="en-US" baseline="0" dirty="0"/>
              <a:t> </a:t>
            </a:r>
            <a:r>
              <a:rPr lang="en-US" baseline="0" dirty="0" err="1"/>
              <a:t>werkt</a:t>
            </a:r>
            <a:r>
              <a:rPr lang="en-US" baseline="0" dirty="0"/>
              <a:t>,</a:t>
            </a:r>
          </a:p>
          <a:p>
            <a:r>
              <a:rPr lang="en-US" baseline="0" dirty="0"/>
              <a:t>wat </a:t>
            </a:r>
            <a:r>
              <a:rPr lang="en-US" baseline="0" dirty="0" err="1"/>
              <a:t>jullie</a:t>
            </a:r>
            <a:r>
              <a:rPr lang="en-US" baseline="0" dirty="0"/>
              <a:t> </a:t>
            </a:r>
            <a:r>
              <a:rPr lang="en-US" baseline="0" dirty="0" err="1"/>
              <a:t>kunnen</a:t>
            </a:r>
            <a:r>
              <a:rPr lang="en-US" baseline="0" dirty="0"/>
              <a:t> </a:t>
            </a:r>
            <a:r>
              <a:rPr lang="en-US" baseline="0" dirty="0" err="1"/>
              <a:t>verwachten</a:t>
            </a:r>
            <a:r>
              <a:rPr lang="en-US" baseline="0" dirty="0"/>
              <a:t> </a:t>
            </a:r>
            <a:r>
              <a:rPr lang="en-US" baseline="0" dirty="0" err="1"/>
              <a:t>en</a:t>
            </a:r>
            <a:r>
              <a:rPr lang="en-US" baseline="0" dirty="0"/>
              <a:t> </a:t>
            </a:r>
            <a:r>
              <a:rPr lang="en-US" baseline="0" dirty="0" err="1"/>
              <a:t>waar</a:t>
            </a:r>
            <a:r>
              <a:rPr lang="en-US" baseline="0" dirty="0"/>
              <a:t> </a:t>
            </a:r>
            <a:r>
              <a:rPr lang="en-US" baseline="0" dirty="0" err="1"/>
              <a:t>jullie</a:t>
            </a:r>
            <a:r>
              <a:rPr lang="en-US" baseline="0" dirty="0"/>
              <a:t> op </a:t>
            </a:r>
            <a:r>
              <a:rPr lang="en-US" baseline="0" dirty="0" err="1"/>
              <a:t>kunnen</a:t>
            </a:r>
            <a:r>
              <a:rPr lang="en-US" baseline="0" dirty="0"/>
              <a:t> </a:t>
            </a:r>
            <a:r>
              <a:rPr lang="en-US" baseline="0" dirty="0" err="1"/>
              <a:t>letten</a:t>
            </a:r>
            <a:r>
              <a:rPr lang="en-US" baseline="0" dirty="0"/>
              <a:t>.</a:t>
            </a:r>
          </a:p>
          <a:p>
            <a:endParaRPr lang="en-US" baseline="0" dirty="0"/>
          </a:p>
          <a:p>
            <a:r>
              <a:rPr lang="en-US" baseline="0" dirty="0" err="1"/>
              <a:t>Hebben</a:t>
            </a:r>
            <a:r>
              <a:rPr lang="en-US" baseline="0" dirty="0"/>
              <a:t> </a:t>
            </a:r>
            <a:r>
              <a:rPr lang="en-US" baseline="0" dirty="0" err="1"/>
              <a:t>jullie</a:t>
            </a:r>
            <a:r>
              <a:rPr lang="en-US" baseline="0" dirty="0"/>
              <a:t> nog </a:t>
            </a:r>
            <a:r>
              <a:rPr lang="en-US" baseline="0" dirty="0" err="1"/>
              <a:t>vragen</a:t>
            </a:r>
            <a:r>
              <a:rPr lang="en-US" baseline="0" dirty="0"/>
              <a:t>?</a:t>
            </a:r>
          </a:p>
          <a:p>
            <a:endParaRPr lang="en-US" baseline="0" dirty="0"/>
          </a:p>
          <a:p>
            <a:r>
              <a:rPr lang="en-US" baseline="0" dirty="0" err="1"/>
              <a:t>Veel</a:t>
            </a:r>
            <a:r>
              <a:rPr lang="en-US" baseline="0" dirty="0"/>
              <a:t> </a:t>
            </a:r>
            <a:r>
              <a:rPr lang="en-US" baseline="0" dirty="0" err="1"/>
              <a:t>succes</a:t>
            </a:r>
            <a:r>
              <a:rPr lang="en-US" baseline="0" dirty="0"/>
              <a:t> </a:t>
            </a:r>
            <a:r>
              <a:rPr lang="en-US" baseline="0" dirty="0" err="1"/>
              <a:t>en</a:t>
            </a:r>
            <a:r>
              <a:rPr lang="en-US" baseline="0" dirty="0"/>
              <a:t> </a:t>
            </a:r>
            <a:r>
              <a:rPr lang="en-US" baseline="0" dirty="0" err="1"/>
              <a:t>plezier</a:t>
            </a:r>
            <a:r>
              <a:rPr lang="en-US" baseline="0" dirty="0"/>
              <a:t> met </a:t>
            </a:r>
            <a:r>
              <a:rPr lang="en-US" baseline="0" dirty="0" err="1"/>
              <a:t>jullie</a:t>
            </a:r>
            <a:r>
              <a:rPr lang="en-US" baseline="0" dirty="0"/>
              <a:t> </a:t>
            </a:r>
            <a:r>
              <a:rPr lang="en-US" baseline="0" dirty="0" err="1"/>
              <a:t>vrijwilligerswerk</a:t>
            </a:r>
            <a:r>
              <a:rPr lang="en-US" baseline="0" dirty="0"/>
              <a:t>!</a:t>
            </a:r>
          </a:p>
        </p:txBody>
      </p:sp>
      <p:sp>
        <p:nvSpPr>
          <p:cNvPr id="4" name="Tijdelijke aanduiding voor dianummer 3"/>
          <p:cNvSpPr>
            <a:spLocks noGrp="1"/>
          </p:cNvSpPr>
          <p:nvPr>
            <p:ph type="sldNum" sz="quarter" idx="10"/>
          </p:nvPr>
        </p:nvSpPr>
        <p:spPr/>
        <p:txBody>
          <a:bodyPr/>
          <a:lstStyle/>
          <a:p>
            <a:fld id="{BCBACD07-FBB2-C440-88D3-01558219C511}" type="slidenum">
              <a:rPr lang="en-US" smtClean="0"/>
              <a:t>34</a:t>
            </a:fld>
            <a:endParaRPr lang="en-US"/>
          </a:p>
        </p:txBody>
      </p:sp>
    </p:spTree>
    <p:extLst>
      <p:ext uri="{BB962C8B-B14F-4D97-AF65-F5344CB8AC3E}">
        <p14:creationId xmlns:p14="http://schemas.microsoft.com/office/powerpoint/2010/main" val="9965143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BCBACD07-FBB2-C440-88D3-01558219C511}" type="slidenum">
              <a:rPr lang="en-US" smtClean="0"/>
              <a:t>4</a:t>
            </a:fld>
            <a:endParaRPr lang="en-US"/>
          </a:p>
        </p:txBody>
      </p:sp>
    </p:spTree>
    <p:extLst>
      <p:ext uri="{BB962C8B-B14F-4D97-AF65-F5344CB8AC3E}">
        <p14:creationId xmlns:p14="http://schemas.microsoft.com/office/powerpoint/2010/main" val="10960287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Bedenk in tweetallen drie belangrijke oorzaken van een val</a:t>
            </a:r>
            <a:r>
              <a:rPr lang="nl-NL" baseline="0" dirty="0"/>
              <a:t> en schrijf deze op.</a:t>
            </a:r>
            <a:endParaRPr lang="nl-NL" dirty="0"/>
          </a:p>
          <a:p>
            <a:r>
              <a:rPr lang="nl-NL" dirty="0"/>
              <a:t>Om</a:t>
            </a:r>
            <a:r>
              <a:rPr lang="nl-NL" baseline="0" dirty="0"/>
              <a:t> de </a:t>
            </a:r>
            <a:r>
              <a:rPr lang="nl-NL" dirty="0"/>
              <a:t>beurt</a:t>
            </a:r>
            <a:r>
              <a:rPr lang="nl-NL" baseline="0" dirty="0"/>
              <a:t> noemen deelnemers een oorzaak, totdat alles is gezegd.</a:t>
            </a:r>
          </a:p>
          <a:p>
            <a:r>
              <a:rPr lang="nl-NL" baseline="0" dirty="0"/>
              <a:t>schrijven in twee rijtjes (persoonlijke factoren en omgevingsfactoren, zonder titel).</a:t>
            </a:r>
          </a:p>
          <a:p>
            <a:r>
              <a:rPr lang="nl-NL" baseline="0" dirty="0"/>
              <a:t>Daarna vragen: waarom heb ik het in deze twee rijtjes gezet?</a:t>
            </a:r>
          </a:p>
        </p:txBody>
      </p:sp>
      <p:sp>
        <p:nvSpPr>
          <p:cNvPr id="4" name="Tijdelijke aanduiding voor dianummer 3"/>
          <p:cNvSpPr>
            <a:spLocks noGrp="1"/>
          </p:cNvSpPr>
          <p:nvPr>
            <p:ph type="sldNum" sz="quarter" idx="10"/>
          </p:nvPr>
        </p:nvSpPr>
        <p:spPr/>
        <p:txBody>
          <a:bodyPr/>
          <a:lstStyle/>
          <a:p>
            <a:fld id="{BCBACD07-FBB2-C440-88D3-01558219C511}" type="slidenum">
              <a:rPr lang="en-US" smtClean="0"/>
              <a:t>5</a:t>
            </a:fld>
            <a:endParaRPr lang="en-US"/>
          </a:p>
        </p:txBody>
      </p:sp>
    </p:spTree>
    <p:extLst>
      <p:ext uri="{BB962C8B-B14F-4D97-AF65-F5344CB8AC3E}">
        <p14:creationId xmlns:p14="http://schemas.microsoft.com/office/powerpoint/2010/main" val="19710834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80000"/>
              </a:lnSpc>
            </a:pPr>
            <a:r>
              <a:rPr lang="nl-NL" sz="1200" b="1" dirty="0">
                <a:latin typeface="Univers 45 Light" pitchFamily="34" charset="0"/>
              </a:rPr>
              <a:t>Oorzaken van een val</a:t>
            </a:r>
          </a:p>
          <a:p>
            <a:pPr>
              <a:lnSpc>
                <a:spcPct val="80000"/>
              </a:lnSpc>
            </a:pPr>
            <a:r>
              <a:rPr lang="nl-NL" sz="1200" dirty="0">
                <a:latin typeface="Univers 45 Light" pitchFamily="34" charset="0"/>
              </a:rPr>
              <a:t>Het is niet altijd duidelijk wat exact de aanleiding van de val was. Vaak zijn er meerdere zaken die de oorzaak van de val vormen. Dit kunnen persoonlijke oorzaken zijn of </a:t>
            </a:r>
            <a:r>
              <a:rPr lang="nl-NL" sz="1200" dirty="0" err="1">
                <a:latin typeface="Univers 45 Light" pitchFamily="34" charset="0"/>
              </a:rPr>
              <a:t>omgevingsgebonden</a:t>
            </a:r>
            <a:r>
              <a:rPr lang="nl-NL" sz="1200" dirty="0">
                <a:latin typeface="Univers 45 Light" pitchFamily="34" charset="0"/>
              </a:rPr>
              <a:t> oorzaken. En die kunnen ook met elkaar interacteren.</a:t>
            </a:r>
          </a:p>
          <a:p>
            <a:pPr eaLnBrk="1" hangingPunct="1">
              <a:lnSpc>
                <a:spcPct val="90000"/>
              </a:lnSpc>
            </a:pPr>
            <a:endParaRPr lang="en-US" sz="1200" baseline="0" dirty="0">
              <a:latin typeface="Univers 45 Light" pitchFamily="34" charset="0"/>
              <a:cs typeface="Arial" charset="0"/>
            </a:endParaRPr>
          </a:p>
          <a:p>
            <a:pPr eaLnBrk="1" hangingPunct="1">
              <a:lnSpc>
                <a:spcPct val="90000"/>
              </a:lnSpc>
            </a:pPr>
            <a:r>
              <a:rPr lang="en-US" sz="1200" baseline="0" dirty="0" err="1">
                <a:latin typeface="Univers 45 Light" pitchFamily="34" charset="0"/>
                <a:cs typeface="Arial" charset="0"/>
              </a:rPr>
              <a:t>Voorbeeld</a:t>
            </a:r>
            <a:r>
              <a:rPr lang="en-US" sz="1200" baseline="0" dirty="0">
                <a:latin typeface="Univers 45 Light" pitchFamily="34" charset="0"/>
                <a:cs typeface="Arial" charset="0"/>
              </a:rPr>
              <a:t>: er </a:t>
            </a:r>
            <a:r>
              <a:rPr lang="en-US" sz="1200" baseline="0" dirty="0" err="1">
                <a:latin typeface="Univers 45 Light" pitchFamily="34" charset="0"/>
                <a:cs typeface="Arial" charset="0"/>
              </a:rPr>
              <a:t>liggen</a:t>
            </a:r>
            <a:r>
              <a:rPr lang="en-US" sz="1200" baseline="0" dirty="0">
                <a:latin typeface="Univers 45 Light" pitchFamily="34" charset="0"/>
                <a:cs typeface="Arial" charset="0"/>
              </a:rPr>
              <a:t> </a:t>
            </a:r>
            <a:r>
              <a:rPr lang="en-US" sz="1200" baseline="0" dirty="0" err="1">
                <a:latin typeface="Univers 45 Light" pitchFamily="34" charset="0"/>
                <a:cs typeface="Arial" charset="0"/>
              </a:rPr>
              <a:t>spullen</a:t>
            </a:r>
            <a:r>
              <a:rPr lang="en-US" sz="1200" baseline="0" dirty="0">
                <a:latin typeface="Univers 45 Light" pitchFamily="34" charset="0"/>
                <a:cs typeface="Arial" charset="0"/>
              </a:rPr>
              <a:t> op de trap </a:t>
            </a:r>
            <a:r>
              <a:rPr lang="en-US" sz="1200" baseline="0" dirty="0" err="1">
                <a:latin typeface="Univers 45 Light" pitchFamily="34" charset="0"/>
                <a:cs typeface="Arial" charset="0"/>
              </a:rPr>
              <a:t>en</a:t>
            </a:r>
            <a:r>
              <a:rPr lang="en-US" sz="1200" baseline="0" dirty="0">
                <a:latin typeface="Univers 45 Light" pitchFamily="34" charset="0"/>
                <a:cs typeface="Arial" charset="0"/>
              </a:rPr>
              <a:t> </a:t>
            </a:r>
            <a:r>
              <a:rPr lang="en-US" sz="1200" baseline="0" dirty="0" err="1">
                <a:latin typeface="Univers 45 Light" pitchFamily="34" charset="0"/>
                <a:cs typeface="Arial" charset="0"/>
              </a:rPr>
              <a:t>ik</a:t>
            </a:r>
            <a:r>
              <a:rPr lang="en-US" sz="1200" baseline="0" dirty="0">
                <a:latin typeface="Univers 45 Light" pitchFamily="34" charset="0"/>
                <a:cs typeface="Arial" charset="0"/>
              </a:rPr>
              <a:t> </a:t>
            </a:r>
            <a:r>
              <a:rPr lang="en-US" sz="1200" baseline="0" dirty="0" err="1">
                <a:latin typeface="Univers 45 Light" pitchFamily="34" charset="0"/>
                <a:cs typeface="Arial" charset="0"/>
              </a:rPr>
              <a:t>kan</a:t>
            </a:r>
            <a:r>
              <a:rPr lang="en-US" sz="1200" baseline="0" dirty="0">
                <a:latin typeface="Univers 45 Light" pitchFamily="34" charset="0"/>
                <a:cs typeface="Arial" charset="0"/>
              </a:rPr>
              <a:t> er 100 </a:t>
            </a:r>
            <a:r>
              <a:rPr lang="en-US" sz="1200" baseline="0" dirty="0" err="1">
                <a:latin typeface="Univers 45 Light" pitchFamily="34" charset="0"/>
                <a:cs typeface="Arial" charset="0"/>
              </a:rPr>
              <a:t>keer</a:t>
            </a:r>
            <a:r>
              <a:rPr lang="en-US" sz="1200" baseline="0" dirty="0">
                <a:latin typeface="Univers 45 Light" pitchFamily="34" charset="0"/>
                <a:cs typeface="Arial" charset="0"/>
              </a:rPr>
              <a:t> </a:t>
            </a:r>
            <a:r>
              <a:rPr lang="en-US" sz="1200" baseline="0" dirty="0" err="1">
                <a:latin typeface="Univers 45 Light" pitchFamily="34" charset="0"/>
                <a:cs typeface="Arial" charset="0"/>
              </a:rPr>
              <a:t>veilig</a:t>
            </a:r>
            <a:r>
              <a:rPr lang="en-US" sz="1200" baseline="0" dirty="0">
                <a:latin typeface="Univers 45 Light" pitchFamily="34" charset="0"/>
                <a:cs typeface="Arial" charset="0"/>
              </a:rPr>
              <a:t> over </a:t>
            </a:r>
            <a:r>
              <a:rPr lang="en-US" sz="1200" baseline="0" dirty="0" err="1">
                <a:latin typeface="Univers 45 Light" pitchFamily="34" charset="0"/>
                <a:cs typeface="Arial" charset="0"/>
              </a:rPr>
              <a:t>heen</a:t>
            </a:r>
            <a:r>
              <a:rPr lang="en-US" sz="1200" baseline="0" dirty="0">
                <a:latin typeface="Univers 45 Light" pitchFamily="34" charset="0"/>
                <a:cs typeface="Arial" charset="0"/>
              </a:rPr>
              <a:t> </a:t>
            </a:r>
            <a:r>
              <a:rPr lang="en-US" sz="1200" baseline="0" dirty="0" err="1">
                <a:latin typeface="Univers 45 Light" pitchFamily="34" charset="0"/>
                <a:cs typeface="Arial" charset="0"/>
              </a:rPr>
              <a:t>stappen</a:t>
            </a:r>
            <a:r>
              <a:rPr lang="en-US" sz="1200" baseline="0" dirty="0">
                <a:latin typeface="Univers 45 Light" pitchFamily="34" charset="0"/>
                <a:cs typeface="Arial" charset="0"/>
              </a:rPr>
              <a:t>. </a:t>
            </a:r>
          </a:p>
          <a:p>
            <a:pPr eaLnBrk="1" hangingPunct="1">
              <a:lnSpc>
                <a:spcPct val="90000"/>
              </a:lnSpc>
            </a:pPr>
            <a:r>
              <a:rPr lang="en-US" sz="1200" baseline="0" dirty="0">
                <a:latin typeface="Univers 45 Light" pitchFamily="34" charset="0"/>
                <a:cs typeface="Arial" charset="0"/>
              </a:rPr>
              <a:t>Maar nu </a:t>
            </a:r>
            <a:r>
              <a:rPr lang="en-US" sz="1200" baseline="0" dirty="0" err="1">
                <a:latin typeface="Univers 45 Light" pitchFamily="34" charset="0"/>
                <a:cs typeface="Arial" charset="0"/>
              </a:rPr>
              <a:t>heb</a:t>
            </a:r>
            <a:r>
              <a:rPr lang="en-US" sz="1200" baseline="0" dirty="0">
                <a:latin typeface="Univers 45 Light" pitchFamily="34" charset="0"/>
                <a:cs typeface="Arial" charset="0"/>
              </a:rPr>
              <a:t> </a:t>
            </a:r>
            <a:r>
              <a:rPr lang="en-US" sz="1200" baseline="0" dirty="0" err="1">
                <a:latin typeface="Univers 45 Light" pitchFamily="34" charset="0"/>
                <a:cs typeface="Arial" charset="0"/>
              </a:rPr>
              <a:t>ik</a:t>
            </a:r>
            <a:r>
              <a:rPr lang="en-US" sz="1200" baseline="0" dirty="0">
                <a:latin typeface="Univers 45 Light" pitchFamily="34" charset="0"/>
                <a:cs typeface="Arial" charset="0"/>
              </a:rPr>
              <a:t> </a:t>
            </a:r>
            <a:r>
              <a:rPr lang="en-US" sz="1200" baseline="0" dirty="0" err="1">
                <a:latin typeface="Univers 45 Light" pitchFamily="34" charset="0"/>
                <a:cs typeface="Arial" charset="0"/>
              </a:rPr>
              <a:t>een</a:t>
            </a:r>
            <a:r>
              <a:rPr lang="en-US" sz="1200" baseline="0" dirty="0">
                <a:latin typeface="Univers 45 Light" pitchFamily="34" charset="0"/>
                <a:cs typeface="Arial" charset="0"/>
              </a:rPr>
              <a:t> </a:t>
            </a:r>
            <a:r>
              <a:rPr lang="en-US" sz="1200" baseline="0" dirty="0" err="1">
                <a:latin typeface="Univers 45 Light" pitchFamily="34" charset="0"/>
                <a:cs typeface="Arial" charset="0"/>
              </a:rPr>
              <a:t>keer</a:t>
            </a:r>
            <a:r>
              <a:rPr lang="en-US" sz="1200" baseline="0" dirty="0">
                <a:latin typeface="Univers 45 Light" pitchFamily="34" charset="0"/>
                <a:cs typeface="Arial" charset="0"/>
              </a:rPr>
              <a:t> </a:t>
            </a:r>
            <a:r>
              <a:rPr lang="en-US" sz="1200" baseline="0" dirty="0" err="1">
                <a:latin typeface="Univers 45 Light" pitchFamily="34" charset="0"/>
                <a:cs typeface="Arial" charset="0"/>
              </a:rPr>
              <a:t>haast</a:t>
            </a:r>
            <a:r>
              <a:rPr lang="en-US" sz="1200" baseline="0" dirty="0">
                <a:latin typeface="Univers 45 Light" pitchFamily="34" charset="0"/>
                <a:cs typeface="Arial" charset="0"/>
              </a:rPr>
              <a:t> </a:t>
            </a:r>
            <a:r>
              <a:rPr lang="en-US" sz="1200" baseline="0" dirty="0" err="1">
                <a:latin typeface="Univers 45 Light" pitchFamily="34" charset="0"/>
                <a:cs typeface="Arial" charset="0"/>
              </a:rPr>
              <a:t>en</a:t>
            </a:r>
            <a:r>
              <a:rPr lang="en-US" sz="1200" baseline="0" dirty="0">
                <a:latin typeface="Univers 45 Light" pitchFamily="34" charset="0"/>
                <a:cs typeface="Arial" charset="0"/>
              </a:rPr>
              <a:t> </a:t>
            </a:r>
            <a:r>
              <a:rPr lang="en-US" sz="1200" baseline="0" dirty="0" err="1">
                <a:latin typeface="Univers 45 Light" pitchFamily="34" charset="0"/>
                <a:cs typeface="Arial" charset="0"/>
              </a:rPr>
              <a:t>misschien</a:t>
            </a:r>
            <a:r>
              <a:rPr lang="en-US" sz="1200" baseline="0" dirty="0">
                <a:latin typeface="Univers 45 Light" pitchFamily="34" charset="0"/>
                <a:cs typeface="Arial" charset="0"/>
              </a:rPr>
              <a:t> </a:t>
            </a:r>
            <a:r>
              <a:rPr lang="en-US" sz="1200" baseline="0" dirty="0" err="1">
                <a:latin typeface="Univers 45 Light" pitchFamily="34" charset="0"/>
                <a:cs typeface="Arial" charset="0"/>
              </a:rPr>
              <a:t>een</a:t>
            </a:r>
            <a:r>
              <a:rPr lang="en-US" sz="1200" baseline="0" dirty="0">
                <a:latin typeface="Univers 45 Light" pitchFamily="34" charset="0"/>
                <a:cs typeface="Arial" charset="0"/>
              </a:rPr>
              <a:t> </a:t>
            </a:r>
            <a:r>
              <a:rPr lang="en-US" sz="1200" baseline="0" dirty="0" err="1">
                <a:latin typeface="Univers 45 Light" pitchFamily="34" charset="0"/>
                <a:cs typeface="Arial" charset="0"/>
              </a:rPr>
              <a:t>beetje</a:t>
            </a:r>
            <a:r>
              <a:rPr lang="en-US" sz="1200" baseline="0" dirty="0">
                <a:latin typeface="Univers 45 Light" pitchFamily="34" charset="0"/>
                <a:cs typeface="Arial" charset="0"/>
              </a:rPr>
              <a:t> </a:t>
            </a:r>
            <a:r>
              <a:rPr lang="en-US" sz="1200" baseline="0" dirty="0" err="1">
                <a:latin typeface="Univers 45 Light" pitchFamily="34" charset="0"/>
                <a:cs typeface="Arial" charset="0"/>
              </a:rPr>
              <a:t>lage</a:t>
            </a:r>
            <a:r>
              <a:rPr lang="en-US" sz="1200" baseline="0" dirty="0">
                <a:latin typeface="Univers 45 Light" pitchFamily="34" charset="0"/>
                <a:cs typeface="Arial" charset="0"/>
              </a:rPr>
              <a:t> </a:t>
            </a:r>
            <a:r>
              <a:rPr lang="en-US" sz="1200" baseline="0" dirty="0" err="1">
                <a:latin typeface="Univers 45 Light" pitchFamily="34" charset="0"/>
                <a:cs typeface="Arial" charset="0"/>
              </a:rPr>
              <a:t>bloeddruk</a:t>
            </a:r>
            <a:r>
              <a:rPr lang="en-US" sz="1200" baseline="0" dirty="0">
                <a:latin typeface="Univers 45 Light" pitchFamily="34" charset="0"/>
                <a:cs typeface="Arial" charset="0"/>
              </a:rPr>
              <a:t>. </a:t>
            </a:r>
            <a:r>
              <a:rPr lang="en-US" sz="1200" baseline="0" dirty="0" err="1">
                <a:latin typeface="Univers 45 Light" pitchFamily="34" charset="0"/>
                <a:cs typeface="Arial" charset="0"/>
              </a:rPr>
              <a:t>Dus</a:t>
            </a:r>
            <a:r>
              <a:rPr lang="en-US" sz="1200" baseline="0" dirty="0">
                <a:latin typeface="Univers 45 Light" pitchFamily="34" charset="0"/>
                <a:cs typeface="Arial" charset="0"/>
              </a:rPr>
              <a:t> </a:t>
            </a:r>
            <a:r>
              <a:rPr lang="en-US" sz="1200" baseline="0" dirty="0" err="1">
                <a:latin typeface="Univers 45 Light" pitchFamily="34" charset="0"/>
                <a:cs typeface="Arial" charset="0"/>
              </a:rPr>
              <a:t>ik</a:t>
            </a:r>
            <a:r>
              <a:rPr lang="en-US" sz="1200" baseline="0" dirty="0">
                <a:latin typeface="Univers 45 Light" pitchFamily="34" charset="0"/>
                <a:cs typeface="Arial" charset="0"/>
              </a:rPr>
              <a:t> ben </a:t>
            </a:r>
            <a:r>
              <a:rPr lang="en-US" sz="1200" baseline="0" dirty="0" err="1">
                <a:latin typeface="Univers 45 Light" pitchFamily="34" charset="0"/>
                <a:cs typeface="Arial" charset="0"/>
              </a:rPr>
              <a:t>duizelig</a:t>
            </a:r>
            <a:r>
              <a:rPr lang="en-US" sz="1200" baseline="0" dirty="0">
                <a:latin typeface="Univers 45 Light" pitchFamily="34" charset="0"/>
                <a:cs typeface="Arial" charset="0"/>
              </a:rPr>
              <a:t> </a:t>
            </a:r>
            <a:r>
              <a:rPr lang="en-US" sz="1200" baseline="0" dirty="0" err="1">
                <a:latin typeface="Univers 45 Light" pitchFamily="34" charset="0"/>
                <a:cs typeface="Arial" charset="0"/>
              </a:rPr>
              <a:t>bij</a:t>
            </a:r>
            <a:r>
              <a:rPr lang="en-US" sz="1200" baseline="0" dirty="0">
                <a:latin typeface="Univers 45 Light" pitchFamily="34" charset="0"/>
                <a:cs typeface="Arial" charset="0"/>
              </a:rPr>
              <a:t> het </a:t>
            </a:r>
            <a:r>
              <a:rPr lang="en-US" sz="1200" baseline="0" dirty="0" err="1">
                <a:latin typeface="Univers 45 Light" pitchFamily="34" charset="0"/>
                <a:cs typeface="Arial" charset="0"/>
              </a:rPr>
              <a:t>opstaan</a:t>
            </a:r>
            <a:r>
              <a:rPr lang="en-US" sz="1200" baseline="0" dirty="0">
                <a:latin typeface="Univers 45 Light" pitchFamily="34" charset="0"/>
                <a:cs typeface="Arial" charset="0"/>
              </a:rPr>
              <a:t> </a:t>
            </a:r>
            <a:r>
              <a:rPr lang="en-US" sz="1200" baseline="0" dirty="0" err="1">
                <a:latin typeface="Univers 45 Light" pitchFamily="34" charset="0"/>
                <a:cs typeface="Arial" charset="0"/>
              </a:rPr>
              <a:t>en</a:t>
            </a:r>
            <a:r>
              <a:rPr lang="en-US" sz="1200" baseline="0" dirty="0">
                <a:latin typeface="Univers 45 Light" pitchFamily="34" charset="0"/>
                <a:cs typeface="Arial" charset="0"/>
              </a:rPr>
              <a:t> </a:t>
            </a:r>
            <a:r>
              <a:rPr lang="en-US" sz="1200" baseline="0" dirty="0" err="1">
                <a:latin typeface="Univers 45 Light" pitchFamily="34" charset="0"/>
                <a:cs typeface="Arial" charset="0"/>
              </a:rPr>
              <a:t>ga</a:t>
            </a:r>
            <a:r>
              <a:rPr lang="en-US" sz="1200" baseline="0" dirty="0">
                <a:latin typeface="Univers 45 Light" pitchFamily="34" charset="0"/>
                <a:cs typeface="Arial" charset="0"/>
              </a:rPr>
              <a:t> al </a:t>
            </a:r>
            <a:r>
              <a:rPr lang="en-US" sz="1200" baseline="0" dirty="0" err="1">
                <a:latin typeface="Univers 45 Light" pitchFamily="34" charset="0"/>
                <a:cs typeface="Arial" charset="0"/>
              </a:rPr>
              <a:t>wankelend</a:t>
            </a:r>
            <a:r>
              <a:rPr lang="en-US" sz="1200" baseline="0" dirty="0">
                <a:latin typeface="Univers 45 Light" pitchFamily="34" charset="0"/>
                <a:cs typeface="Arial" charset="0"/>
              </a:rPr>
              <a:t> de trap </a:t>
            </a:r>
            <a:r>
              <a:rPr lang="en-US" sz="1200" baseline="0" dirty="0" err="1">
                <a:latin typeface="Univers 45 Light" pitchFamily="34" charset="0"/>
                <a:cs typeface="Arial" charset="0"/>
              </a:rPr>
              <a:t>af</a:t>
            </a:r>
            <a:r>
              <a:rPr lang="en-US" sz="1200" baseline="0" dirty="0">
                <a:latin typeface="Univers 45 Light" pitchFamily="34" charset="0"/>
                <a:cs typeface="Arial" charset="0"/>
              </a:rPr>
              <a:t>.</a:t>
            </a:r>
          </a:p>
          <a:p>
            <a:pPr eaLnBrk="1" hangingPunct="1">
              <a:lnSpc>
                <a:spcPct val="90000"/>
              </a:lnSpc>
            </a:pPr>
            <a:r>
              <a:rPr lang="en-US" sz="1200" baseline="0" dirty="0">
                <a:latin typeface="Univers 45 Light" pitchFamily="34" charset="0"/>
                <a:cs typeface="Arial" charset="0"/>
              </a:rPr>
              <a:t>Nu </a:t>
            </a:r>
            <a:r>
              <a:rPr lang="en-US" sz="1200" baseline="0" dirty="0" err="1">
                <a:latin typeface="Univers 45 Light" pitchFamily="34" charset="0"/>
                <a:cs typeface="Arial" charset="0"/>
              </a:rPr>
              <a:t>kan</a:t>
            </a:r>
            <a:r>
              <a:rPr lang="en-US" sz="1200" baseline="0" dirty="0">
                <a:latin typeface="Univers 45 Light" pitchFamily="34" charset="0"/>
                <a:cs typeface="Arial" charset="0"/>
              </a:rPr>
              <a:t> </a:t>
            </a:r>
            <a:r>
              <a:rPr lang="en-US" sz="1200" baseline="0" dirty="0" err="1">
                <a:latin typeface="Univers 45 Light" pitchFamily="34" charset="0"/>
                <a:cs typeface="Arial" charset="0"/>
              </a:rPr>
              <a:t>ik</a:t>
            </a:r>
            <a:r>
              <a:rPr lang="en-US" sz="1200" baseline="0" dirty="0">
                <a:latin typeface="Univers 45 Light" pitchFamily="34" charset="0"/>
                <a:cs typeface="Arial" charset="0"/>
              </a:rPr>
              <a:t> </a:t>
            </a:r>
            <a:r>
              <a:rPr lang="en-US" sz="1200" baseline="0" dirty="0" err="1">
                <a:latin typeface="Univers 45 Light" pitchFamily="34" charset="0"/>
                <a:cs typeface="Arial" charset="0"/>
              </a:rPr>
              <a:t>niet</a:t>
            </a:r>
            <a:r>
              <a:rPr lang="en-US" sz="1200" baseline="0" dirty="0">
                <a:latin typeface="Univers 45 Light" pitchFamily="34" charset="0"/>
                <a:cs typeface="Arial" charset="0"/>
              </a:rPr>
              <a:t> </a:t>
            </a:r>
            <a:r>
              <a:rPr lang="en-US" sz="1200" baseline="0" dirty="0" err="1">
                <a:latin typeface="Univers 45 Light" pitchFamily="34" charset="0"/>
                <a:cs typeface="Arial" charset="0"/>
              </a:rPr>
              <a:t>veilig</a:t>
            </a:r>
            <a:r>
              <a:rPr lang="en-US" sz="1200" baseline="0" dirty="0">
                <a:latin typeface="Univers 45 Light" pitchFamily="34" charset="0"/>
                <a:cs typeface="Arial" charset="0"/>
              </a:rPr>
              <a:t> over </a:t>
            </a:r>
            <a:r>
              <a:rPr lang="en-US" sz="1200" baseline="0" dirty="0" err="1">
                <a:latin typeface="Univers 45 Light" pitchFamily="34" charset="0"/>
                <a:cs typeface="Arial" charset="0"/>
              </a:rPr>
              <a:t>alle</a:t>
            </a:r>
            <a:r>
              <a:rPr lang="en-US" sz="1200" baseline="0" dirty="0">
                <a:latin typeface="Univers 45 Light" pitchFamily="34" charset="0"/>
                <a:cs typeface="Arial" charset="0"/>
              </a:rPr>
              <a:t> </a:t>
            </a:r>
            <a:r>
              <a:rPr lang="en-US" sz="1200" baseline="0" dirty="0" err="1">
                <a:latin typeface="Univers 45 Light" pitchFamily="34" charset="0"/>
                <a:cs typeface="Arial" charset="0"/>
              </a:rPr>
              <a:t>spullen</a:t>
            </a:r>
            <a:r>
              <a:rPr lang="en-US" sz="1200" baseline="0" dirty="0">
                <a:latin typeface="Univers 45 Light" pitchFamily="34" charset="0"/>
                <a:cs typeface="Arial" charset="0"/>
              </a:rPr>
              <a:t> op de trap </a:t>
            </a:r>
            <a:r>
              <a:rPr lang="en-US" sz="1200" baseline="0" dirty="0" err="1">
                <a:latin typeface="Univers 45 Light" pitchFamily="34" charset="0"/>
                <a:cs typeface="Arial" charset="0"/>
              </a:rPr>
              <a:t>heen</a:t>
            </a:r>
            <a:r>
              <a:rPr lang="en-US" sz="1200" baseline="0" dirty="0">
                <a:latin typeface="Univers 45 Light" pitchFamily="34" charset="0"/>
                <a:cs typeface="Arial" charset="0"/>
              </a:rPr>
              <a:t> </a:t>
            </a:r>
            <a:r>
              <a:rPr lang="en-US" sz="1200" baseline="0" dirty="0" err="1">
                <a:latin typeface="Univers 45 Light" pitchFamily="34" charset="0"/>
                <a:cs typeface="Arial" charset="0"/>
              </a:rPr>
              <a:t>stappen</a:t>
            </a:r>
            <a:r>
              <a:rPr lang="en-US" sz="1200" baseline="0" dirty="0">
                <a:latin typeface="Univers 45 Light" pitchFamily="34" charset="0"/>
                <a:cs typeface="Arial" charset="0"/>
              </a:rPr>
              <a:t>. </a:t>
            </a:r>
          </a:p>
          <a:p>
            <a:endParaRPr lang="nl-NL" dirty="0"/>
          </a:p>
        </p:txBody>
      </p:sp>
      <p:sp>
        <p:nvSpPr>
          <p:cNvPr id="4" name="Tijdelijke aanduiding voor dianummer 3"/>
          <p:cNvSpPr>
            <a:spLocks noGrp="1"/>
          </p:cNvSpPr>
          <p:nvPr>
            <p:ph type="sldNum" sz="quarter" idx="10"/>
          </p:nvPr>
        </p:nvSpPr>
        <p:spPr/>
        <p:txBody>
          <a:bodyPr/>
          <a:lstStyle/>
          <a:p>
            <a:fld id="{BCBACD07-FBB2-C440-88D3-01558219C511}" type="slidenum">
              <a:rPr lang="en-US" smtClean="0"/>
              <a:t>6</a:t>
            </a:fld>
            <a:endParaRPr lang="en-US"/>
          </a:p>
        </p:txBody>
      </p:sp>
    </p:spTree>
    <p:extLst>
      <p:ext uri="{BB962C8B-B14F-4D97-AF65-F5344CB8AC3E}">
        <p14:creationId xmlns:p14="http://schemas.microsoft.com/office/powerpoint/2010/main" val="28830745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80000"/>
              </a:lnSpc>
            </a:pPr>
            <a:r>
              <a:rPr lang="nl-NL" sz="1200" dirty="0">
                <a:latin typeface="Univers 45 Light" pitchFamily="34" charset="0"/>
              </a:rPr>
              <a:t>In de loop van het leven treden veranderingen op die vooral fysiek van aard zijn. Sommige van deze veranderingen kunnen een valgevaar opleveren:</a:t>
            </a:r>
          </a:p>
          <a:p>
            <a:pPr>
              <a:lnSpc>
                <a:spcPct val="80000"/>
              </a:lnSpc>
              <a:buFontTx/>
              <a:buChar char="-"/>
            </a:pPr>
            <a:r>
              <a:rPr lang="nl-NL" sz="1200" dirty="0">
                <a:latin typeface="Univers 45 Light" pitchFamily="34" charset="0"/>
              </a:rPr>
              <a:t>Verminderd reactievermogen</a:t>
            </a:r>
          </a:p>
          <a:p>
            <a:pPr>
              <a:lnSpc>
                <a:spcPct val="80000"/>
              </a:lnSpc>
              <a:buFontTx/>
              <a:buChar char="-"/>
            </a:pPr>
            <a:r>
              <a:rPr lang="nl-NL" sz="1200" dirty="0">
                <a:latin typeface="Univers 45 Light" pitchFamily="34" charset="0"/>
              </a:rPr>
              <a:t>Verminderd evenwicht</a:t>
            </a:r>
          </a:p>
          <a:p>
            <a:pPr>
              <a:lnSpc>
                <a:spcPct val="80000"/>
              </a:lnSpc>
              <a:buFontTx/>
              <a:buChar char="-"/>
            </a:pPr>
            <a:r>
              <a:rPr lang="nl-NL" sz="1200" dirty="0">
                <a:latin typeface="Univers 45 Light" pitchFamily="34" charset="0"/>
              </a:rPr>
              <a:t>Verminderde spierkracht</a:t>
            </a:r>
          </a:p>
          <a:p>
            <a:pPr>
              <a:lnSpc>
                <a:spcPct val="80000"/>
              </a:lnSpc>
              <a:buFontTx/>
              <a:buChar char="-"/>
            </a:pPr>
            <a:r>
              <a:rPr lang="nl-NL" sz="1200" dirty="0">
                <a:latin typeface="Univers 45 Light" pitchFamily="34" charset="0"/>
              </a:rPr>
              <a:t>Beperkte lichamelijke mogelijkheden, verminderde lenigheid</a:t>
            </a:r>
          </a:p>
          <a:p>
            <a:pPr>
              <a:lnSpc>
                <a:spcPct val="80000"/>
              </a:lnSpc>
              <a:buFontTx/>
              <a:buChar char="-"/>
            </a:pPr>
            <a:r>
              <a:rPr lang="nl-NL" sz="1200" dirty="0">
                <a:latin typeface="Univers 45 Light" pitchFamily="34" charset="0"/>
              </a:rPr>
              <a:t>Verminderd zicht en gehoor</a:t>
            </a:r>
          </a:p>
          <a:p>
            <a:pPr>
              <a:lnSpc>
                <a:spcPct val="80000"/>
              </a:lnSpc>
              <a:buFontTx/>
              <a:buChar char="-"/>
            </a:pPr>
            <a:r>
              <a:rPr lang="nl-NL" sz="1200" dirty="0">
                <a:latin typeface="Univers 45 Light" pitchFamily="34" charset="0"/>
              </a:rPr>
              <a:t>Specifieke ziekten (zoals bijv. artrose, de ziekte van Parkinson)</a:t>
            </a:r>
          </a:p>
          <a:p>
            <a:pPr>
              <a:lnSpc>
                <a:spcPct val="80000"/>
              </a:lnSpc>
              <a:buFontTx/>
              <a:buChar char="-"/>
            </a:pPr>
            <a:r>
              <a:rPr lang="nl-NL" sz="1200" dirty="0">
                <a:latin typeface="Univers 45 Light" pitchFamily="34" charset="0"/>
              </a:rPr>
              <a:t>Problemen met lopen</a:t>
            </a:r>
          </a:p>
          <a:p>
            <a:pPr>
              <a:lnSpc>
                <a:spcPct val="80000"/>
              </a:lnSpc>
              <a:buFontTx/>
              <a:buChar char="-"/>
            </a:pPr>
            <a:r>
              <a:rPr lang="nl-NL" sz="1200" dirty="0">
                <a:latin typeface="Univers 45 Light" pitchFamily="34" charset="0"/>
              </a:rPr>
              <a:t>Cognitieve- en psychische achteruitgang. Slechte inschatting van</a:t>
            </a:r>
            <a:r>
              <a:rPr lang="nl-NL" sz="1200" baseline="0" dirty="0">
                <a:latin typeface="Univers 45 Light" pitchFamily="34" charset="0"/>
              </a:rPr>
              <a:t> hoe je je bevind in de ruimte. </a:t>
            </a:r>
            <a:endParaRPr lang="nl-NL" sz="1200" dirty="0">
              <a:latin typeface="Univers 45 Light" pitchFamily="34" charset="0"/>
            </a:endParaRPr>
          </a:p>
          <a:p>
            <a:pPr>
              <a:lnSpc>
                <a:spcPct val="80000"/>
              </a:lnSpc>
              <a:buFontTx/>
              <a:buChar char="-"/>
            </a:pPr>
            <a:r>
              <a:rPr lang="nl-NL" sz="1200" dirty="0">
                <a:latin typeface="Univers 45 Light" pitchFamily="34" charset="0"/>
              </a:rPr>
              <a:t>Geneesmiddelengebruik (met name slaap- en kalmeringsmiddelen)</a:t>
            </a:r>
          </a:p>
          <a:p>
            <a:pPr>
              <a:lnSpc>
                <a:spcPct val="80000"/>
              </a:lnSpc>
              <a:buFontTx/>
              <a:buChar char="-"/>
            </a:pPr>
            <a:r>
              <a:rPr lang="nl-NL" sz="1200" dirty="0" err="1">
                <a:latin typeface="Univers 45 Light" pitchFamily="34" charset="0"/>
              </a:rPr>
              <a:t>Risicoverhogend</a:t>
            </a:r>
            <a:r>
              <a:rPr lang="nl-NL" sz="1200" dirty="0">
                <a:latin typeface="Univers 45 Light" pitchFamily="34" charset="0"/>
              </a:rPr>
              <a:t> gedrag (zoals te snel opstaan, te weinig beweging en haasten), moet je perse op druk kruispunt</a:t>
            </a:r>
            <a:r>
              <a:rPr lang="nl-NL" sz="1200" baseline="0" dirty="0">
                <a:latin typeface="Univers 45 Light" pitchFamily="34" charset="0"/>
              </a:rPr>
              <a:t> oversteken of kun je ook een andere weg. </a:t>
            </a:r>
            <a:endParaRPr lang="nl-NL" sz="1200" dirty="0">
              <a:latin typeface="Univers 45 Light" pitchFamily="34" charset="0"/>
            </a:endParaRPr>
          </a:p>
          <a:p>
            <a:pPr>
              <a:lnSpc>
                <a:spcPct val="80000"/>
              </a:lnSpc>
              <a:buFontTx/>
              <a:buChar char="-"/>
            </a:pPr>
            <a:r>
              <a:rPr lang="nl-NL" sz="1200" dirty="0">
                <a:latin typeface="Univers 45 Light" pitchFamily="34" charset="0"/>
              </a:rPr>
              <a:t>voedingstoestand,</a:t>
            </a:r>
            <a:r>
              <a:rPr lang="nl-NL" sz="1200" baseline="0" dirty="0">
                <a:latin typeface="Univers 45 Light" pitchFamily="34" charset="0"/>
              </a:rPr>
              <a:t> ondervoed, te laat eten daardoor slap worden. </a:t>
            </a:r>
            <a:endParaRPr lang="nl-NL" sz="1200" dirty="0">
              <a:latin typeface="Univers 45 Light" pitchFamily="34" charset="0"/>
            </a:endParaRPr>
          </a:p>
          <a:p>
            <a:pPr>
              <a:lnSpc>
                <a:spcPct val="80000"/>
              </a:lnSpc>
            </a:pPr>
            <a:r>
              <a:rPr lang="nl-NL" sz="1200" baseline="0" dirty="0">
                <a:latin typeface="Univers 45 Light" pitchFamily="34" charset="0"/>
              </a:rPr>
              <a:t> </a:t>
            </a:r>
            <a:endParaRPr lang="nl-NL" sz="1200" dirty="0">
              <a:latin typeface="Univers 45 Light" pitchFamily="34" charset="0"/>
            </a:endParaRPr>
          </a:p>
          <a:p>
            <a:pPr marL="171450" indent="-171450">
              <a:buFont typeface="Wingdings"/>
              <a:buChar char="à"/>
            </a:pPr>
            <a:r>
              <a:rPr lang="nl-NL" dirty="0">
                <a:sym typeface="Wingdings" panose="05000000000000000000" pitchFamily="2" charset="2"/>
              </a:rPr>
              <a:t>Evenwicht spierkracht, lenigheid: komt</a:t>
            </a:r>
            <a:r>
              <a:rPr lang="nl-NL" baseline="0" dirty="0">
                <a:sym typeface="Wingdings" panose="05000000000000000000" pitchFamily="2" charset="2"/>
              </a:rPr>
              <a:t> in TOM aan bod in </a:t>
            </a:r>
            <a:r>
              <a:rPr lang="nl-NL" baseline="0" dirty="0" err="1">
                <a:sym typeface="Wingdings" panose="05000000000000000000" pitchFamily="2" charset="2"/>
              </a:rPr>
              <a:t>In</a:t>
            </a:r>
            <a:r>
              <a:rPr lang="nl-NL" baseline="0" dirty="0">
                <a:sym typeface="Wingdings" panose="05000000000000000000" pitchFamily="2" charset="2"/>
              </a:rPr>
              <a:t> Balans</a:t>
            </a:r>
          </a:p>
          <a:p>
            <a:pPr marL="171450" indent="-171450">
              <a:buFont typeface="Wingdings"/>
              <a:buChar char="à"/>
            </a:pPr>
            <a:r>
              <a:rPr lang="nl-NL" baseline="0" dirty="0">
                <a:sym typeface="Wingdings" panose="05000000000000000000" pitchFamily="2" charset="2"/>
              </a:rPr>
              <a:t>Voeding in lunches en voorlichting</a:t>
            </a:r>
            <a:endParaRPr lang="nl-NL" dirty="0"/>
          </a:p>
        </p:txBody>
      </p:sp>
      <p:sp>
        <p:nvSpPr>
          <p:cNvPr id="4" name="Tijdelijke aanduiding voor dianummer 3"/>
          <p:cNvSpPr>
            <a:spLocks noGrp="1"/>
          </p:cNvSpPr>
          <p:nvPr>
            <p:ph type="sldNum" sz="quarter" idx="10"/>
          </p:nvPr>
        </p:nvSpPr>
        <p:spPr/>
        <p:txBody>
          <a:bodyPr/>
          <a:lstStyle/>
          <a:p>
            <a:fld id="{BCBACD07-FBB2-C440-88D3-01558219C511}" type="slidenum">
              <a:rPr lang="en-US" smtClean="0"/>
              <a:t>7</a:t>
            </a:fld>
            <a:endParaRPr lang="en-US"/>
          </a:p>
        </p:txBody>
      </p:sp>
    </p:spTree>
    <p:extLst>
      <p:ext uri="{BB962C8B-B14F-4D97-AF65-F5344CB8AC3E}">
        <p14:creationId xmlns:p14="http://schemas.microsoft.com/office/powerpoint/2010/main" val="27560301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80000"/>
              </a:lnSpc>
            </a:pPr>
            <a:r>
              <a:rPr lang="nl-NL" sz="1200" b="1" dirty="0">
                <a:latin typeface="Univers 45 Light" pitchFamily="34" charset="0"/>
              </a:rPr>
              <a:t>Omgevingsfactoren</a:t>
            </a:r>
          </a:p>
          <a:p>
            <a:pPr>
              <a:lnSpc>
                <a:spcPct val="80000"/>
              </a:lnSpc>
            </a:pPr>
            <a:r>
              <a:rPr lang="nl-NL" sz="1200" dirty="0">
                <a:latin typeface="Univers 45 Light" pitchFamily="34" charset="0"/>
              </a:rPr>
              <a:t>Met omgevingsfactoren worden die factoren bedoeld die van buitenaf op de persoon inwerken. Factoren die het risico van vallen vergroten hebben met name betrekking op de inrichting van de woning, gebruikte (hulp)middelen en de openbare ruimte.</a:t>
            </a:r>
          </a:p>
          <a:p>
            <a:pPr>
              <a:lnSpc>
                <a:spcPct val="80000"/>
              </a:lnSpc>
            </a:pPr>
            <a:r>
              <a:rPr lang="nl-NL" sz="1200" dirty="0">
                <a:latin typeface="Univers 45 Light" pitchFamily="34" charset="0"/>
              </a:rPr>
              <a:t>Voorbeelden van risicofactoren in de inrichting van de woning zijn:</a:t>
            </a:r>
          </a:p>
          <a:p>
            <a:pPr>
              <a:lnSpc>
                <a:spcPct val="80000"/>
              </a:lnSpc>
              <a:buFontTx/>
              <a:buChar char="•"/>
            </a:pPr>
            <a:r>
              <a:rPr lang="nl-NL" sz="1200" dirty="0">
                <a:latin typeface="Univers 45 Light" pitchFamily="34" charset="0"/>
              </a:rPr>
              <a:t>Onvoldoende verlichting</a:t>
            </a:r>
          </a:p>
          <a:p>
            <a:pPr>
              <a:lnSpc>
                <a:spcPct val="80000"/>
              </a:lnSpc>
              <a:buFontTx/>
              <a:buChar char="•"/>
            </a:pPr>
            <a:r>
              <a:rPr lang="nl-NL" sz="1200" dirty="0">
                <a:latin typeface="Univers 45 Light" pitchFamily="34" charset="0"/>
              </a:rPr>
              <a:t>Hoge drempels</a:t>
            </a:r>
          </a:p>
          <a:p>
            <a:pPr>
              <a:lnSpc>
                <a:spcPct val="80000"/>
              </a:lnSpc>
              <a:buFontTx/>
              <a:buChar char="•"/>
            </a:pPr>
            <a:r>
              <a:rPr lang="nl-NL" sz="1200" dirty="0">
                <a:latin typeface="Univers 45 Light" pitchFamily="34" charset="0"/>
              </a:rPr>
              <a:t>Losse kleedjes en voorwerpen</a:t>
            </a:r>
          </a:p>
          <a:p>
            <a:pPr>
              <a:lnSpc>
                <a:spcPct val="80000"/>
              </a:lnSpc>
              <a:buFontTx/>
              <a:buChar char="•"/>
            </a:pPr>
            <a:r>
              <a:rPr lang="nl-NL" sz="1200" dirty="0">
                <a:latin typeface="Univers 45 Light" pitchFamily="34" charset="0"/>
              </a:rPr>
              <a:t>Meubilair dat niet past bij de persoon</a:t>
            </a:r>
          </a:p>
          <a:p>
            <a:pPr>
              <a:lnSpc>
                <a:spcPct val="80000"/>
              </a:lnSpc>
              <a:buFontTx/>
              <a:buChar char="•"/>
            </a:pPr>
            <a:r>
              <a:rPr lang="nl-NL" sz="1200" dirty="0">
                <a:latin typeface="Univers 45 Light" pitchFamily="34" charset="0"/>
              </a:rPr>
              <a:t>Schoenen met gladde zolen</a:t>
            </a:r>
          </a:p>
          <a:p>
            <a:pPr>
              <a:lnSpc>
                <a:spcPct val="80000"/>
              </a:lnSpc>
              <a:buFontTx/>
              <a:buChar char="•"/>
            </a:pPr>
            <a:r>
              <a:rPr lang="nl-NL" sz="1200" dirty="0">
                <a:latin typeface="Univers 45 Light" pitchFamily="34" charset="0"/>
              </a:rPr>
              <a:t>Slecht onderhouden rollator</a:t>
            </a:r>
          </a:p>
          <a:p>
            <a:pPr>
              <a:lnSpc>
                <a:spcPct val="80000"/>
              </a:lnSpc>
              <a:buFontTx/>
              <a:buChar char="•"/>
            </a:pPr>
            <a:r>
              <a:rPr lang="nl-NL" sz="1200" dirty="0">
                <a:latin typeface="Univers 45 Light" pitchFamily="34" charset="0"/>
              </a:rPr>
              <a:t>Een boodschappentas zonder wielen</a:t>
            </a:r>
          </a:p>
          <a:p>
            <a:pPr>
              <a:lnSpc>
                <a:spcPct val="80000"/>
              </a:lnSpc>
              <a:buFontTx/>
              <a:buChar char="•"/>
            </a:pPr>
            <a:r>
              <a:rPr lang="nl-NL" sz="1200" dirty="0">
                <a:latin typeface="Univers 45 Light" pitchFamily="34" charset="0"/>
              </a:rPr>
              <a:t>Slechte huishoudtrap</a:t>
            </a:r>
          </a:p>
          <a:p>
            <a:pPr>
              <a:lnSpc>
                <a:spcPct val="80000"/>
              </a:lnSpc>
              <a:buFontTx/>
              <a:buChar char="•"/>
            </a:pPr>
            <a:r>
              <a:rPr lang="nl-NL" sz="1200" dirty="0">
                <a:latin typeface="Univers 45 Light" pitchFamily="34" charset="0"/>
              </a:rPr>
              <a:t>Ongelijke bestrating</a:t>
            </a:r>
          </a:p>
          <a:p>
            <a:pPr>
              <a:lnSpc>
                <a:spcPct val="80000"/>
              </a:lnSpc>
              <a:buFontTx/>
              <a:buChar char="•"/>
            </a:pPr>
            <a:r>
              <a:rPr lang="nl-NL" sz="1200" dirty="0">
                <a:latin typeface="Univers 45 Light" pitchFamily="34" charset="0"/>
              </a:rPr>
              <a:t>Slechte straatverlichting</a:t>
            </a:r>
          </a:p>
          <a:p>
            <a:pPr>
              <a:lnSpc>
                <a:spcPct val="80000"/>
              </a:lnSpc>
              <a:buFontTx/>
              <a:buChar char="•"/>
            </a:pPr>
            <a:r>
              <a:rPr lang="nl-NL" sz="1200" dirty="0">
                <a:latin typeface="Univers 45 Light" pitchFamily="34" charset="0"/>
              </a:rPr>
              <a:t>Blokkades</a:t>
            </a:r>
          </a:p>
        </p:txBody>
      </p:sp>
      <p:sp>
        <p:nvSpPr>
          <p:cNvPr id="4" name="Tijdelijke aanduiding voor dianummer 3"/>
          <p:cNvSpPr>
            <a:spLocks noGrp="1"/>
          </p:cNvSpPr>
          <p:nvPr>
            <p:ph type="sldNum" sz="quarter" idx="10"/>
          </p:nvPr>
        </p:nvSpPr>
        <p:spPr/>
        <p:txBody>
          <a:bodyPr/>
          <a:lstStyle/>
          <a:p>
            <a:fld id="{BCBACD07-FBB2-C440-88D3-01558219C511}" type="slidenum">
              <a:rPr lang="en-US" smtClean="0"/>
              <a:t>8</a:t>
            </a:fld>
            <a:endParaRPr lang="en-US"/>
          </a:p>
        </p:txBody>
      </p:sp>
    </p:spTree>
    <p:extLst>
      <p:ext uri="{BB962C8B-B14F-4D97-AF65-F5344CB8AC3E}">
        <p14:creationId xmlns:p14="http://schemas.microsoft.com/office/powerpoint/2010/main" val="25783770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latin typeface="Arial" pitchFamily="34" charset="0"/>
                <a:ea typeface="ＭＳ Ｐゴシック"/>
              </a:rPr>
              <a:t>Als opwarmertje ga ik met jullie eerst inzoomen op de valproblematiek. </a:t>
            </a:r>
          </a:p>
          <a:p>
            <a:r>
              <a:rPr lang="nl-NL" dirty="0">
                <a:latin typeface="Arial" pitchFamily="34" charset="0"/>
                <a:ea typeface="ＭＳ Ｐゴシック"/>
              </a:rPr>
              <a:t>Waar hebben we het eigenlijk over als we over vallen praten? Is dat een groot probleem of niet?</a:t>
            </a:r>
          </a:p>
          <a:p>
            <a:r>
              <a:rPr lang="nl-NL" dirty="0">
                <a:latin typeface="Arial" pitchFamily="34" charset="0"/>
                <a:ea typeface="ＭＳ Ｐゴシック"/>
              </a:rPr>
              <a:t>Ik ben benieuwd of jullie al een valpreventie expert zijn. </a:t>
            </a:r>
          </a:p>
          <a:p>
            <a:endParaRPr lang="nl-NL" dirty="0">
              <a:latin typeface="Arial" pitchFamily="34" charset="0"/>
              <a:ea typeface="ＭＳ Ｐゴシック"/>
            </a:endParaRPr>
          </a:p>
          <a:p>
            <a:r>
              <a:rPr lang="nl-NL" dirty="0">
                <a:latin typeface="Arial" pitchFamily="34" charset="0"/>
                <a:ea typeface="ＭＳ Ｐゴシック"/>
              </a:rPr>
              <a:t>We gaan een aantal vragen behandelen. Bij elke vraag zijn er drie keuzemogelijkheden.</a:t>
            </a:r>
          </a:p>
        </p:txBody>
      </p:sp>
      <p:sp>
        <p:nvSpPr>
          <p:cNvPr id="4" name="Tijdelijke aanduiding voor dianummer 3"/>
          <p:cNvSpPr>
            <a:spLocks noGrp="1"/>
          </p:cNvSpPr>
          <p:nvPr>
            <p:ph type="sldNum" sz="quarter" idx="10"/>
          </p:nvPr>
        </p:nvSpPr>
        <p:spPr/>
        <p:txBody>
          <a:bodyPr/>
          <a:lstStyle/>
          <a:p>
            <a:pPr defTabSz="921486">
              <a:defRPr/>
            </a:pPr>
            <a:fld id="{BCBACD07-FBB2-C440-88D3-01558219C511}" type="slidenum">
              <a:rPr lang="en-US">
                <a:solidFill>
                  <a:prstClr val="black"/>
                </a:solidFill>
                <a:latin typeface="Calibri" panose="020F0502020204030204"/>
              </a:rPr>
              <a:pPr defTabSz="921486">
                <a:defRPr/>
              </a:pPr>
              <a:t>9</a:t>
            </a:fld>
            <a:endParaRPr lang="en-US">
              <a:solidFill>
                <a:prstClr val="black"/>
              </a:solidFill>
              <a:latin typeface="Calibri" panose="020F0502020204030204"/>
            </a:endParaRPr>
          </a:p>
        </p:txBody>
      </p:sp>
    </p:spTree>
    <p:extLst>
      <p:ext uri="{BB962C8B-B14F-4D97-AF65-F5344CB8AC3E}">
        <p14:creationId xmlns:p14="http://schemas.microsoft.com/office/powerpoint/2010/main" val="2291110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39099" y="2276320"/>
            <a:ext cx="11120284" cy="653693"/>
          </a:xfrm>
          <a:prstGeom prst="rect">
            <a:avLst/>
          </a:prstGeom>
        </p:spPr>
        <p:txBody>
          <a:bodyPr lIns="91436" tIns="45718" rIns="91436" bIns="45718" anchor="t" anchorCtr="0"/>
          <a:lstStyle>
            <a:lvl1pPr algn="ctr">
              <a:defRPr sz="5100" baseline="0">
                <a:solidFill>
                  <a:srgbClr val="F47C40"/>
                </a:solidFill>
                <a:latin typeface="Montserrat" charset="0"/>
                <a:ea typeface="Montserrat" charset="0"/>
                <a:cs typeface="Montserrat" charset="0"/>
              </a:defRPr>
            </a:lvl1pPr>
          </a:lstStyle>
          <a:p>
            <a:r>
              <a:rPr lang="en-US" dirty="0" err="1"/>
              <a:t>Dit</a:t>
            </a:r>
            <a:r>
              <a:rPr lang="en-US" dirty="0"/>
              <a:t> is </a:t>
            </a:r>
            <a:r>
              <a:rPr lang="en-US" dirty="0" err="1"/>
              <a:t>een</a:t>
            </a:r>
            <a:r>
              <a:rPr lang="en-US" dirty="0"/>
              <a:t> </a:t>
            </a:r>
            <a:r>
              <a:rPr lang="en-US" dirty="0" err="1"/>
              <a:t>titel</a:t>
            </a:r>
            <a:r>
              <a:rPr lang="en-US" dirty="0"/>
              <a:t> slide</a:t>
            </a:r>
          </a:p>
        </p:txBody>
      </p:sp>
      <p:sp>
        <p:nvSpPr>
          <p:cNvPr id="4" name="Text Placeholder 3"/>
          <p:cNvSpPr>
            <a:spLocks noGrp="1"/>
          </p:cNvSpPr>
          <p:nvPr>
            <p:ph type="body" sz="quarter" idx="10" hasCustomPrompt="1"/>
          </p:nvPr>
        </p:nvSpPr>
        <p:spPr>
          <a:xfrm>
            <a:off x="639099" y="3028333"/>
            <a:ext cx="11120284" cy="392624"/>
          </a:xfrm>
          <a:prstGeom prst="rect">
            <a:avLst/>
          </a:prstGeom>
        </p:spPr>
        <p:txBody>
          <a:bodyPr lIns="91436" tIns="45718" rIns="91436" bIns="45718" anchor="ctr" anchorCtr="1"/>
          <a:lstStyle>
            <a:lvl1pPr marL="228589" marR="0" indent="-228589" algn="l" defTabSz="914354" rtl="0" eaLnBrk="1" fontAlgn="auto" latinLnBrk="0" hangingPunct="1">
              <a:lnSpc>
                <a:spcPct val="90000"/>
              </a:lnSpc>
              <a:spcBef>
                <a:spcPts val="1000"/>
              </a:spcBef>
              <a:spcAft>
                <a:spcPts val="0"/>
              </a:spcAft>
              <a:buClrTx/>
              <a:buSzTx/>
              <a:buFont typeface="Arial"/>
              <a:buNone/>
              <a:tabLst/>
              <a:defRPr sz="1900">
                <a:latin typeface="Lora" charset="0"/>
                <a:ea typeface="Lora" charset="0"/>
                <a:cs typeface="Lora" charset="0"/>
              </a:defRPr>
            </a:lvl1pPr>
          </a:lstStyle>
          <a:p>
            <a:pPr marL="228589" marR="0" lvl="0" indent="-228589" algn="l" defTabSz="914354" rtl="0" eaLnBrk="1" fontAlgn="auto" latinLnBrk="0" hangingPunct="1">
              <a:lnSpc>
                <a:spcPct val="90000"/>
              </a:lnSpc>
              <a:spcBef>
                <a:spcPts val="1000"/>
              </a:spcBef>
              <a:spcAft>
                <a:spcPts val="0"/>
              </a:spcAft>
              <a:buClrTx/>
              <a:buSzTx/>
              <a:buFont typeface="Arial"/>
              <a:buNone/>
              <a:tabLst/>
              <a:defRPr/>
            </a:pPr>
            <a:r>
              <a:rPr lang="en-US" sz="2500" dirty="0" err="1">
                <a:solidFill>
                  <a:srgbClr val="999999"/>
                </a:solidFill>
              </a:rPr>
              <a:t>testings</a:t>
            </a:r>
            <a:endParaRPr lang="en-US" sz="2500" dirty="0">
              <a:solidFill>
                <a:srgbClr val="999999"/>
              </a:solidFill>
            </a:endParaRPr>
          </a:p>
        </p:txBody>
      </p:sp>
    </p:spTree>
    <p:extLst>
      <p:ext uri="{BB962C8B-B14F-4D97-AF65-F5344CB8AC3E}">
        <p14:creationId xmlns:p14="http://schemas.microsoft.com/office/powerpoint/2010/main" val="14077053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slide - opsommin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39099" y="467164"/>
            <a:ext cx="11120284" cy="653693"/>
          </a:xfrm>
          <a:prstGeom prst="rect">
            <a:avLst/>
          </a:prstGeom>
        </p:spPr>
        <p:txBody>
          <a:bodyPr lIns="91436" tIns="45718" rIns="91436" bIns="45718" anchor="t" anchorCtr="0"/>
          <a:lstStyle>
            <a:lvl1pPr algn="l">
              <a:defRPr sz="5100" baseline="0">
                <a:solidFill>
                  <a:srgbClr val="F47C40"/>
                </a:solidFill>
                <a:latin typeface="Montserrat" charset="0"/>
                <a:ea typeface="Montserrat" charset="0"/>
                <a:cs typeface="Montserrat" charset="0"/>
              </a:defRPr>
            </a:lvl1pPr>
          </a:lstStyle>
          <a:p>
            <a:r>
              <a:rPr lang="en-US" dirty="0" err="1"/>
              <a:t>Contentpage</a:t>
            </a:r>
            <a:endParaRPr lang="en-US" dirty="0"/>
          </a:p>
        </p:txBody>
      </p:sp>
      <p:sp>
        <p:nvSpPr>
          <p:cNvPr id="8" name="TextBox 7"/>
          <p:cNvSpPr txBox="1"/>
          <p:nvPr userDrawn="1"/>
        </p:nvSpPr>
        <p:spPr>
          <a:xfrm>
            <a:off x="7246376" y="-403121"/>
            <a:ext cx="184727" cy="384719"/>
          </a:xfrm>
          <a:prstGeom prst="rect">
            <a:avLst/>
          </a:prstGeom>
          <a:noFill/>
        </p:spPr>
        <p:txBody>
          <a:bodyPr wrap="none" lIns="91436" tIns="45718" rIns="91436" bIns="45718" rtlCol="0">
            <a:spAutoFit/>
          </a:bodyPr>
          <a:lstStyle/>
          <a:p>
            <a:endParaRPr lang="en-US"/>
          </a:p>
        </p:txBody>
      </p:sp>
      <p:sp>
        <p:nvSpPr>
          <p:cNvPr id="5" name="Text Placeholder 4"/>
          <p:cNvSpPr>
            <a:spLocks noGrp="1"/>
          </p:cNvSpPr>
          <p:nvPr>
            <p:ph type="body" sz="quarter" idx="11" hasCustomPrompt="1"/>
          </p:nvPr>
        </p:nvSpPr>
        <p:spPr>
          <a:xfrm>
            <a:off x="639764" y="1312084"/>
            <a:ext cx="11119619" cy="2394677"/>
          </a:xfrm>
          <a:prstGeom prst="rect">
            <a:avLst/>
          </a:prstGeom>
        </p:spPr>
        <p:txBody>
          <a:bodyPr lIns="91436" tIns="45718" rIns="91436" bIns="45718"/>
          <a:lstStyle>
            <a:lvl1pPr>
              <a:defRPr baseline="0">
                <a:solidFill>
                  <a:schemeClr val="tx1"/>
                </a:solidFill>
                <a:latin typeface="Lora" charset="0"/>
                <a:ea typeface="Lora" charset="0"/>
                <a:cs typeface="Lora" charset="0"/>
              </a:defRPr>
            </a:lvl1pPr>
            <a:lvl2pPr>
              <a:defRPr baseline="0">
                <a:solidFill>
                  <a:schemeClr val="tx1"/>
                </a:solidFill>
                <a:latin typeface="Lora" charset="0"/>
                <a:ea typeface="Lora" charset="0"/>
                <a:cs typeface="Lora" charset="0"/>
              </a:defRPr>
            </a:lvl2pPr>
            <a:lvl3pPr>
              <a:defRPr>
                <a:solidFill>
                  <a:schemeClr val="tx1"/>
                </a:solidFill>
                <a:latin typeface="Lora" charset="0"/>
                <a:ea typeface="Lora" charset="0"/>
                <a:cs typeface="Lora" charset="0"/>
              </a:defRPr>
            </a:lvl3pPr>
            <a:lvl4pPr>
              <a:defRPr>
                <a:solidFill>
                  <a:schemeClr val="tx1"/>
                </a:solidFill>
                <a:latin typeface="Lora" charset="0"/>
                <a:ea typeface="Lora" charset="0"/>
                <a:cs typeface="Lora" charset="0"/>
              </a:defRPr>
            </a:lvl4pPr>
          </a:lstStyle>
          <a:p>
            <a:pPr lvl="0"/>
            <a:r>
              <a:rPr lang="en-US" dirty="0" err="1"/>
              <a:t>Niveau</a:t>
            </a:r>
            <a:r>
              <a:rPr lang="en-US" dirty="0"/>
              <a:t> 1</a:t>
            </a:r>
          </a:p>
          <a:p>
            <a:pPr lvl="1"/>
            <a:r>
              <a:rPr lang="en-US" dirty="0" err="1"/>
              <a:t>Niveau</a:t>
            </a:r>
            <a:r>
              <a:rPr lang="en-US" dirty="0"/>
              <a:t> 2</a:t>
            </a:r>
          </a:p>
          <a:p>
            <a:pPr lvl="2"/>
            <a:r>
              <a:rPr lang="en-US" dirty="0" err="1"/>
              <a:t>Niveau</a:t>
            </a:r>
            <a:r>
              <a:rPr lang="en-US" dirty="0"/>
              <a:t> 3</a:t>
            </a:r>
          </a:p>
          <a:p>
            <a:pPr lvl="3"/>
            <a:r>
              <a:rPr lang="en-US" dirty="0" err="1"/>
              <a:t>Niveau</a:t>
            </a:r>
            <a:r>
              <a:rPr lang="en-US" dirty="0"/>
              <a:t> 4</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slide - opsommin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39099" y="467164"/>
            <a:ext cx="11120284" cy="653693"/>
          </a:xfrm>
          <a:prstGeom prst="rect">
            <a:avLst/>
          </a:prstGeom>
        </p:spPr>
        <p:txBody>
          <a:bodyPr lIns="91436" tIns="45718" rIns="91436" bIns="45718" anchor="t" anchorCtr="0"/>
          <a:lstStyle>
            <a:lvl1pPr algn="l">
              <a:defRPr sz="5100" baseline="0">
                <a:solidFill>
                  <a:srgbClr val="F47C40"/>
                </a:solidFill>
                <a:latin typeface="Montserrat" charset="0"/>
                <a:ea typeface="Montserrat" charset="0"/>
                <a:cs typeface="Montserrat" charset="0"/>
              </a:defRPr>
            </a:lvl1pPr>
          </a:lstStyle>
          <a:p>
            <a:r>
              <a:rPr lang="en-US" dirty="0" err="1"/>
              <a:t>Contentpage</a:t>
            </a:r>
            <a:endParaRPr lang="en-US" dirty="0"/>
          </a:p>
        </p:txBody>
      </p:sp>
      <p:sp>
        <p:nvSpPr>
          <p:cNvPr id="8" name="TextBox 7"/>
          <p:cNvSpPr txBox="1"/>
          <p:nvPr userDrawn="1"/>
        </p:nvSpPr>
        <p:spPr>
          <a:xfrm>
            <a:off x="7246376" y="-403121"/>
            <a:ext cx="184727" cy="384719"/>
          </a:xfrm>
          <a:prstGeom prst="rect">
            <a:avLst/>
          </a:prstGeom>
          <a:noFill/>
        </p:spPr>
        <p:txBody>
          <a:bodyPr wrap="none" lIns="91436" tIns="45718" rIns="91436" bIns="45718" rtlCol="0">
            <a:spAutoFit/>
          </a:bodyPr>
          <a:lstStyle/>
          <a:p>
            <a:endParaRPr lang="en-US"/>
          </a:p>
        </p:txBody>
      </p:sp>
      <p:sp>
        <p:nvSpPr>
          <p:cNvPr id="5" name="Text Placeholder 4"/>
          <p:cNvSpPr>
            <a:spLocks noGrp="1"/>
          </p:cNvSpPr>
          <p:nvPr>
            <p:ph type="body" sz="quarter" idx="11" hasCustomPrompt="1"/>
          </p:nvPr>
        </p:nvSpPr>
        <p:spPr>
          <a:xfrm>
            <a:off x="639764" y="1312084"/>
            <a:ext cx="11119619" cy="2394677"/>
          </a:xfrm>
          <a:prstGeom prst="rect">
            <a:avLst/>
          </a:prstGeom>
        </p:spPr>
        <p:txBody>
          <a:bodyPr lIns="91436" tIns="45718" rIns="91436" bIns="45718"/>
          <a:lstStyle>
            <a:lvl1pPr marL="228589" marR="0" indent="-228589" algn="l" defTabSz="914354" rtl="0" eaLnBrk="1" fontAlgn="base" latinLnBrk="0" hangingPunct="1">
              <a:lnSpc>
                <a:spcPct val="90000"/>
              </a:lnSpc>
              <a:spcBef>
                <a:spcPts val="1000"/>
              </a:spcBef>
              <a:spcAft>
                <a:spcPts val="0"/>
              </a:spcAft>
              <a:buClrTx/>
              <a:buSzTx/>
              <a:buFont typeface="Arial"/>
              <a:buNone/>
              <a:tabLst/>
              <a:defRPr lang="en-US" sz="2800" b="0" i="0" smtClean="0">
                <a:solidFill>
                  <a:schemeClr val="tx1"/>
                </a:solidFill>
                <a:effectLst/>
              </a:defRPr>
            </a:lvl1pPr>
            <a:lvl2pPr>
              <a:defRPr baseline="0">
                <a:solidFill>
                  <a:srgbClr val="999999"/>
                </a:solidFill>
                <a:latin typeface="Lora" charset="0"/>
                <a:ea typeface="Lora" charset="0"/>
                <a:cs typeface="Lora" charset="0"/>
              </a:defRPr>
            </a:lvl2pPr>
            <a:lvl3pPr>
              <a:defRPr>
                <a:solidFill>
                  <a:srgbClr val="999999"/>
                </a:solidFill>
                <a:latin typeface="Lora" charset="0"/>
                <a:ea typeface="Lora" charset="0"/>
                <a:cs typeface="Lora" charset="0"/>
              </a:defRPr>
            </a:lvl3pPr>
            <a:lvl4pPr>
              <a:defRPr>
                <a:solidFill>
                  <a:srgbClr val="999999"/>
                </a:solidFill>
                <a:latin typeface="Lora" charset="0"/>
                <a:ea typeface="Lora" charset="0"/>
                <a:cs typeface="Lora" charset="0"/>
              </a:defRPr>
            </a:lvl4pPr>
          </a:lstStyle>
          <a:p>
            <a:pPr marL="228589" marR="0" lvl="0" indent="-228589" algn="l" defTabSz="914354" rtl="0" eaLnBrk="1" fontAlgn="base" latinLnBrk="0" hangingPunct="1">
              <a:lnSpc>
                <a:spcPct val="90000"/>
              </a:lnSpc>
              <a:spcBef>
                <a:spcPts val="1000"/>
              </a:spcBef>
              <a:spcAft>
                <a:spcPts val="0"/>
              </a:spcAft>
              <a:buClrTx/>
              <a:buSzTx/>
              <a:buFont typeface="Arial"/>
              <a:buNone/>
              <a:tabLst/>
              <a:defRPr/>
            </a:pPr>
            <a:r>
              <a:rPr lang="en-US" b="0" i="0" dirty="0" err="1">
                <a:solidFill>
                  <a:srgbClr val="333333"/>
                </a:solidFill>
                <a:effectLst/>
                <a:latin typeface="Lora" charset="0"/>
              </a:rPr>
              <a:t>Senioren</a:t>
            </a:r>
            <a:r>
              <a:rPr lang="en-US" b="0" i="0" dirty="0">
                <a:solidFill>
                  <a:srgbClr val="333333"/>
                </a:solidFill>
                <a:effectLst/>
                <a:latin typeface="Lora" charset="0"/>
              </a:rPr>
              <a:t> </a:t>
            </a:r>
            <a:r>
              <a:rPr lang="en-US" b="0" i="0" dirty="0" err="1">
                <a:solidFill>
                  <a:srgbClr val="333333"/>
                </a:solidFill>
                <a:effectLst/>
                <a:latin typeface="Lora" charset="0"/>
              </a:rPr>
              <a:t>willen</a:t>
            </a:r>
            <a:r>
              <a:rPr lang="en-US" b="0" i="0" dirty="0">
                <a:solidFill>
                  <a:srgbClr val="333333"/>
                </a:solidFill>
                <a:effectLst/>
                <a:latin typeface="Lora" charset="0"/>
              </a:rPr>
              <a:t> </a:t>
            </a:r>
            <a:r>
              <a:rPr lang="en-US" b="0" i="0" dirty="0" err="1">
                <a:solidFill>
                  <a:srgbClr val="333333"/>
                </a:solidFill>
                <a:effectLst/>
                <a:latin typeface="Lora" charset="0"/>
              </a:rPr>
              <a:t>langer</a:t>
            </a:r>
            <a:r>
              <a:rPr lang="en-US" b="0" i="0" dirty="0">
                <a:solidFill>
                  <a:srgbClr val="333333"/>
                </a:solidFill>
                <a:effectLst/>
                <a:latin typeface="Lora" charset="0"/>
              </a:rPr>
              <a:t> </a:t>
            </a:r>
            <a:r>
              <a:rPr lang="en-US" b="0" i="0" dirty="0" err="1">
                <a:solidFill>
                  <a:srgbClr val="333333"/>
                </a:solidFill>
                <a:effectLst/>
                <a:latin typeface="Lora" charset="0"/>
              </a:rPr>
              <a:t>zelfstandig</a:t>
            </a:r>
            <a:r>
              <a:rPr lang="en-US" b="0" i="0" dirty="0">
                <a:solidFill>
                  <a:srgbClr val="333333"/>
                </a:solidFill>
                <a:effectLst/>
                <a:latin typeface="Lora" charset="0"/>
              </a:rPr>
              <a:t> </a:t>
            </a:r>
            <a:r>
              <a:rPr lang="en-US" b="0" i="0" dirty="0" err="1">
                <a:solidFill>
                  <a:srgbClr val="333333"/>
                </a:solidFill>
                <a:effectLst/>
                <a:latin typeface="Lora" charset="0"/>
              </a:rPr>
              <a:t>blijven</a:t>
            </a:r>
            <a:r>
              <a:rPr lang="en-US" b="0" i="0" dirty="0">
                <a:solidFill>
                  <a:srgbClr val="333333"/>
                </a:solidFill>
                <a:effectLst/>
                <a:latin typeface="Lora" charset="0"/>
              </a:rPr>
              <a:t> </a:t>
            </a:r>
            <a:r>
              <a:rPr lang="en-US" b="0" i="0" dirty="0" err="1">
                <a:solidFill>
                  <a:srgbClr val="333333"/>
                </a:solidFill>
                <a:effectLst/>
                <a:latin typeface="Lora" charset="0"/>
              </a:rPr>
              <a:t>wonen</a:t>
            </a:r>
            <a:r>
              <a:rPr lang="en-US" b="0" i="0" dirty="0">
                <a:solidFill>
                  <a:srgbClr val="333333"/>
                </a:solidFill>
                <a:effectLst/>
                <a:latin typeface="Lora" charset="0"/>
              </a:rPr>
              <a:t>. </a:t>
            </a:r>
            <a:r>
              <a:rPr lang="en-US" b="0" i="0" dirty="0" err="1">
                <a:solidFill>
                  <a:srgbClr val="333333"/>
                </a:solidFill>
                <a:effectLst/>
                <a:latin typeface="Lora" charset="0"/>
              </a:rPr>
              <a:t>Vallen</a:t>
            </a:r>
            <a:r>
              <a:rPr lang="en-US" b="0" i="0" dirty="0">
                <a:solidFill>
                  <a:srgbClr val="333333"/>
                </a:solidFill>
                <a:effectLst/>
                <a:latin typeface="Lora" charset="0"/>
              </a:rPr>
              <a:t> is </a:t>
            </a:r>
            <a:r>
              <a:rPr lang="en-US" b="0" i="0" dirty="0" err="1">
                <a:solidFill>
                  <a:srgbClr val="333333"/>
                </a:solidFill>
                <a:effectLst/>
                <a:latin typeface="Lora" charset="0"/>
              </a:rPr>
              <a:t>daarbij</a:t>
            </a:r>
            <a:endParaRPr lang="en-US" b="0" i="0" dirty="0">
              <a:solidFill>
                <a:srgbClr val="333333"/>
              </a:solidFill>
              <a:effectLst/>
              <a:latin typeface="Lora" charset="0"/>
            </a:endParaRPr>
          </a:p>
          <a:p>
            <a:pPr marL="228589" marR="0" lvl="0" indent="-228589" algn="l" defTabSz="914354" rtl="0" eaLnBrk="1" fontAlgn="base" latinLnBrk="0" hangingPunct="1">
              <a:lnSpc>
                <a:spcPct val="90000"/>
              </a:lnSpc>
              <a:spcBef>
                <a:spcPts val="1000"/>
              </a:spcBef>
              <a:spcAft>
                <a:spcPts val="0"/>
              </a:spcAft>
              <a:buClrTx/>
              <a:buSzTx/>
              <a:buFont typeface="Arial"/>
              <a:buNone/>
              <a:tabLst/>
              <a:defRPr/>
            </a:pPr>
            <a:r>
              <a:rPr lang="en-US" b="0" i="0" dirty="0" err="1">
                <a:solidFill>
                  <a:srgbClr val="333333"/>
                </a:solidFill>
                <a:effectLst/>
                <a:latin typeface="Lora" charset="0"/>
              </a:rPr>
              <a:t>voor</a:t>
            </a:r>
            <a:r>
              <a:rPr lang="en-US" b="0" i="0" dirty="0">
                <a:solidFill>
                  <a:srgbClr val="333333"/>
                </a:solidFill>
                <a:effectLst/>
                <a:latin typeface="Lora" charset="0"/>
              </a:rPr>
              <a:t> hen </a:t>
            </a:r>
            <a:r>
              <a:rPr lang="en-US" b="0" i="0" dirty="0" err="1">
                <a:solidFill>
                  <a:srgbClr val="333333"/>
                </a:solidFill>
                <a:effectLst/>
                <a:latin typeface="Lora" charset="0"/>
              </a:rPr>
              <a:t>een</a:t>
            </a:r>
            <a:r>
              <a:rPr lang="en-US" b="0" i="0" dirty="0">
                <a:solidFill>
                  <a:srgbClr val="333333"/>
                </a:solidFill>
                <a:effectLst/>
                <a:latin typeface="Lora" charset="0"/>
              </a:rPr>
              <a:t> van de </a:t>
            </a:r>
            <a:r>
              <a:rPr lang="en-US" b="0" i="0" dirty="0" err="1">
                <a:solidFill>
                  <a:srgbClr val="333333"/>
                </a:solidFill>
                <a:effectLst/>
                <a:latin typeface="Lora" charset="0"/>
              </a:rPr>
              <a:t>grootste</a:t>
            </a:r>
            <a:r>
              <a:rPr lang="en-US" b="0" i="0" dirty="0">
                <a:solidFill>
                  <a:srgbClr val="333333"/>
                </a:solidFill>
                <a:effectLst/>
                <a:latin typeface="Lora" charset="0"/>
              </a:rPr>
              <a:t> </a:t>
            </a:r>
            <a:r>
              <a:rPr lang="en-US" b="0" i="0" dirty="0" err="1">
                <a:solidFill>
                  <a:srgbClr val="333333"/>
                </a:solidFill>
                <a:effectLst/>
                <a:latin typeface="Lora" charset="0"/>
              </a:rPr>
              <a:t>problemen</a:t>
            </a:r>
            <a:r>
              <a:rPr lang="en-US" b="0" i="0" dirty="0">
                <a:solidFill>
                  <a:srgbClr val="333333"/>
                </a:solidFill>
                <a:effectLst/>
                <a:latin typeface="Lora" charset="0"/>
              </a:rPr>
              <a:t> </a:t>
            </a:r>
            <a:r>
              <a:rPr lang="en-US" b="0" i="0" dirty="0" err="1">
                <a:solidFill>
                  <a:srgbClr val="333333"/>
                </a:solidFill>
                <a:effectLst/>
                <a:latin typeface="Lora" charset="0"/>
              </a:rPr>
              <a:t>en</a:t>
            </a:r>
            <a:r>
              <a:rPr lang="en-US" b="0" i="0" dirty="0">
                <a:solidFill>
                  <a:srgbClr val="333333"/>
                </a:solidFill>
                <a:effectLst/>
                <a:latin typeface="Lora" charset="0"/>
              </a:rPr>
              <a:t> </a:t>
            </a:r>
            <a:r>
              <a:rPr lang="en-US" b="0" i="0" dirty="0" err="1">
                <a:solidFill>
                  <a:srgbClr val="333333"/>
                </a:solidFill>
                <a:effectLst/>
                <a:latin typeface="Lora" charset="0"/>
              </a:rPr>
              <a:t>risico’s</a:t>
            </a:r>
            <a:r>
              <a:rPr lang="en-US" b="0" i="0" dirty="0">
                <a:solidFill>
                  <a:srgbClr val="333333"/>
                </a:solidFill>
                <a:effectLst/>
                <a:latin typeface="Lora" charset="0"/>
              </a:rPr>
              <a:t>. Met project</a:t>
            </a:r>
          </a:p>
          <a:p>
            <a:pPr marL="228589" marR="0" lvl="0" indent="-228589" algn="l" defTabSz="914354" rtl="0" eaLnBrk="1" fontAlgn="base" latinLnBrk="0" hangingPunct="1">
              <a:lnSpc>
                <a:spcPct val="90000"/>
              </a:lnSpc>
              <a:spcBef>
                <a:spcPts val="1000"/>
              </a:spcBef>
              <a:spcAft>
                <a:spcPts val="0"/>
              </a:spcAft>
              <a:buClrTx/>
              <a:buSzTx/>
              <a:buFont typeface="Arial"/>
              <a:buNone/>
              <a:tabLst/>
              <a:defRPr/>
            </a:pPr>
            <a:r>
              <a:rPr lang="en-US" b="0" i="0" dirty="0">
                <a:solidFill>
                  <a:srgbClr val="333333"/>
                </a:solidFill>
                <a:effectLst/>
                <a:latin typeface="Lora" charset="0"/>
              </a:rPr>
              <a:t>TOM </a:t>
            </a:r>
            <a:r>
              <a:rPr lang="en-US" b="0" i="0" dirty="0" err="1">
                <a:solidFill>
                  <a:srgbClr val="333333"/>
                </a:solidFill>
                <a:effectLst/>
                <a:latin typeface="Lora" charset="0"/>
              </a:rPr>
              <a:t>wil</a:t>
            </a:r>
            <a:r>
              <a:rPr lang="en-US" b="0" i="0" dirty="0">
                <a:solidFill>
                  <a:srgbClr val="333333"/>
                </a:solidFill>
                <a:effectLst/>
                <a:latin typeface="Lora" charset="0"/>
              </a:rPr>
              <a:t> </a:t>
            </a:r>
            <a:r>
              <a:rPr lang="en-US" b="0" i="0" dirty="0" err="1">
                <a:solidFill>
                  <a:srgbClr val="333333"/>
                </a:solidFill>
                <a:effectLst/>
                <a:latin typeface="Lora" charset="0"/>
              </a:rPr>
              <a:t>een</a:t>
            </a:r>
            <a:r>
              <a:rPr lang="en-US" b="0" i="0" dirty="0">
                <a:solidFill>
                  <a:srgbClr val="333333"/>
                </a:solidFill>
                <a:effectLst/>
                <a:latin typeface="Lora" charset="0"/>
              </a:rPr>
              <a:t> </a:t>
            </a:r>
            <a:r>
              <a:rPr lang="en-US" b="0" i="0" dirty="0" err="1">
                <a:solidFill>
                  <a:srgbClr val="333333"/>
                </a:solidFill>
                <a:effectLst/>
                <a:latin typeface="Lora" charset="0"/>
              </a:rPr>
              <a:t>aantal</a:t>
            </a:r>
            <a:r>
              <a:rPr lang="en-US" b="0" i="0" dirty="0">
                <a:solidFill>
                  <a:srgbClr val="333333"/>
                </a:solidFill>
                <a:effectLst/>
                <a:latin typeface="Lora" charset="0"/>
              </a:rPr>
              <a:t> </a:t>
            </a:r>
            <a:r>
              <a:rPr lang="en-US" b="0" i="0" dirty="0" err="1">
                <a:solidFill>
                  <a:srgbClr val="333333"/>
                </a:solidFill>
                <a:effectLst/>
                <a:latin typeface="Lora" charset="0"/>
              </a:rPr>
              <a:t>samenwerkende</a:t>
            </a:r>
            <a:r>
              <a:rPr lang="en-US" b="0" i="0" dirty="0">
                <a:solidFill>
                  <a:srgbClr val="333333"/>
                </a:solidFill>
                <a:effectLst/>
                <a:latin typeface="Lora" charset="0"/>
              </a:rPr>
              <a:t> </a:t>
            </a:r>
            <a:r>
              <a:rPr lang="en-US" b="0" i="0" dirty="0" err="1">
                <a:solidFill>
                  <a:srgbClr val="333333"/>
                </a:solidFill>
                <a:effectLst/>
                <a:latin typeface="Lora" charset="0"/>
              </a:rPr>
              <a:t>partijen</a:t>
            </a:r>
            <a:r>
              <a:rPr lang="en-US" b="0" i="0" dirty="0">
                <a:solidFill>
                  <a:srgbClr val="333333"/>
                </a:solidFill>
                <a:effectLst/>
                <a:latin typeface="Lora" charset="0"/>
              </a:rPr>
              <a:t> </a:t>
            </a:r>
            <a:r>
              <a:rPr lang="en-US" b="0" i="0" dirty="0" err="1">
                <a:solidFill>
                  <a:srgbClr val="333333"/>
                </a:solidFill>
                <a:effectLst/>
                <a:latin typeface="Lora" charset="0"/>
              </a:rPr>
              <a:t>verhoogde</a:t>
            </a:r>
            <a:r>
              <a:rPr lang="en-US" b="0" i="0" dirty="0">
                <a:solidFill>
                  <a:srgbClr val="333333"/>
                </a:solidFill>
                <a:effectLst/>
                <a:latin typeface="Lora" charset="0"/>
              </a:rPr>
              <a:t> </a:t>
            </a:r>
            <a:r>
              <a:rPr lang="en-US" b="0" i="0" dirty="0" err="1">
                <a:solidFill>
                  <a:srgbClr val="333333"/>
                </a:solidFill>
                <a:effectLst/>
                <a:latin typeface="Lora" charset="0"/>
              </a:rPr>
              <a:t>risico’s</a:t>
            </a:r>
            <a:endParaRPr lang="en-US" b="0" i="0" dirty="0">
              <a:solidFill>
                <a:srgbClr val="333333"/>
              </a:solidFill>
              <a:effectLst/>
              <a:latin typeface="Lora" charset="0"/>
            </a:endParaRPr>
          </a:p>
          <a:p>
            <a:pPr marL="228589" marR="0" lvl="0" indent="-228589" algn="l" defTabSz="914354" rtl="0" eaLnBrk="1" fontAlgn="base" latinLnBrk="0" hangingPunct="1">
              <a:lnSpc>
                <a:spcPct val="90000"/>
              </a:lnSpc>
              <a:spcBef>
                <a:spcPts val="1000"/>
              </a:spcBef>
              <a:spcAft>
                <a:spcPts val="0"/>
              </a:spcAft>
              <a:buClrTx/>
              <a:buSzTx/>
              <a:buFont typeface="Arial"/>
              <a:buNone/>
              <a:tabLst/>
              <a:defRPr/>
            </a:pPr>
            <a:r>
              <a:rPr lang="en-US" b="0" i="0" dirty="0">
                <a:solidFill>
                  <a:srgbClr val="333333"/>
                </a:solidFill>
                <a:effectLst/>
                <a:latin typeface="Lora" charset="0"/>
              </a:rPr>
              <a:t>van </a:t>
            </a:r>
            <a:r>
              <a:rPr lang="en-US" b="0" i="0" dirty="0" err="1">
                <a:solidFill>
                  <a:srgbClr val="333333"/>
                </a:solidFill>
                <a:effectLst/>
                <a:latin typeface="Lora" charset="0"/>
              </a:rPr>
              <a:t>vallen</a:t>
            </a:r>
            <a:r>
              <a:rPr lang="en-US" b="0" i="0" dirty="0">
                <a:solidFill>
                  <a:srgbClr val="333333"/>
                </a:solidFill>
                <a:effectLst/>
                <a:latin typeface="Lora" charset="0"/>
              </a:rPr>
              <a:t> </a:t>
            </a:r>
            <a:r>
              <a:rPr lang="en-US" b="0" i="0" dirty="0" err="1">
                <a:solidFill>
                  <a:srgbClr val="333333"/>
                </a:solidFill>
                <a:effectLst/>
                <a:latin typeface="Lora" charset="0"/>
              </a:rPr>
              <a:t>vroegtijdig</a:t>
            </a:r>
            <a:r>
              <a:rPr lang="en-US" b="0" i="0" dirty="0">
                <a:solidFill>
                  <a:srgbClr val="333333"/>
                </a:solidFill>
                <a:effectLst/>
                <a:latin typeface="Lora" charset="0"/>
              </a:rPr>
              <a:t> </a:t>
            </a:r>
            <a:r>
              <a:rPr lang="en-US" b="0" i="0" dirty="0" err="1">
                <a:solidFill>
                  <a:srgbClr val="333333"/>
                </a:solidFill>
                <a:effectLst/>
                <a:latin typeface="Lora" charset="0"/>
              </a:rPr>
              <a:t>inventariseren</a:t>
            </a:r>
            <a:r>
              <a:rPr lang="en-US" b="0" i="0" dirty="0">
                <a:solidFill>
                  <a:srgbClr val="333333"/>
                </a:solidFill>
                <a:effectLst/>
                <a:latin typeface="Lora" charset="0"/>
              </a:rPr>
              <a:t> </a:t>
            </a:r>
            <a:r>
              <a:rPr lang="en-US" b="0" i="0" dirty="0" err="1">
                <a:solidFill>
                  <a:srgbClr val="333333"/>
                </a:solidFill>
                <a:effectLst/>
                <a:latin typeface="Lora" charset="0"/>
              </a:rPr>
              <a:t>en</a:t>
            </a:r>
            <a:r>
              <a:rPr lang="en-US" b="0" i="0" dirty="0">
                <a:solidFill>
                  <a:srgbClr val="333333"/>
                </a:solidFill>
                <a:effectLst/>
                <a:latin typeface="Lora" charset="0"/>
              </a:rPr>
              <a:t> </a:t>
            </a:r>
            <a:r>
              <a:rPr lang="en-US" b="0" i="0" dirty="0" err="1">
                <a:solidFill>
                  <a:srgbClr val="333333"/>
                </a:solidFill>
                <a:effectLst/>
                <a:latin typeface="Lora" charset="0"/>
              </a:rPr>
              <a:t>verminderen</a:t>
            </a:r>
            <a:r>
              <a:rPr lang="en-US" b="0" i="0" dirty="0">
                <a:solidFill>
                  <a:srgbClr val="333333"/>
                </a:solidFill>
                <a:effectLst/>
                <a:latin typeface="Lora" charset="0"/>
              </a:rPr>
              <a:t>. </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39098" y="2276320"/>
            <a:ext cx="11120284" cy="653693"/>
          </a:xfrm>
          <a:prstGeom prst="rect">
            <a:avLst/>
          </a:prstGeom>
        </p:spPr>
        <p:txBody>
          <a:bodyPr lIns="91438" tIns="45719" rIns="91438" bIns="45719" anchor="t" anchorCtr="0"/>
          <a:lstStyle>
            <a:lvl1pPr algn="ctr">
              <a:defRPr sz="5100" baseline="0">
                <a:solidFill>
                  <a:srgbClr val="F47C40"/>
                </a:solidFill>
                <a:latin typeface="Montserrat" charset="0"/>
                <a:ea typeface="Montserrat" charset="0"/>
                <a:cs typeface="Montserrat" charset="0"/>
              </a:defRPr>
            </a:lvl1pPr>
          </a:lstStyle>
          <a:p>
            <a:r>
              <a:rPr lang="en-US" dirty="0" err="1"/>
              <a:t>Dit</a:t>
            </a:r>
            <a:r>
              <a:rPr lang="en-US" dirty="0"/>
              <a:t> is </a:t>
            </a:r>
            <a:r>
              <a:rPr lang="en-US" dirty="0" err="1"/>
              <a:t>een</a:t>
            </a:r>
            <a:r>
              <a:rPr lang="en-US" dirty="0"/>
              <a:t> </a:t>
            </a:r>
            <a:r>
              <a:rPr lang="en-US" dirty="0" err="1"/>
              <a:t>titel</a:t>
            </a:r>
            <a:r>
              <a:rPr lang="en-US" dirty="0"/>
              <a:t> slide</a:t>
            </a:r>
          </a:p>
        </p:txBody>
      </p:sp>
      <p:sp>
        <p:nvSpPr>
          <p:cNvPr id="4" name="Text Placeholder 3"/>
          <p:cNvSpPr>
            <a:spLocks noGrp="1"/>
          </p:cNvSpPr>
          <p:nvPr>
            <p:ph type="body" sz="quarter" idx="10" hasCustomPrompt="1"/>
          </p:nvPr>
        </p:nvSpPr>
        <p:spPr>
          <a:xfrm>
            <a:off x="639098" y="3028333"/>
            <a:ext cx="11120284" cy="392624"/>
          </a:xfrm>
          <a:prstGeom prst="rect">
            <a:avLst/>
          </a:prstGeom>
        </p:spPr>
        <p:txBody>
          <a:bodyPr lIns="91438" tIns="45719" rIns="91438" bIns="45719" anchor="ctr" anchorCtr="1"/>
          <a:lstStyle>
            <a:lvl1pPr marL="228594" marR="0" indent="-228594" algn="l" defTabSz="914377" rtl="0" eaLnBrk="1" fontAlgn="auto" latinLnBrk="0" hangingPunct="1">
              <a:lnSpc>
                <a:spcPct val="90000"/>
              </a:lnSpc>
              <a:spcBef>
                <a:spcPts val="1000"/>
              </a:spcBef>
              <a:spcAft>
                <a:spcPts val="0"/>
              </a:spcAft>
              <a:buClrTx/>
              <a:buSzTx/>
              <a:buFont typeface="Arial"/>
              <a:buNone/>
              <a:tabLst/>
              <a:defRPr sz="1900">
                <a:latin typeface="Lora" charset="0"/>
                <a:ea typeface="Lora" charset="0"/>
                <a:cs typeface="Lora" charset="0"/>
              </a:defRPr>
            </a:lvl1pPr>
          </a:lstStyle>
          <a:p>
            <a:pPr marL="228594" marR="0" lvl="0" indent="-228594" algn="l" defTabSz="914377" rtl="0" eaLnBrk="1" fontAlgn="auto" latinLnBrk="0" hangingPunct="1">
              <a:lnSpc>
                <a:spcPct val="90000"/>
              </a:lnSpc>
              <a:spcBef>
                <a:spcPts val="1000"/>
              </a:spcBef>
              <a:spcAft>
                <a:spcPts val="0"/>
              </a:spcAft>
              <a:buClrTx/>
              <a:buSzTx/>
              <a:buFont typeface="Arial"/>
              <a:buNone/>
              <a:tabLst/>
              <a:defRPr/>
            </a:pPr>
            <a:r>
              <a:rPr lang="en-US" sz="2500" dirty="0" err="1">
                <a:solidFill>
                  <a:srgbClr val="999999"/>
                </a:solidFill>
              </a:rPr>
              <a:t>testings</a:t>
            </a:r>
            <a:endParaRPr lang="en-US" sz="2500" dirty="0">
              <a:solidFill>
                <a:srgbClr val="999999"/>
              </a:solidFill>
            </a:endParaRPr>
          </a:p>
        </p:txBody>
      </p:sp>
    </p:spTree>
    <p:extLst>
      <p:ext uri="{BB962C8B-B14F-4D97-AF65-F5344CB8AC3E}">
        <p14:creationId xmlns:p14="http://schemas.microsoft.com/office/powerpoint/2010/main" val="41007933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 opsommin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39098" y="467164"/>
            <a:ext cx="11120284" cy="653693"/>
          </a:xfrm>
          <a:prstGeom prst="rect">
            <a:avLst/>
          </a:prstGeom>
        </p:spPr>
        <p:txBody>
          <a:bodyPr lIns="91438" tIns="45719" rIns="91438" bIns="45719" anchor="t" anchorCtr="0"/>
          <a:lstStyle>
            <a:lvl1pPr algn="l">
              <a:defRPr sz="5100" baseline="0">
                <a:solidFill>
                  <a:srgbClr val="F47C40"/>
                </a:solidFill>
                <a:latin typeface="Montserrat" charset="0"/>
                <a:ea typeface="Montserrat" charset="0"/>
                <a:cs typeface="Montserrat" charset="0"/>
              </a:defRPr>
            </a:lvl1pPr>
          </a:lstStyle>
          <a:p>
            <a:r>
              <a:rPr lang="en-US" dirty="0" err="1"/>
              <a:t>Contentpage</a:t>
            </a:r>
            <a:endParaRPr lang="en-US" dirty="0"/>
          </a:p>
        </p:txBody>
      </p:sp>
      <p:sp>
        <p:nvSpPr>
          <p:cNvPr id="8" name="TextBox 7"/>
          <p:cNvSpPr txBox="1"/>
          <p:nvPr userDrawn="1"/>
        </p:nvSpPr>
        <p:spPr>
          <a:xfrm>
            <a:off x="7246375" y="-403122"/>
            <a:ext cx="184727" cy="384719"/>
          </a:xfrm>
          <a:prstGeom prst="rect">
            <a:avLst/>
          </a:prstGeom>
          <a:noFill/>
        </p:spPr>
        <p:txBody>
          <a:bodyPr wrap="none" lIns="91438" tIns="45719" rIns="91438" bIns="45719" rtlCol="0">
            <a:spAutoFit/>
          </a:bodyPr>
          <a:lstStyle/>
          <a:p>
            <a:pPr defTabSz="914377"/>
            <a:endParaRPr lang="en-US">
              <a:solidFill>
                <a:prstClr val="black"/>
              </a:solidFill>
            </a:endParaRPr>
          </a:p>
        </p:txBody>
      </p:sp>
      <p:sp>
        <p:nvSpPr>
          <p:cNvPr id="5" name="Text Placeholder 4"/>
          <p:cNvSpPr>
            <a:spLocks noGrp="1"/>
          </p:cNvSpPr>
          <p:nvPr>
            <p:ph type="body" sz="quarter" idx="11" hasCustomPrompt="1"/>
          </p:nvPr>
        </p:nvSpPr>
        <p:spPr>
          <a:xfrm>
            <a:off x="639763" y="1312084"/>
            <a:ext cx="11119619" cy="2394677"/>
          </a:xfrm>
          <a:prstGeom prst="rect">
            <a:avLst/>
          </a:prstGeom>
        </p:spPr>
        <p:txBody>
          <a:bodyPr lIns="91438" tIns="45719" rIns="91438" bIns="45719"/>
          <a:lstStyle>
            <a:lvl1pPr>
              <a:defRPr baseline="0">
                <a:solidFill>
                  <a:schemeClr val="tx1"/>
                </a:solidFill>
                <a:latin typeface="Lora" charset="0"/>
                <a:ea typeface="Lora" charset="0"/>
                <a:cs typeface="Lora" charset="0"/>
              </a:defRPr>
            </a:lvl1pPr>
            <a:lvl2pPr>
              <a:defRPr baseline="0">
                <a:solidFill>
                  <a:schemeClr val="tx1"/>
                </a:solidFill>
                <a:latin typeface="Lora" charset="0"/>
                <a:ea typeface="Lora" charset="0"/>
                <a:cs typeface="Lora" charset="0"/>
              </a:defRPr>
            </a:lvl2pPr>
            <a:lvl3pPr>
              <a:defRPr>
                <a:solidFill>
                  <a:schemeClr val="tx1"/>
                </a:solidFill>
                <a:latin typeface="Lora" charset="0"/>
                <a:ea typeface="Lora" charset="0"/>
                <a:cs typeface="Lora" charset="0"/>
              </a:defRPr>
            </a:lvl3pPr>
            <a:lvl4pPr>
              <a:defRPr>
                <a:solidFill>
                  <a:schemeClr val="tx1"/>
                </a:solidFill>
                <a:latin typeface="Lora" charset="0"/>
                <a:ea typeface="Lora" charset="0"/>
                <a:cs typeface="Lora" charset="0"/>
              </a:defRPr>
            </a:lvl4pPr>
          </a:lstStyle>
          <a:p>
            <a:pPr lvl="0"/>
            <a:r>
              <a:rPr lang="en-US" dirty="0" err="1"/>
              <a:t>Niveau</a:t>
            </a:r>
            <a:r>
              <a:rPr lang="en-US" dirty="0"/>
              <a:t> 1</a:t>
            </a:r>
          </a:p>
          <a:p>
            <a:pPr lvl="1"/>
            <a:r>
              <a:rPr lang="en-US" dirty="0" err="1"/>
              <a:t>Niveau</a:t>
            </a:r>
            <a:r>
              <a:rPr lang="en-US" dirty="0"/>
              <a:t> 2</a:t>
            </a:r>
          </a:p>
          <a:p>
            <a:pPr lvl="2"/>
            <a:r>
              <a:rPr lang="en-US" dirty="0" err="1"/>
              <a:t>Niveau</a:t>
            </a:r>
            <a:r>
              <a:rPr lang="en-US" dirty="0"/>
              <a:t> 3</a:t>
            </a:r>
          </a:p>
          <a:p>
            <a:pPr lvl="3"/>
            <a:r>
              <a:rPr lang="en-US" dirty="0" err="1"/>
              <a:t>Niveau</a:t>
            </a:r>
            <a:r>
              <a:rPr lang="en-US" dirty="0"/>
              <a:t> 4</a:t>
            </a:r>
          </a:p>
        </p:txBody>
      </p:sp>
    </p:spTree>
    <p:extLst>
      <p:ext uri="{BB962C8B-B14F-4D97-AF65-F5344CB8AC3E}">
        <p14:creationId xmlns:p14="http://schemas.microsoft.com/office/powerpoint/2010/main" val="15165519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ntent slide - opsommin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39098" y="467164"/>
            <a:ext cx="11120284" cy="653693"/>
          </a:xfrm>
          <a:prstGeom prst="rect">
            <a:avLst/>
          </a:prstGeom>
        </p:spPr>
        <p:txBody>
          <a:bodyPr lIns="91438" tIns="45719" rIns="91438" bIns="45719" anchor="t" anchorCtr="0"/>
          <a:lstStyle>
            <a:lvl1pPr algn="l">
              <a:defRPr sz="5100" baseline="0">
                <a:solidFill>
                  <a:srgbClr val="F47C40"/>
                </a:solidFill>
                <a:latin typeface="Montserrat" charset="0"/>
                <a:ea typeface="Montserrat" charset="0"/>
                <a:cs typeface="Montserrat" charset="0"/>
              </a:defRPr>
            </a:lvl1pPr>
          </a:lstStyle>
          <a:p>
            <a:r>
              <a:rPr lang="en-US" dirty="0" err="1"/>
              <a:t>Contentpage</a:t>
            </a:r>
            <a:endParaRPr lang="en-US" dirty="0"/>
          </a:p>
        </p:txBody>
      </p:sp>
      <p:sp>
        <p:nvSpPr>
          <p:cNvPr id="8" name="TextBox 7"/>
          <p:cNvSpPr txBox="1"/>
          <p:nvPr userDrawn="1"/>
        </p:nvSpPr>
        <p:spPr>
          <a:xfrm>
            <a:off x="7246375" y="-403122"/>
            <a:ext cx="184727" cy="384719"/>
          </a:xfrm>
          <a:prstGeom prst="rect">
            <a:avLst/>
          </a:prstGeom>
          <a:noFill/>
        </p:spPr>
        <p:txBody>
          <a:bodyPr wrap="none" lIns="91438" tIns="45719" rIns="91438" bIns="45719" rtlCol="0">
            <a:spAutoFit/>
          </a:bodyPr>
          <a:lstStyle/>
          <a:p>
            <a:pPr defTabSz="914377"/>
            <a:endParaRPr lang="en-US">
              <a:solidFill>
                <a:prstClr val="black"/>
              </a:solidFill>
            </a:endParaRPr>
          </a:p>
        </p:txBody>
      </p:sp>
      <p:sp>
        <p:nvSpPr>
          <p:cNvPr id="5" name="Text Placeholder 4"/>
          <p:cNvSpPr>
            <a:spLocks noGrp="1"/>
          </p:cNvSpPr>
          <p:nvPr>
            <p:ph type="body" sz="quarter" idx="11" hasCustomPrompt="1"/>
          </p:nvPr>
        </p:nvSpPr>
        <p:spPr>
          <a:xfrm>
            <a:off x="639763" y="1312084"/>
            <a:ext cx="11119619" cy="2394677"/>
          </a:xfrm>
          <a:prstGeom prst="rect">
            <a:avLst/>
          </a:prstGeom>
        </p:spPr>
        <p:txBody>
          <a:bodyPr lIns="91438" tIns="45719" rIns="91438" bIns="45719"/>
          <a:lstStyle>
            <a:lvl1pPr marL="228594" marR="0" indent="-228594" algn="l" defTabSz="914377" rtl="0" eaLnBrk="1" fontAlgn="base" latinLnBrk="0" hangingPunct="1">
              <a:lnSpc>
                <a:spcPct val="90000"/>
              </a:lnSpc>
              <a:spcBef>
                <a:spcPts val="1000"/>
              </a:spcBef>
              <a:spcAft>
                <a:spcPts val="0"/>
              </a:spcAft>
              <a:buClrTx/>
              <a:buSzTx/>
              <a:buFont typeface="Arial"/>
              <a:buNone/>
              <a:tabLst/>
              <a:defRPr lang="en-US" sz="2800" b="0" i="0" smtClean="0">
                <a:solidFill>
                  <a:schemeClr val="tx1"/>
                </a:solidFill>
                <a:effectLst/>
              </a:defRPr>
            </a:lvl1pPr>
            <a:lvl2pPr>
              <a:defRPr baseline="0">
                <a:solidFill>
                  <a:srgbClr val="999999"/>
                </a:solidFill>
                <a:latin typeface="Lora" charset="0"/>
                <a:ea typeface="Lora" charset="0"/>
                <a:cs typeface="Lora" charset="0"/>
              </a:defRPr>
            </a:lvl2pPr>
            <a:lvl3pPr>
              <a:defRPr>
                <a:solidFill>
                  <a:srgbClr val="999999"/>
                </a:solidFill>
                <a:latin typeface="Lora" charset="0"/>
                <a:ea typeface="Lora" charset="0"/>
                <a:cs typeface="Lora" charset="0"/>
              </a:defRPr>
            </a:lvl3pPr>
            <a:lvl4pPr>
              <a:defRPr>
                <a:solidFill>
                  <a:srgbClr val="999999"/>
                </a:solidFill>
                <a:latin typeface="Lora" charset="0"/>
                <a:ea typeface="Lora" charset="0"/>
                <a:cs typeface="Lora" charset="0"/>
              </a:defRPr>
            </a:lvl4pPr>
          </a:lstStyle>
          <a:p>
            <a:pPr marL="228594" marR="0" lvl="0" indent="-228594" algn="l" defTabSz="914377" rtl="0" eaLnBrk="1" fontAlgn="base" latinLnBrk="0" hangingPunct="1">
              <a:lnSpc>
                <a:spcPct val="90000"/>
              </a:lnSpc>
              <a:spcBef>
                <a:spcPts val="1000"/>
              </a:spcBef>
              <a:spcAft>
                <a:spcPts val="0"/>
              </a:spcAft>
              <a:buClrTx/>
              <a:buSzTx/>
              <a:buFont typeface="Arial"/>
              <a:buNone/>
              <a:tabLst/>
              <a:defRPr/>
            </a:pPr>
            <a:r>
              <a:rPr lang="en-US" b="0" i="0" dirty="0" err="1">
                <a:solidFill>
                  <a:srgbClr val="333333"/>
                </a:solidFill>
                <a:effectLst/>
                <a:latin typeface="Lora" charset="0"/>
              </a:rPr>
              <a:t>Senioren</a:t>
            </a:r>
            <a:r>
              <a:rPr lang="en-US" b="0" i="0" dirty="0">
                <a:solidFill>
                  <a:srgbClr val="333333"/>
                </a:solidFill>
                <a:effectLst/>
                <a:latin typeface="Lora" charset="0"/>
              </a:rPr>
              <a:t> </a:t>
            </a:r>
            <a:r>
              <a:rPr lang="en-US" b="0" i="0" dirty="0" err="1">
                <a:solidFill>
                  <a:srgbClr val="333333"/>
                </a:solidFill>
                <a:effectLst/>
                <a:latin typeface="Lora" charset="0"/>
              </a:rPr>
              <a:t>willen</a:t>
            </a:r>
            <a:r>
              <a:rPr lang="en-US" b="0" i="0" dirty="0">
                <a:solidFill>
                  <a:srgbClr val="333333"/>
                </a:solidFill>
                <a:effectLst/>
                <a:latin typeface="Lora" charset="0"/>
              </a:rPr>
              <a:t> </a:t>
            </a:r>
            <a:r>
              <a:rPr lang="en-US" b="0" i="0" dirty="0" err="1">
                <a:solidFill>
                  <a:srgbClr val="333333"/>
                </a:solidFill>
                <a:effectLst/>
                <a:latin typeface="Lora" charset="0"/>
              </a:rPr>
              <a:t>langer</a:t>
            </a:r>
            <a:r>
              <a:rPr lang="en-US" b="0" i="0" dirty="0">
                <a:solidFill>
                  <a:srgbClr val="333333"/>
                </a:solidFill>
                <a:effectLst/>
                <a:latin typeface="Lora" charset="0"/>
              </a:rPr>
              <a:t> </a:t>
            </a:r>
            <a:r>
              <a:rPr lang="en-US" b="0" i="0" dirty="0" err="1">
                <a:solidFill>
                  <a:srgbClr val="333333"/>
                </a:solidFill>
                <a:effectLst/>
                <a:latin typeface="Lora" charset="0"/>
              </a:rPr>
              <a:t>zelfstandig</a:t>
            </a:r>
            <a:r>
              <a:rPr lang="en-US" b="0" i="0" dirty="0">
                <a:solidFill>
                  <a:srgbClr val="333333"/>
                </a:solidFill>
                <a:effectLst/>
                <a:latin typeface="Lora" charset="0"/>
              </a:rPr>
              <a:t> </a:t>
            </a:r>
            <a:r>
              <a:rPr lang="en-US" b="0" i="0" dirty="0" err="1">
                <a:solidFill>
                  <a:srgbClr val="333333"/>
                </a:solidFill>
                <a:effectLst/>
                <a:latin typeface="Lora" charset="0"/>
              </a:rPr>
              <a:t>blijven</a:t>
            </a:r>
            <a:r>
              <a:rPr lang="en-US" b="0" i="0" dirty="0">
                <a:solidFill>
                  <a:srgbClr val="333333"/>
                </a:solidFill>
                <a:effectLst/>
                <a:latin typeface="Lora" charset="0"/>
              </a:rPr>
              <a:t> </a:t>
            </a:r>
            <a:r>
              <a:rPr lang="en-US" b="0" i="0" dirty="0" err="1">
                <a:solidFill>
                  <a:srgbClr val="333333"/>
                </a:solidFill>
                <a:effectLst/>
                <a:latin typeface="Lora" charset="0"/>
              </a:rPr>
              <a:t>wonen</a:t>
            </a:r>
            <a:r>
              <a:rPr lang="en-US" b="0" i="0" dirty="0">
                <a:solidFill>
                  <a:srgbClr val="333333"/>
                </a:solidFill>
                <a:effectLst/>
                <a:latin typeface="Lora" charset="0"/>
              </a:rPr>
              <a:t>. </a:t>
            </a:r>
            <a:r>
              <a:rPr lang="en-US" b="0" i="0" dirty="0" err="1">
                <a:solidFill>
                  <a:srgbClr val="333333"/>
                </a:solidFill>
                <a:effectLst/>
                <a:latin typeface="Lora" charset="0"/>
              </a:rPr>
              <a:t>Vallen</a:t>
            </a:r>
            <a:r>
              <a:rPr lang="en-US" b="0" i="0" dirty="0">
                <a:solidFill>
                  <a:srgbClr val="333333"/>
                </a:solidFill>
                <a:effectLst/>
                <a:latin typeface="Lora" charset="0"/>
              </a:rPr>
              <a:t> is </a:t>
            </a:r>
            <a:r>
              <a:rPr lang="en-US" b="0" i="0" dirty="0" err="1">
                <a:solidFill>
                  <a:srgbClr val="333333"/>
                </a:solidFill>
                <a:effectLst/>
                <a:latin typeface="Lora" charset="0"/>
              </a:rPr>
              <a:t>daarbij</a:t>
            </a:r>
            <a:endParaRPr lang="en-US" b="0" i="0" dirty="0">
              <a:solidFill>
                <a:srgbClr val="333333"/>
              </a:solidFill>
              <a:effectLst/>
              <a:latin typeface="Lora" charset="0"/>
            </a:endParaRPr>
          </a:p>
          <a:p>
            <a:pPr marL="228594" marR="0" lvl="0" indent="-228594" algn="l" defTabSz="914377" rtl="0" eaLnBrk="1" fontAlgn="base" latinLnBrk="0" hangingPunct="1">
              <a:lnSpc>
                <a:spcPct val="90000"/>
              </a:lnSpc>
              <a:spcBef>
                <a:spcPts val="1000"/>
              </a:spcBef>
              <a:spcAft>
                <a:spcPts val="0"/>
              </a:spcAft>
              <a:buClrTx/>
              <a:buSzTx/>
              <a:buFont typeface="Arial"/>
              <a:buNone/>
              <a:tabLst/>
              <a:defRPr/>
            </a:pPr>
            <a:r>
              <a:rPr lang="en-US" b="0" i="0" dirty="0" err="1">
                <a:solidFill>
                  <a:srgbClr val="333333"/>
                </a:solidFill>
                <a:effectLst/>
                <a:latin typeface="Lora" charset="0"/>
              </a:rPr>
              <a:t>voor</a:t>
            </a:r>
            <a:r>
              <a:rPr lang="en-US" b="0" i="0" dirty="0">
                <a:solidFill>
                  <a:srgbClr val="333333"/>
                </a:solidFill>
                <a:effectLst/>
                <a:latin typeface="Lora" charset="0"/>
              </a:rPr>
              <a:t> hen </a:t>
            </a:r>
            <a:r>
              <a:rPr lang="en-US" b="0" i="0" dirty="0" err="1">
                <a:solidFill>
                  <a:srgbClr val="333333"/>
                </a:solidFill>
                <a:effectLst/>
                <a:latin typeface="Lora" charset="0"/>
              </a:rPr>
              <a:t>een</a:t>
            </a:r>
            <a:r>
              <a:rPr lang="en-US" b="0" i="0" dirty="0">
                <a:solidFill>
                  <a:srgbClr val="333333"/>
                </a:solidFill>
                <a:effectLst/>
                <a:latin typeface="Lora" charset="0"/>
              </a:rPr>
              <a:t> van de </a:t>
            </a:r>
            <a:r>
              <a:rPr lang="en-US" b="0" i="0" dirty="0" err="1">
                <a:solidFill>
                  <a:srgbClr val="333333"/>
                </a:solidFill>
                <a:effectLst/>
                <a:latin typeface="Lora" charset="0"/>
              </a:rPr>
              <a:t>grootste</a:t>
            </a:r>
            <a:r>
              <a:rPr lang="en-US" b="0" i="0" dirty="0">
                <a:solidFill>
                  <a:srgbClr val="333333"/>
                </a:solidFill>
                <a:effectLst/>
                <a:latin typeface="Lora" charset="0"/>
              </a:rPr>
              <a:t> </a:t>
            </a:r>
            <a:r>
              <a:rPr lang="en-US" b="0" i="0" dirty="0" err="1">
                <a:solidFill>
                  <a:srgbClr val="333333"/>
                </a:solidFill>
                <a:effectLst/>
                <a:latin typeface="Lora" charset="0"/>
              </a:rPr>
              <a:t>problemen</a:t>
            </a:r>
            <a:r>
              <a:rPr lang="en-US" b="0" i="0" dirty="0">
                <a:solidFill>
                  <a:srgbClr val="333333"/>
                </a:solidFill>
                <a:effectLst/>
                <a:latin typeface="Lora" charset="0"/>
              </a:rPr>
              <a:t> </a:t>
            </a:r>
            <a:r>
              <a:rPr lang="en-US" b="0" i="0" dirty="0" err="1">
                <a:solidFill>
                  <a:srgbClr val="333333"/>
                </a:solidFill>
                <a:effectLst/>
                <a:latin typeface="Lora" charset="0"/>
              </a:rPr>
              <a:t>en</a:t>
            </a:r>
            <a:r>
              <a:rPr lang="en-US" b="0" i="0" dirty="0">
                <a:solidFill>
                  <a:srgbClr val="333333"/>
                </a:solidFill>
                <a:effectLst/>
                <a:latin typeface="Lora" charset="0"/>
              </a:rPr>
              <a:t> </a:t>
            </a:r>
            <a:r>
              <a:rPr lang="en-US" b="0" i="0" dirty="0" err="1">
                <a:solidFill>
                  <a:srgbClr val="333333"/>
                </a:solidFill>
                <a:effectLst/>
                <a:latin typeface="Lora" charset="0"/>
              </a:rPr>
              <a:t>risico’s</a:t>
            </a:r>
            <a:r>
              <a:rPr lang="en-US" b="0" i="0" dirty="0">
                <a:solidFill>
                  <a:srgbClr val="333333"/>
                </a:solidFill>
                <a:effectLst/>
                <a:latin typeface="Lora" charset="0"/>
              </a:rPr>
              <a:t>. Met project</a:t>
            </a:r>
          </a:p>
          <a:p>
            <a:pPr marL="228594" marR="0" lvl="0" indent="-228594" algn="l" defTabSz="914377" rtl="0" eaLnBrk="1" fontAlgn="base" latinLnBrk="0" hangingPunct="1">
              <a:lnSpc>
                <a:spcPct val="90000"/>
              </a:lnSpc>
              <a:spcBef>
                <a:spcPts val="1000"/>
              </a:spcBef>
              <a:spcAft>
                <a:spcPts val="0"/>
              </a:spcAft>
              <a:buClrTx/>
              <a:buSzTx/>
              <a:buFont typeface="Arial"/>
              <a:buNone/>
              <a:tabLst/>
              <a:defRPr/>
            </a:pPr>
            <a:r>
              <a:rPr lang="en-US" b="0" i="0" dirty="0">
                <a:solidFill>
                  <a:srgbClr val="333333"/>
                </a:solidFill>
                <a:effectLst/>
                <a:latin typeface="Lora" charset="0"/>
              </a:rPr>
              <a:t>TOM </a:t>
            </a:r>
            <a:r>
              <a:rPr lang="en-US" b="0" i="0" dirty="0" err="1">
                <a:solidFill>
                  <a:srgbClr val="333333"/>
                </a:solidFill>
                <a:effectLst/>
                <a:latin typeface="Lora" charset="0"/>
              </a:rPr>
              <a:t>wil</a:t>
            </a:r>
            <a:r>
              <a:rPr lang="en-US" b="0" i="0" dirty="0">
                <a:solidFill>
                  <a:srgbClr val="333333"/>
                </a:solidFill>
                <a:effectLst/>
                <a:latin typeface="Lora" charset="0"/>
              </a:rPr>
              <a:t> </a:t>
            </a:r>
            <a:r>
              <a:rPr lang="en-US" b="0" i="0" dirty="0" err="1">
                <a:solidFill>
                  <a:srgbClr val="333333"/>
                </a:solidFill>
                <a:effectLst/>
                <a:latin typeface="Lora" charset="0"/>
              </a:rPr>
              <a:t>een</a:t>
            </a:r>
            <a:r>
              <a:rPr lang="en-US" b="0" i="0" dirty="0">
                <a:solidFill>
                  <a:srgbClr val="333333"/>
                </a:solidFill>
                <a:effectLst/>
                <a:latin typeface="Lora" charset="0"/>
              </a:rPr>
              <a:t> </a:t>
            </a:r>
            <a:r>
              <a:rPr lang="en-US" b="0" i="0" dirty="0" err="1">
                <a:solidFill>
                  <a:srgbClr val="333333"/>
                </a:solidFill>
                <a:effectLst/>
                <a:latin typeface="Lora" charset="0"/>
              </a:rPr>
              <a:t>aantal</a:t>
            </a:r>
            <a:r>
              <a:rPr lang="en-US" b="0" i="0" dirty="0">
                <a:solidFill>
                  <a:srgbClr val="333333"/>
                </a:solidFill>
                <a:effectLst/>
                <a:latin typeface="Lora" charset="0"/>
              </a:rPr>
              <a:t> </a:t>
            </a:r>
            <a:r>
              <a:rPr lang="en-US" b="0" i="0" dirty="0" err="1">
                <a:solidFill>
                  <a:srgbClr val="333333"/>
                </a:solidFill>
                <a:effectLst/>
                <a:latin typeface="Lora" charset="0"/>
              </a:rPr>
              <a:t>samenwerkende</a:t>
            </a:r>
            <a:r>
              <a:rPr lang="en-US" b="0" i="0" dirty="0">
                <a:solidFill>
                  <a:srgbClr val="333333"/>
                </a:solidFill>
                <a:effectLst/>
                <a:latin typeface="Lora" charset="0"/>
              </a:rPr>
              <a:t> </a:t>
            </a:r>
            <a:r>
              <a:rPr lang="en-US" b="0" i="0" dirty="0" err="1">
                <a:solidFill>
                  <a:srgbClr val="333333"/>
                </a:solidFill>
                <a:effectLst/>
                <a:latin typeface="Lora" charset="0"/>
              </a:rPr>
              <a:t>partijen</a:t>
            </a:r>
            <a:r>
              <a:rPr lang="en-US" b="0" i="0" dirty="0">
                <a:solidFill>
                  <a:srgbClr val="333333"/>
                </a:solidFill>
                <a:effectLst/>
                <a:latin typeface="Lora" charset="0"/>
              </a:rPr>
              <a:t> </a:t>
            </a:r>
            <a:r>
              <a:rPr lang="en-US" b="0" i="0" dirty="0" err="1">
                <a:solidFill>
                  <a:srgbClr val="333333"/>
                </a:solidFill>
                <a:effectLst/>
                <a:latin typeface="Lora" charset="0"/>
              </a:rPr>
              <a:t>verhoogde</a:t>
            </a:r>
            <a:r>
              <a:rPr lang="en-US" b="0" i="0" dirty="0">
                <a:solidFill>
                  <a:srgbClr val="333333"/>
                </a:solidFill>
                <a:effectLst/>
                <a:latin typeface="Lora" charset="0"/>
              </a:rPr>
              <a:t> </a:t>
            </a:r>
            <a:r>
              <a:rPr lang="en-US" b="0" i="0" dirty="0" err="1">
                <a:solidFill>
                  <a:srgbClr val="333333"/>
                </a:solidFill>
                <a:effectLst/>
                <a:latin typeface="Lora" charset="0"/>
              </a:rPr>
              <a:t>risico’s</a:t>
            </a:r>
            <a:endParaRPr lang="en-US" b="0" i="0" dirty="0">
              <a:solidFill>
                <a:srgbClr val="333333"/>
              </a:solidFill>
              <a:effectLst/>
              <a:latin typeface="Lora" charset="0"/>
            </a:endParaRPr>
          </a:p>
          <a:p>
            <a:pPr marL="228594" marR="0" lvl="0" indent="-228594" algn="l" defTabSz="914377" rtl="0" eaLnBrk="1" fontAlgn="base" latinLnBrk="0" hangingPunct="1">
              <a:lnSpc>
                <a:spcPct val="90000"/>
              </a:lnSpc>
              <a:spcBef>
                <a:spcPts val="1000"/>
              </a:spcBef>
              <a:spcAft>
                <a:spcPts val="0"/>
              </a:spcAft>
              <a:buClrTx/>
              <a:buSzTx/>
              <a:buFont typeface="Arial"/>
              <a:buNone/>
              <a:tabLst/>
              <a:defRPr/>
            </a:pPr>
            <a:r>
              <a:rPr lang="en-US" b="0" i="0" dirty="0">
                <a:solidFill>
                  <a:srgbClr val="333333"/>
                </a:solidFill>
                <a:effectLst/>
                <a:latin typeface="Lora" charset="0"/>
              </a:rPr>
              <a:t>van </a:t>
            </a:r>
            <a:r>
              <a:rPr lang="en-US" b="0" i="0" dirty="0" err="1">
                <a:solidFill>
                  <a:srgbClr val="333333"/>
                </a:solidFill>
                <a:effectLst/>
                <a:latin typeface="Lora" charset="0"/>
              </a:rPr>
              <a:t>vallen</a:t>
            </a:r>
            <a:r>
              <a:rPr lang="en-US" b="0" i="0" dirty="0">
                <a:solidFill>
                  <a:srgbClr val="333333"/>
                </a:solidFill>
                <a:effectLst/>
                <a:latin typeface="Lora" charset="0"/>
              </a:rPr>
              <a:t> </a:t>
            </a:r>
            <a:r>
              <a:rPr lang="en-US" b="0" i="0" dirty="0" err="1">
                <a:solidFill>
                  <a:srgbClr val="333333"/>
                </a:solidFill>
                <a:effectLst/>
                <a:latin typeface="Lora" charset="0"/>
              </a:rPr>
              <a:t>vroegtijdig</a:t>
            </a:r>
            <a:r>
              <a:rPr lang="en-US" b="0" i="0" dirty="0">
                <a:solidFill>
                  <a:srgbClr val="333333"/>
                </a:solidFill>
                <a:effectLst/>
                <a:latin typeface="Lora" charset="0"/>
              </a:rPr>
              <a:t> </a:t>
            </a:r>
            <a:r>
              <a:rPr lang="en-US" b="0" i="0" dirty="0" err="1">
                <a:solidFill>
                  <a:srgbClr val="333333"/>
                </a:solidFill>
                <a:effectLst/>
                <a:latin typeface="Lora" charset="0"/>
              </a:rPr>
              <a:t>inventariseren</a:t>
            </a:r>
            <a:r>
              <a:rPr lang="en-US" b="0" i="0" dirty="0">
                <a:solidFill>
                  <a:srgbClr val="333333"/>
                </a:solidFill>
                <a:effectLst/>
                <a:latin typeface="Lora" charset="0"/>
              </a:rPr>
              <a:t> </a:t>
            </a:r>
            <a:r>
              <a:rPr lang="en-US" b="0" i="0" dirty="0" err="1">
                <a:solidFill>
                  <a:srgbClr val="333333"/>
                </a:solidFill>
                <a:effectLst/>
                <a:latin typeface="Lora" charset="0"/>
              </a:rPr>
              <a:t>en</a:t>
            </a:r>
            <a:r>
              <a:rPr lang="en-US" b="0" i="0" dirty="0">
                <a:solidFill>
                  <a:srgbClr val="333333"/>
                </a:solidFill>
                <a:effectLst/>
                <a:latin typeface="Lora" charset="0"/>
              </a:rPr>
              <a:t> </a:t>
            </a:r>
            <a:r>
              <a:rPr lang="en-US" b="0" i="0" dirty="0" err="1">
                <a:solidFill>
                  <a:srgbClr val="333333"/>
                </a:solidFill>
                <a:effectLst/>
                <a:latin typeface="Lora" charset="0"/>
              </a:rPr>
              <a:t>verminderen</a:t>
            </a:r>
            <a:r>
              <a:rPr lang="en-US" b="0" i="0" dirty="0">
                <a:solidFill>
                  <a:srgbClr val="333333"/>
                </a:solidFill>
                <a:effectLst/>
                <a:latin typeface="Lora" charset="0"/>
              </a:rPr>
              <a:t>. </a:t>
            </a:r>
            <a:endParaRPr lang="en-US" dirty="0"/>
          </a:p>
        </p:txBody>
      </p:sp>
    </p:spTree>
    <p:extLst>
      <p:ext uri="{BB962C8B-B14F-4D97-AF65-F5344CB8AC3E}">
        <p14:creationId xmlns:p14="http://schemas.microsoft.com/office/powerpoint/2010/main" val="342225782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0" y="5378451"/>
            <a:ext cx="12192000" cy="1479551"/>
          </a:xfrm>
          <a:prstGeom prst="rect">
            <a:avLst/>
          </a:prstGeom>
        </p:spPr>
      </p:pic>
      <p:pic>
        <p:nvPicPr>
          <p:cNvPr id="10" name="Picture 9"/>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94962" y="5280541"/>
            <a:ext cx="1963175" cy="659793"/>
          </a:xfrm>
          <a:prstGeom prst="rect">
            <a:avLst/>
          </a:prstGeom>
        </p:spPr>
      </p:pic>
    </p:spTree>
    <p:extLst>
      <p:ext uri="{BB962C8B-B14F-4D97-AF65-F5344CB8AC3E}">
        <p14:creationId xmlns:p14="http://schemas.microsoft.com/office/powerpoint/2010/main" val="257661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a:buChar char="•"/>
        <a:defRPr sz="19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a:buChar char="•"/>
        <a:defRPr sz="19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a:buChar char="•"/>
        <a:defRPr sz="19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a:buChar char="•"/>
        <a:defRPr sz="19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a:buChar char="•"/>
        <a:defRPr sz="19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a:buChar char="•"/>
        <a:defRPr sz="1900" kern="1200">
          <a:solidFill>
            <a:schemeClr val="tx1"/>
          </a:solidFill>
          <a:latin typeface="+mn-lt"/>
          <a:ea typeface="+mn-ea"/>
          <a:cs typeface="+mn-cs"/>
        </a:defRPr>
      </a:lvl9pPr>
    </p:bodyStyle>
    <p:otherStyle>
      <a:defPPr>
        <a:defRPr lang="en-US"/>
      </a:defPPr>
      <a:lvl1pPr marL="0" algn="l" defTabSz="914354" rtl="0" eaLnBrk="1" latinLnBrk="0" hangingPunct="1">
        <a:defRPr sz="1900" kern="1200">
          <a:solidFill>
            <a:schemeClr val="tx1"/>
          </a:solidFill>
          <a:latin typeface="+mn-lt"/>
          <a:ea typeface="+mn-ea"/>
          <a:cs typeface="+mn-cs"/>
        </a:defRPr>
      </a:lvl1pPr>
      <a:lvl2pPr marL="457178"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2"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2"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8" algn="l" defTabSz="914354"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0" y="5378450"/>
            <a:ext cx="12192000" cy="1479551"/>
          </a:xfrm>
          <a:prstGeom prst="rect">
            <a:avLst/>
          </a:prstGeom>
        </p:spPr>
      </p:pic>
      <p:pic>
        <p:nvPicPr>
          <p:cNvPr id="10" name="Picture 9"/>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94961" y="5280540"/>
            <a:ext cx="1963175" cy="659793"/>
          </a:xfrm>
          <a:prstGeom prst="rect">
            <a:avLst/>
          </a:prstGeom>
        </p:spPr>
      </p:pic>
    </p:spTree>
    <p:extLst>
      <p:ext uri="{BB962C8B-B14F-4D97-AF65-F5344CB8AC3E}">
        <p14:creationId xmlns:p14="http://schemas.microsoft.com/office/powerpoint/2010/main" val="759823831"/>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a:buChar char="•"/>
        <a:defRPr sz="19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a:buChar char="•"/>
        <a:defRPr sz="19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9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9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9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900" kern="1200">
          <a:solidFill>
            <a:schemeClr val="tx1"/>
          </a:solidFill>
          <a:latin typeface="+mn-lt"/>
          <a:ea typeface="+mn-ea"/>
          <a:cs typeface="+mn-cs"/>
        </a:defRPr>
      </a:lvl9pPr>
    </p:bodyStyle>
    <p:otherStyle>
      <a:defPPr>
        <a:defRPr lang="en-US"/>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youtu.be/2cdy_B6WXts"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hyperlink" Target="https://youtu.be/f6J72Zrxvfk"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24.png"/><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hyperlink" Target="http://www.menti.com/"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hyperlink" Target="https://www.google.nl/url?sa=i&amp;rct=j&amp;q=&amp;esrc=s&amp;source=images&amp;cd=&amp;cad=rja&amp;uact=8&amp;ved=2ahUKEwiL_K_n_P_gAhXEmLQKHYt7DY8QjRx6BAgBEAU&amp;url=https%3A%2F%2Fwww.uwcommunicatieadviseur.nl%2Fblog-2-maatwerk-vereist&amp;psig=AOvVaw0lsBGaQ66u8Nx4WvJ5Lhys&amp;ust=1552595929255403" TargetMode="External"/><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28.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639099" y="966136"/>
            <a:ext cx="11120284" cy="1339182"/>
          </a:xfrm>
        </p:spPr>
        <p:txBody>
          <a:bodyPr/>
          <a:lstStyle/>
          <a:p>
            <a:r>
              <a:rPr lang="en-US" dirty="0"/>
              <a:t>Training TOM-maatjes</a:t>
            </a:r>
          </a:p>
        </p:txBody>
      </p:sp>
      <p:sp>
        <p:nvSpPr>
          <p:cNvPr id="4" name="TextBox 3"/>
          <p:cNvSpPr txBox="1"/>
          <p:nvPr/>
        </p:nvSpPr>
        <p:spPr>
          <a:xfrm>
            <a:off x="6489293" y="3303640"/>
            <a:ext cx="184727" cy="384719"/>
          </a:xfrm>
          <a:prstGeom prst="rect">
            <a:avLst/>
          </a:prstGeom>
          <a:noFill/>
        </p:spPr>
        <p:txBody>
          <a:bodyPr wrap="none" lIns="91436" tIns="45718" rIns="91436" bIns="45718" rtlCol="0">
            <a:spAutoFit/>
          </a:bodyPr>
          <a:lstStyle/>
          <a:p>
            <a:endParaRPr lang="en-US" dirty="0"/>
          </a:p>
        </p:txBody>
      </p:sp>
      <p:pic>
        <p:nvPicPr>
          <p:cNvPr id="2" name="Afbeelding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37112" y="2589455"/>
            <a:ext cx="4652073" cy="3101663"/>
          </a:xfrm>
          <a:prstGeom prst="rect">
            <a:avLst/>
          </a:prstGeom>
          <a:ln>
            <a:noFill/>
          </a:ln>
          <a:effectLst>
            <a:softEdge rad="112500"/>
          </a:effectLst>
        </p:spPr>
      </p:pic>
    </p:spTree>
    <p:extLst>
      <p:ext uri="{BB962C8B-B14F-4D97-AF65-F5344CB8AC3E}">
        <p14:creationId xmlns:p14="http://schemas.microsoft.com/office/powerpoint/2010/main" val="9169496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90698" y="467166"/>
            <a:ext cx="11504815" cy="1307047"/>
          </a:xfrm>
        </p:spPr>
        <p:txBody>
          <a:bodyPr/>
          <a:lstStyle/>
          <a:p>
            <a:r>
              <a:rPr lang="nl-NL" sz="4000" dirty="0"/>
              <a:t>Elke 4 minuten komt er een 65-plusser op de spoedeisende hulp (SEH) na een val</a:t>
            </a:r>
          </a:p>
        </p:txBody>
      </p:sp>
      <p:sp>
        <p:nvSpPr>
          <p:cNvPr id="3" name="Tijdelijke aanduiding voor tekst 2"/>
          <p:cNvSpPr>
            <a:spLocks noGrp="1"/>
          </p:cNvSpPr>
          <p:nvPr>
            <p:ph type="body" sz="quarter" idx="11"/>
          </p:nvPr>
        </p:nvSpPr>
        <p:spPr>
          <a:xfrm>
            <a:off x="639097" y="3000743"/>
            <a:ext cx="2499888" cy="1830567"/>
          </a:xfrm>
        </p:spPr>
        <p:txBody>
          <a:bodyPr/>
          <a:lstStyle/>
          <a:p>
            <a:r>
              <a:rPr lang="nl-NL" sz="3200" dirty="0"/>
              <a:t>	A. waar</a:t>
            </a:r>
            <a:br>
              <a:rPr lang="nl-NL" sz="3200" dirty="0"/>
            </a:br>
            <a:r>
              <a:rPr lang="nl-NL" sz="3200" dirty="0"/>
              <a:t>B. niet waar</a:t>
            </a:r>
          </a:p>
        </p:txBody>
      </p:sp>
      <p:sp>
        <p:nvSpPr>
          <p:cNvPr id="5" name="Tijdelijke aanduiding voor tekst 2"/>
          <p:cNvSpPr txBox="1">
            <a:spLocks/>
          </p:cNvSpPr>
          <p:nvPr/>
        </p:nvSpPr>
        <p:spPr>
          <a:xfrm>
            <a:off x="3291385" y="4068426"/>
            <a:ext cx="5647899" cy="1830567"/>
          </a:xfrm>
          <a:prstGeom prst="rect">
            <a:avLst/>
          </a:prstGeom>
        </p:spPr>
        <p:txBody>
          <a:bodyPr lIns="91436" tIns="45718" rIns="91436" bIns="45718"/>
          <a:lstStyle>
            <a:lvl1pPr marL="228600" marR="0" indent="-228600" algn="l" defTabSz="914400" rtl="0" eaLnBrk="1" fontAlgn="base" latinLnBrk="0" hangingPunct="1">
              <a:lnSpc>
                <a:spcPct val="90000"/>
              </a:lnSpc>
              <a:spcBef>
                <a:spcPts val="1000"/>
              </a:spcBef>
              <a:spcAft>
                <a:spcPts val="0"/>
              </a:spcAft>
              <a:buClrTx/>
              <a:buSzTx/>
              <a:buFont typeface="Arial"/>
              <a:buNone/>
              <a:tabLst/>
              <a:defRPr lang="en-US" sz="2800" b="0" i="0" kern="1200" smtClean="0">
                <a:solidFill>
                  <a:schemeClr val="tx1"/>
                </a:solidFill>
                <a:effectLst/>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rgbClr val="999999"/>
                </a:solidFill>
                <a:latin typeface="Lora" charset="0"/>
                <a:ea typeface="Lora" charset="0"/>
                <a:cs typeface="Lora" charset="0"/>
              </a:defRPr>
            </a:lvl2pPr>
            <a:lvl3pPr marL="1143000" indent="-228600" algn="l" defTabSz="914400" rtl="0" eaLnBrk="1" latinLnBrk="0" hangingPunct="1">
              <a:lnSpc>
                <a:spcPct val="90000"/>
              </a:lnSpc>
              <a:spcBef>
                <a:spcPts val="500"/>
              </a:spcBef>
              <a:buFont typeface="Arial"/>
              <a:buChar char="•"/>
              <a:defRPr sz="2000" kern="1200">
                <a:solidFill>
                  <a:srgbClr val="999999"/>
                </a:solidFill>
                <a:latin typeface="Lora" charset="0"/>
                <a:ea typeface="Lora" charset="0"/>
                <a:cs typeface="Lora" charset="0"/>
              </a:defRPr>
            </a:lvl3pPr>
            <a:lvl4pPr marL="1600200" indent="-228600" algn="l" defTabSz="914400" rtl="0" eaLnBrk="1" latinLnBrk="0" hangingPunct="1">
              <a:lnSpc>
                <a:spcPct val="90000"/>
              </a:lnSpc>
              <a:spcBef>
                <a:spcPts val="500"/>
              </a:spcBef>
              <a:buFont typeface="Arial"/>
              <a:buChar char="•"/>
              <a:defRPr sz="1800" kern="1200">
                <a:solidFill>
                  <a:srgbClr val="999999"/>
                </a:solidFill>
                <a:latin typeface="Lora" charset="0"/>
                <a:ea typeface="Lora" charset="0"/>
                <a:cs typeface="Lora"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28600" marR="0" lvl="0" indent="-228600" algn="l" defTabSz="914400" rtl="0" eaLnBrk="1" fontAlgn="base" latinLnBrk="0" hangingPunct="1">
              <a:lnSpc>
                <a:spcPct val="90000"/>
              </a:lnSpc>
              <a:spcBef>
                <a:spcPts val="1000"/>
              </a:spcBef>
              <a:spcAft>
                <a:spcPts val="0"/>
              </a:spcAft>
              <a:buClrTx/>
              <a:buSzTx/>
              <a:buFont typeface="Arial"/>
              <a:buNone/>
              <a:tabLst/>
              <a:defRPr/>
            </a:pPr>
            <a:endParaRPr kumimoji="0" lang="nl-NL"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hthoek 5"/>
          <p:cNvSpPr/>
          <p:nvPr/>
        </p:nvSpPr>
        <p:spPr>
          <a:xfrm>
            <a:off x="2212999" y="5725997"/>
            <a:ext cx="4118023" cy="338550"/>
          </a:xfrm>
          <a:prstGeom prst="rect">
            <a:avLst/>
          </a:prstGeom>
        </p:spPr>
        <p:txBody>
          <a:bodyPr wrap="square" lIns="91436" tIns="45718" rIns="91436" bIns="45718">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schemeClr val="bg1">
                    <a:lumMod val="65000"/>
                  </a:schemeClr>
                </a:solidFill>
                <a:effectLst/>
                <a:uLnTx/>
                <a:uFillTx/>
                <a:latin typeface="Calibri" panose="020F0502020204030204"/>
                <a:ea typeface="+mn-ea"/>
                <a:cs typeface="+mn-cs"/>
              </a:rPr>
              <a:t>Bron: </a:t>
            </a:r>
            <a:r>
              <a:rPr kumimoji="0" lang="nl-NL" sz="1600" b="0" i="1" u="none" strike="noStrike" kern="1200" cap="none" spc="0" normalizeH="0" baseline="0" noProof="0" dirty="0">
                <a:ln>
                  <a:noFill/>
                </a:ln>
                <a:solidFill>
                  <a:schemeClr val="bg1">
                    <a:lumMod val="65000"/>
                  </a:schemeClr>
                </a:solidFill>
                <a:effectLst/>
                <a:uLnTx/>
                <a:uFillTx/>
                <a:latin typeface="Calibri" panose="020F0502020204030204"/>
                <a:ea typeface="+mn-ea"/>
                <a:cs typeface="+mn-cs"/>
              </a:rPr>
              <a:t>Letsel Informatie Systeem</a:t>
            </a:r>
          </a:p>
        </p:txBody>
      </p:sp>
      <p:sp>
        <p:nvSpPr>
          <p:cNvPr id="12" name="Ovaal 11">
            <a:extLst>
              <a:ext uri="{FF2B5EF4-FFF2-40B4-BE49-F238E27FC236}">
                <a16:creationId xmlns:a16="http://schemas.microsoft.com/office/drawing/2014/main" id="{8831BE3E-FECE-418F-9B3C-9FAEF7818787}"/>
              </a:ext>
            </a:extLst>
          </p:cNvPr>
          <p:cNvSpPr/>
          <p:nvPr/>
        </p:nvSpPr>
        <p:spPr>
          <a:xfrm>
            <a:off x="808908" y="2835429"/>
            <a:ext cx="1654233" cy="764771"/>
          </a:xfrm>
          <a:prstGeom prst="ellipse">
            <a:avLst/>
          </a:prstGeom>
          <a:noFill/>
          <a:ln w="76200">
            <a:solidFill>
              <a:srgbClr val="F583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26" name="Picture 2" descr="Afbeelding met wiel, voertuig, Landvoertuig, Auto-onderdeel&#10;&#10;Automatisch gegenereerde beschrijving">
            <a:extLst>
              <a:ext uri="{FF2B5EF4-FFF2-40B4-BE49-F238E27FC236}">
                <a16:creationId xmlns:a16="http://schemas.microsoft.com/office/drawing/2014/main" id="{EC0982C3-CEF6-9D3F-E273-96C734AA91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6213" y="1671638"/>
            <a:ext cx="4219575" cy="3514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3451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NL" sz="3600" dirty="0"/>
              <a:t>Hoeveel 65plussers moeten er in NL wekelijks opgenomen worden in het ziekenhuis n.a.v. een val?</a:t>
            </a:r>
          </a:p>
        </p:txBody>
      </p:sp>
      <p:sp>
        <p:nvSpPr>
          <p:cNvPr id="3" name="Tijdelijke aanduiding voor tekst 2"/>
          <p:cNvSpPr>
            <a:spLocks noGrp="1"/>
          </p:cNvSpPr>
          <p:nvPr>
            <p:ph type="body" sz="quarter" idx="11"/>
          </p:nvPr>
        </p:nvSpPr>
        <p:spPr>
          <a:xfrm>
            <a:off x="639099" y="2021769"/>
            <a:ext cx="2199637" cy="1840551"/>
          </a:xfrm>
        </p:spPr>
        <p:txBody>
          <a:bodyPr/>
          <a:lstStyle/>
          <a:p>
            <a:r>
              <a:rPr lang="nl-NL" sz="3200" dirty="0"/>
              <a:t>	A. 96</a:t>
            </a:r>
            <a:br>
              <a:rPr lang="nl-NL" sz="3200" dirty="0"/>
            </a:br>
            <a:r>
              <a:rPr lang="nl-NL" sz="3200" dirty="0"/>
              <a:t>B. 742</a:t>
            </a:r>
            <a:br>
              <a:rPr lang="nl-NL" sz="3200" dirty="0"/>
            </a:br>
            <a:r>
              <a:rPr lang="nl-NL" sz="3200" dirty="0"/>
              <a:t>C. 1900</a:t>
            </a:r>
          </a:p>
        </p:txBody>
      </p:sp>
      <p:pic>
        <p:nvPicPr>
          <p:cNvPr id="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985419" y="2021769"/>
            <a:ext cx="7146667" cy="3036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vaal 4">
            <a:extLst>
              <a:ext uri="{FF2B5EF4-FFF2-40B4-BE49-F238E27FC236}">
                <a16:creationId xmlns:a16="http://schemas.microsoft.com/office/drawing/2014/main" id="{ABB0405A-DC0C-469F-AC0C-8EF3C368CCB7}"/>
              </a:ext>
            </a:extLst>
          </p:cNvPr>
          <p:cNvSpPr/>
          <p:nvPr/>
        </p:nvSpPr>
        <p:spPr>
          <a:xfrm>
            <a:off x="748144" y="2319250"/>
            <a:ext cx="1654233" cy="764771"/>
          </a:xfrm>
          <a:prstGeom prst="ellipse">
            <a:avLst/>
          </a:prstGeom>
          <a:noFill/>
          <a:ln w="76200">
            <a:solidFill>
              <a:srgbClr val="F583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352370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hthoek 5">
            <a:extLst>
              <a:ext uri="{FF2B5EF4-FFF2-40B4-BE49-F238E27FC236}">
                <a16:creationId xmlns:a16="http://schemas.microsoft.com/office/drawing/2014/main" id="{23B401C5-53CD-4319-AA14-FE423ECE8786}"/>
              </a:ext>
            </a:extLst>
          </p:cNvPr>
          <p:cNvSpPr/>
          <p:nvPr/>
        </p:nvSpPr>
        <p:spPr>
          <a:xfrm>
            <a:off x="8039778" y="6319118"/>
            <a:ext cx="4118023" cy="307773"/>
          </a:xfrm>
          <a:prstGeom prst="rect">
            <a:avLst/>
          </a:prstGeom>
        </p:spPr>
        <p:txBody>
          <a:bodyPr wrap="square" lIns="91436" tIns="45718" rIns="91436" bIns="45718">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nl-NL" sz="1400" b="0" i="1" u="none" strike="noStrike" kern="1200" cap="none" spc="0" normalizeH="0" baseline="0" noProof="0" dirty="0">
                <a:ln>
                  <a:noFill/>
                </a:ln>
                <a:solidFill>
                  <a:prstClr val="black"/>
                </a:solidFill>
                <a:effectLst/>
                <a:uLnTx/>
                <a:uFillTx/>
                <a:latin typeface="Lora"/>
                <a:ea typeface="+mn-ea"/>
                <a:cs typeface="+mn-cs"/>
              </a:rPr>
              <a:t>Bron: </a:t>
            </a:r>
            <a:r>
              <a:rPr lang="nl-NL" sz="1400" i="1" dirty="0">
                <a:solidFill>
                  <a:prstClr val="black"/>
                </a:solidFill>
                <a:latin typeface="Lora"/>
              </a:rPr>
              <a:t>VeiligheidNL, 2025</a:t>
            </a:r>
            <a:r>
              <a:rPr kumimoji="0" lang="nl-NL" sz="1400" b="0" i="1" u="none" strike="noStrike" kern="1200" cap="none" spc="0" normalizeH="0" baseline="0" noProof="0" dirty="0">
                <a:ln>
                  <a:noFill/>
                </a:ln>
                <a:solidFill>
                  <a:prstClr val="black"/>
                </a:solidFill>
                <a:effectLst/>
                <a:uLnTx/>
                <a:uFillTx/>
                <a:latin typeface="Lora"/>
                <a:ea typeface="+mn-ea"/>
                <a:cs typeface="+mn-cs"/>
              </a:rPr>
              <a:t> </a:t>
            </a:r>
          </a:p>
        </p:txBody>
      </p:sp>
      <p:pic>
        <p:nvPicPr>
          <p:cNvPr id="3" name="Afbeelding 2">
            <a:extLst>
              <a:ext uri="{FF2B5EF4-FFF2-40B4-BE49-F238E27FC236}">
                <a16:creationId xmlns:a16="http://schemas.microsoft.com/office/drawing/2014/main" id="{25DFFC81-4CF0-15F0-38C0-2492B6E891DE}"/>
              </a:ext>
            </a:extLst>
          </p:cNvPr>
          <p:cNvPicPr>
            <a:picLocks noChangeAspect="1"/>
          </p:cNvPicPr>
          <p:nvPr/>
        </p:nvPicPr>
        <p:blipFill>
          <a:blip r:embed="rId3"/>
          <a:stretch>
            <a:fillRect/>
          </a:stretch>
        </p:blipFill>
        <p:spPr>
          <a:xfrm>
            <a:off x="0" y="0"/>
            <a:ext cx="8183117" cy="1505160"/>
          </a:xfrm>
          <a:prstGeom prst="rect">
            <a:avLst/>
          </a:prstGeom>
        </p:spPr>
      </p:pic>
      <p:pic>
        <p:nvPicPr>
          <p:cNvPr id="6" name="Afbeelding 5">
            <a:extLst>
              <a:ext uri="{FF2B5EF4-FFF2-40B4-BE49-F238E27FC236}">
                <a16:creationId xmlns:a16="http://schemas.microsoft.com/office/drawing/2014/main" id="{5246E86D-8E07-47A9-E422-F5A48128E492}"/>
              </a:ext>
            </a:extLst>
          </p:cNvPr>
          <p:cNvPicPr>
            <a:picLocks noChangeAspect="1"/>
          </p:cNvPicPr>
          <p:nvPr/>
        </p:nvPicPr>
        <p:blipFill>
          <a:blip r:embed="rId4"/>
          <a:stretch>
            <a:fillRect/>
          </a:stretch>
        </p:blipFill>
        <p:spPr>
          <a:xfrm>
            <a:off x="6486870" y="1060777"/>
            <a:ext cx="4962919" cy="2950125"/>
          </a:xfrm>
          <a:prstGeom prst="rect">
            <a:avLst/>
          </a:prstGeom>
        </p:spPr>
      </p:pic>
      <p:pic>
        <p:nvPicPr>
          <p:cNvPr id="8" name="Afbeelding 7">
            <a:extLst>
              <a:ext uri="{FF2B5EF4-FFF2-40B4-BE49-F238E27FC236}">
                <a16:creationId xmlns:a16="http://schemas.microsoft.com/office/drawing/2014/main" id="{4CF68F0A-BEDF-9042-97EC-D737F2F54554}"/>
              </a:ext>
            </a:extLst>
          </p:cNvPr>
          <p:cNvPicPr>
            <a:picLocks noChangeAspect="1"/>
          </p:cNvPicPr>
          <p:nvPr/>
        </p:nvPicPr>
        <p:blipFill>
          <a:blip r:embed="rId5"/>
          <a:stretch>
            <a:fillRect/>
          </a:stretch>
        </p:blipFill>
        <p:spPr>
          <a:xfrm>
            <a:off x="-173907" y="2196278"/>
            <a:ext cx="6660778" cy="1123505"/>
          </a:xfrm>
          <a:prstGeom prst="rect">
            <a:avLst/>
          </a:prstGeom>
        </p:spPr>
      </p:pic>
      <p:pic>
        <p:nvPicPr>
          <p:cNvPr id="14" name="Afbeelding 13">
            <a:extLst>
              <a:ext uri="{FF2B5EF4-FFF2-40B4-BE49-F238E27FC236}">
                <a16:creationId xmlns:a16="http://schemas.microsoft.com/office/drawing/2014/main" id="{E76DFF68-E5C9-692D-467F-F08F57F12080}"/>
              </a:ext>
            </a:extLst>
          </p:cNvPr>
          <p:cNvPicPr>
            <a:picLocks noChangeAspect="1"/>
          </p:cNvPicPr>
          <p:nvPr/>
        </p:nvPicPr>
        <p:blipFill>
          <a:blip r:embed="rId6"/>
          <a:stretch>
            <a:fillRect/>
          </a:stretch>
        </p:blipFill>
        <p:spPr>
          <a:xfrm>
            <a:off x="2254504" y="4010903"/>
            <a:ext cx="5860495" cy="2102513"/>
          </a:xfrm>
          <a:prstGeom prst="rect">
            <a:avLst/>
          </a:prstGeom>
        </p:spPr>
      </p:pic>
      <p:pic>
        <p:nvPicPr>
          <p:cNvPr id="16" name="Afbeelding 15">
            <a:extLst>
              <a:ext uri="{FF2B5EF4-FFF2-40B4-BE49-F238E27FC236}">
                <a16:creationId xmlns:a16="http://schemas.microsoft.com/office/drawing/2014/main" id="{9936B756-BF1B-8030-F949-CF7075A4B191}"/>
              </a:ext>
            </a:extLst>
          </p:cNvPr>
          <p:cNvPicPr>
            <a:picLocks noChangeAspect="1"/>
          </p:cNvPicPr>
          <p:nvPr/>
        </p:nvPicPr>
        <p:blipFill>
          <a:blip r:embed="rId7"/>
          <a:stretch>
            <a:fillRect/>
          </a:stretch>
        </p:blipFill>
        <p:spPr>
          <a:xfrm>
            <a:off x="8039778" y="4010904"/>
            <a:ext cx="4215566" cy="2102513"/>
          </a:xfrm>
          <a:prstGeom prst="rect">
            <a:avLst/>
          </a:prstGeom>
        </p:spPr>
      </p:pic>
    </p:spTree>
    <p:extLst>
      <p:ext uri="{BB962C8B-B14F-4D97-AF65-F5344CB8AC3E}">
        <p14:creationId xmlns:p14="http://schemas.microsoft.com/office/powerpoint/2010/main" val="263509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NL" sz="4000" dirty="0"/>
              <a:t>Welke letsels komen het vaakst voor?</a:t>
            </a:r>
          </a:p>
        </p:txBody>
      </p:sp>
      <p:sp>
        <p:nvSpPr>
          <p:cNvPr id="3" name="Tijdelijke aanduiding voor tekst 2"/>
          <p:cNvSpPr>
            <a:spLocks noGrp="1"/>
          </p:cNvSpPr>
          <p:nvPr>
            <p:ph type="body" sz="quarter" idx="11"/>
          </p:nvPr>
        </p:nvSpPr>
        <p:spPr>
          <a:xfrm>
            <a:off x="639763" y="1434916"/>
            <a:ext cx="6498016" cy="1731368"/>
          </a:xfrm>
        </p:spPr>
        <p:txBody>
          <a:bodyPr/>
          <a:lstStyle/>
          <a:p>
            <a:r>
              <a:rPr lang="nl-NL" sz="3200" dirty="0"/>
              <a:t>	A. Hersenletsel</a:t>
            </a:r>
            <a:br>
              <a:rPr lang="nl-NL" sz="3200" dirty="0"/>
            </a:br>
            <a:r>
              <a:rPr lang="nl-NL" sz="3200" dirty="0"/>
              <a:t>B. Heupfractuur</a:t>
            </a:r>
            <a:br>
              <a:rPr lang="nl-NL" sz="3200" dirty="0"/>
            </a:br>
            <a:r>
              <a:rPr lang="nl-NL" sz="3200" dirty="0"/>
              <a:t>C. Polsfractuur</a:t>
            </a:r>
          </a:p>
        </p:txBody>
      </p:sp>
      <p:sp>
        <p:nvSpPr>
          <p:cNvPr id="6" name="Ovaal 5">
            <a:extLst>
              <a:ext uri="{FF2B5EF4-FFF2-40B4-BE49-F238E27FC236}">
                <a16:creationId xmlns:a16="http://schemas.microsoft.com/office/drawing/2014/main" id="{31C7D2A4-7D8F-4297-AA13-81C12EDE8F7F}"/>
              </a:ext>
            </a:extLst>
          </p:cNvPr>
          <p:cNvSpPr/>
          <p:nvPr/>
        </p:nvSpPr>
        <p:spPr>
          <a:xfrm>
            <a:off x="665014" y="1268010"/>
            <a:ext cx="3108961" cy="764771"/>
          </a:xfrm>
          <a:prstGeom prst="ellipse">
            <a:avLst/>
          </a:prstGeom>
          <a:noFill/>
          <a:ln w="76200">
            <a:solidFill>
              <a:srgbClr val="F583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a:extLst>
              <a:ext uri="{FF2B5EF4-FFF2-40B4-BE49-F238E27FC236}">
                <a16:creationId xmlns:a16="http://schemas.microsoft.com/office/drawing/2014/main" id="{7A119410-8229-1BC7-8723-617C0D5A4B8C}"/>
              </a:ext>
            </a:extLst>
          </p:cNvPr>
          <p:cNvPicPr>
            <a:picLocks noChangeAspect="1"/>
          </p:cNvPicPr>
          <p:nvPr/>
        </p:nvPicPr>
        <p:blipFill>
          <a:blip r:embed="rId3"/>
          <a:srcRect r="45423"/>
          <a:stretch>
            <a:fillRect/>
          </a:stretch>
        </p:blipFill>
        <p:spPr>
          <a:xfrm>
            <a:off x="4041306" y="2727420"/>
            <a:ext cx="6426346" cy="2291655"/>
          </a:xfrm>
          <a:prstGeom prst="rect">
            <a:avLst/>
          </a:prstGeom>
        </p:spPr>
      </p:pic>
    </p:spTree>
    <p:extLst>
      <p:ext uri="{BB962C8B-B14F-4D97-AF65-F5344CB8AC3E}">
        <p14:creationId xmlns:p14="http://schemas.microsoft.com/office/powerpoint/2010/main" val="3509363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NL" sz="4000" dirty="0"/>
              <a:t>Waar gebeuren de meeste valongevallen?</a:t>
            </a:r>
          </a:p>
        </p:txBody>
      </p:sp>
      <p:sp>
        <p:nvSpPr>
          <p:cNvPr id="3" name="Tijdelijke aanduiding voor tekst 2"/>
          <p:cNvSpPr>
            <a:spLocks noGrp="1"/>
          </p:cNvSpPr>
          <p:nvPr>
            <p:ph type="body" sz="quarter" idx="11"/>
          </p:nvPr>
        </p:nvSpPr>
        <p:spPr>
          <a:xfrm>
            <a:off x="639762" y="1434918"/>
            <a:ext cx="4916211" cy="1799607"/>
          </a:xfrm>
        </p:spPr>
        <p:txBody>
          <a:bodyPr/>
          <a:lstStyle/>
          <a:p>
            <a:pPr marL="514350" indent="-514350">
              <a:buAutoNum type="alphaUcPeriod"/>
            </a:pPr>
            <a:r>
              <a:rPr lang="nl-NL" sz="3200" dirty="0"/>
              <a:t>Op straat</a:t>
            </a:r>
          </a:p>
          <a:p>
            <a:pPr marL="514350" indent="-514350">
              <a:buAutoNum type="alphaUcPeriod"/>
            </a:pPr>
            <a:r>
              <a:rPr lang="nl-NL" sz="3200" dirty="0"/>
              <a:t>In of om eigen huis</a:t>
            </a:r>
          </a:p>
          <a:p>
            <a:pPr marL="514350" indent="-514350">
              <a:buAutoNum type="alphaUcPeriod"/>
            </a:pPr>
            <a:r>
              <a:rPr lang="nl-NL" sz="3200" dirty="0"/>
              <a:t>In een instelling</a:t>
            </a:r>
          </a:p>
        </p:txBody>
      </p:sp>
      <p:sp>
        <p:nvSpPr>
          <p:cNvPr id="6" name="Ovaal 5">
            <a:extLst>
              <a:ext uri="{FF2B5EF4-FFF2-40B4-BE49-F238E27FC236}">
                <a16:creationId xmlns:a16="http://schemas.microsoft.com/office/drawing/2014/main" id="{9C67EB52-0963-42A4-B3FD-6DDC92222417}"/>
              </a:ext>
            </a:extLst>
          </p:cNvPr>
          <p:cNvSpPr/>
          <p:nvPr/>
        </p:nvSpPr>
        <p:spPr>
          <a:xfrm>
            <a:off x="399007" y="1753985"/>
            <a:ext cx="4355873" cy="964277"/>
          </a:xfrm>
          <a:prstGeom prst="ellipse">
            <a:avLst/>
          </a:prstGeom>
          <a:noFill/>
          <a:ln w="76200">
            <a:solidFill>
              <a:srgbClr val="F583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324423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NL" sz="4000" dirty="0"/>
              <a:t>Top 3 valongevallen in en om huis</a:t>
            </a:r>
          </a:p>
        </p:txBody>
      </p:sp>
      <p:sp>
        <p:nvSpPr>
          <p:cNvPr id="3" name="Tijdelijke aanduiding voor tekst 2"/>
          <p:cNvSpPr>
            <a:spLocks noGrp="1"/>
          </p:cNvSpPr>
          <p:nvPr>
            <p:ph type="body" sz="quarter" idx="11"/>
          </p:nvPr>
        </p:nvSpPr>
        <p:spPr>
          <a:xfrm>
            <a:off x="639764" y="1393972"/>
            <a:ext cx="11119619" cy="2394677"/>
          </a:xfrm>
        </p:spPr>
        <p:txBody>
          <a:bodyPr/>
          <a:lstStyle/>
          <a:p>
            <a:pPr marL="514326" indent="-514326">
              <a:buAutoNum type="arabicPeriod"/>
            </a:pPr>
            <a:r>
              <a:rPr lang="nl-NL" sz="3200" dirty="0"/>
              <a:t>Struikelen: 22%</a:t>
            </a:r>
          </a:p>
          <a:p>
            <a:pPr marL="514326" indent="-514326">
              <a:buFont typeface="Arial"/>
              <a:buAutoNum type="arabicPeriod"/>
            </a:pPr>
            <a:r>
              <a:rPr lang="nl-NL" sz="3200" dirty="0"/>
              <a:t>Val van trap of ladder: 10%</a:t>
            </a:r>
          </a:p>
          <a:p>
            <a:pPr marL="514326" indent="-514326">
              <a:buFont typeface="Arial"/>
              <a:buAutoNum type="arabicPeriod"/>
            </a:pPr>
            <a:r>
              <a:rPr lang="nl-NL" sz="3200" dirty="0"/>
              <a:t>Val van hoogte (bijv. bed of stoel): 10%</a:t>
            </a:r>
          </a:p>
        </p:txBody>
      </p:sp>
      <p:pic>
        <p:nvPicPr>
          <p:cNvPr id="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245503" y="1617917"/>
            <a:ext cx="2708496" cy="392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11591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39099" y="467165"/>
            <a:ext cx="11120284" cy="1470819"/>
          </a:xfrm>
        </p:spPr>
        <p:txBody>
          <a:bodyPr/>
          <a:lstStyle/>
          <a:p>
            <a:r>
              <a:rPr lang="nl-NL" sz="4000" dirty="0"/>
              <a:t>Hoeveel procent van de ouderen die thuis wonen is ondervoed?</a:t>
            </a:r>
          </a:p>
        </p:txBody>
      </p:sp>
      <p:sp>
        <p:nvSpPr>
          <p:cNvPr id="3" name="Tijdelijke aanduiding voor tekst 2"/>
          <p:cNvSpPr>
            <a:spLocks noGrp="1"/>
          </p:cNvSpPr>
          <p:nvPr>
            <p:ph type="body" sz="quarter" idx="11"/>
          </p:nvPr>
        </p:nvSpPr>
        <p:spPr>
          <a:xfrm>
            <a:off x="639764" y="2635916"/>
            <a:ext cx="11119619" cy="2394677"/>
          </a:xfrm>
        </p:spPr>
        <p:txBody>
          <a:bodyPr/>
          <a:lstStyle/>
          <a:p>
            <a:pPr marL="179992" indent="-514326">
              <a:spcBef>
                <a:spcPts val="0"/>
              </a:spcBef>
              <a:buFont typeface="Arial"/>
              <a:buAutoNum type="alphaUcPeriod"/>
            </a:pPr>
            <a:r>
              <a:rPr lang="nl-NL" sz="3200" dirty="0"/>
              <a:t>5-10%</a:t>
            </a:r>
          </a:p>
          <a:p>
            <a:pPr marL="179992" indent="-514326">
              <a:spcBef>
                <a:spcPts val="0"/>
              </a:spcBef>
              <a:buAutoNum type="alphaUcPeriod"/>
            </a:pPr>
            <a:r>
              <a:rPr lang="nl-NL" sz="3200" dirty="0"/>
              <a:t>12-35%</a:t>
            </a:r>
          </a:p>
          <a:p>
            <a:pPr marL="179992" indent="-514326">
              <a:spcBef>
                <a:spcPts val="0"/>
              </a:spcBef>
              <a:buAutoNum type="alphaUcPeriod"/>
            </a:pPr>
            <a:r>
              <a:rPr lang="nl-NL" sz="3200" dirty="0"/>
              <a:t>50-60%</a:t>
            </a:r>
            <a:endParaRPr lang="nl-NL" sz="2000" dirty="0"/>
          </a:p>
        </p:txBody>
      </p:sp>
      <p:sp>
        <p:nvSpPr>
          <p:cNvPr id="4" name="Ovaal 3">
            <a:extLst>
              <a:ext uri="{FF2B5EF4-FFF2-40B4-BE49-F238E27FC236}">
                <a16:creationId xmlns:a16="http://schemas.microsoft.com/office/drawing/2014/main" id="{9F95B723-0A61-4572-B792-71115D1EC73F}"/>
              </a:ext>
            </a:extLst>
          </p:cNvPr>
          <p:cNvSpPr/>
          <p:nvPr/>
        </p:nvSpPr>
        <p:spPr>
          <a:xfrm>
            <a:off x="532013" y="2926079"/>
            <a:ext cx="2211187" cy="764771"/>
          </a:xfrm>
          <a:prstGeom prst="ellipse">
            <a:avLst/>
          </a:prstGeom>
          <a:noFill/>
          <a:ln w="76200">
            <a:solidFill>
              <a:srgbClr val="F583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801919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ctrTitle"/>
          </p:nvPr>
        </p:nvSpPr>
        <p:spPr>
          <a:xfrm>
            <a:off x="639099" y="467164"/>
            <a:ext cx="11120284" cy="1525411"/>
          </a:xfrm>
        </p:spPr>
        <p:txBody>
          <a:bodyPr/>
          <a:lstStyle/>
          <a:p>
            <a:r>
              <a:rPr lang="en-US" sz="4000" dirty="0" err="1"/>
              <a:t>Hoeveel</a:t>
            </a:r>
            <a:r>
              <a:rPr lang="en-US" sz="4000" dirty="0"/>
              <a:t> gram </a:t>
            </a:r>
            <a:r>
              <a:rPr lang="en-US" sz="4000" dirty="0" err="1"/>
              <a:t>afbraak</a:t>
            </a:r>
            <a:r>
              <a:rPr lang="en-US" sz="4000" dirty="0"/>
              <a:t> van </a:t>
            </a:r>
            <a:r>
              <a:rPr lang="en-US" sz="4000" dirty="0" err="1"/>
              <a:t>spiereiwit</a:t>
            </a:r>
            <a:r>
              <a:rPr lang="en-US" sz="4000" dirty="0"/>
              <a:t> </a:t>
            </a:r>
            <a:r>
              <a:rPr lang="en-US" sz="4000" dirty="0" err="1"/>
              <a:t>heeft</a:t>
            </a:r>
            <a:r>
              <a:rPr lang="en-US" sz="4000" dirty="0"/>
              <a:t> </a:t>
            </a:r>
            <a:r>
              <a:rPr lang="en-US" sz="4000" dirty="0" err="1"/>
              <a:t>iemand</a:t>
            </a:r>
            <a:r>
              <a:rPr lang="en-US" sz="4000" dirty="0"/>
              <a:t> die </a:t>
            </a:r>
            <a:r>
              <a:rPr lang="en-US" sz="4000" dirty="0" err="1"/>
              <a:t>ondervoed</a:t>
            </a:r>
            <a:r>
              <a:rPr lang="en-US" sz="4000" dirty="0"/>
              <a:t> is?</a:t>
            </a:r>
            <a:endParaRPr lang="nl-NL" sz="4000" dirty="0"/>
          </a:p>
        </p:txBody>
      </p:sp>
      <p:sp>
        <p:nvSpPr>
          <p:cNvPr id="3" name="Tijdelijke aanduiding voor tekst 2"/>
          <p:cNvSpPr>
            <a:spLocks noGrp="1"/>
          </p:cNvSpPr>
          <p:nvPr>
            <p:ph type="body" sz="quarter" idx="11"/>
          </p:nvPr>
        </p:nvSpPr>
        <p:spPr>
          <a:xfrm>
            <a:off x="639764" y="2200530"/>
            <a:ext cx="11119619" cy="2394677"/>
          </a:xfrm>
        </p:spPr>
        <p:txBody>
          <a:bodyPr/>
          <a:lstStyle/>
          <a:p>
            <a:pPr marL="179992" indent="-514326">
              <a:spcBef>
                <a:spcPts val="0"/>
              </a:spcBef>
              <a:buAutoNum type="alphaUcPeriod"/>
            </a:pPr>
            <a:r>
              <a:rPr lang="nl-NL" sz="3200" dirty="0"/>
              <a:t>5 gram per dag</a:t>
            </a:r>
          </a:p>
          <a:p>
            <a:pPr marL="179992" indent="-514326">
              <a:spcBef>
                <a:spcPts val="0"/>
              </a:spcBef>
              <a:buAutoNum type="alphaUcPeriod"/>
            </a:pPr>
            <a:r>
              <a:rPr lang="nl-NL" sz="3200" dirty="0"/>
              <a:t>50 gram per dag</a:t>
            </a:r>
          </a:p>
          <a:p>
            <a:pPr marL="179992" indent="-514326">
              <a:spcBef>
                <a:spcPts val="0"/>
              </a:spcBef>
              <a:buAutoNum type="alphaUcPeriod"/>
            </a:pPr>
            <a:r>
              <a:rPr lang="nl-NL" sz="3200" dirty="0"/>
              <a:t>200 gram per dag</a:t>
            </a:r>
          </a:p>
          <a:p>
            <a:endParaRPr lang="nl-NL" sz="2000" dirty="0"/>
          </a:p>
        </p:txBody>
      </p:sp>
      <p:pic>
        <p:nvPicPr>
          <p:cNvPr id="5" name="Picture 4" descr="A picture containing person, indoor, man, cutting&#10;&#10;Description automatically generated">
            <a:extLst>
              <a:ext uri="{FF2B5EF4-FFF2-40B4-BE49-F238E27FC236}">
                <a16:creationId xmlns:a16="http://schemas.microsoft.com/office/drawing/2014/main" id="{1D563DB4-DE93-4FCE-8AE7-A58AB9D3FA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8684" y="2329132"/>
            <a:ext cx="5275383" cy="2743199"/>
          </a:xfrm>
          <a:prstGeom prst="rect">
            <a:avLst/>
          </a:prstGeom>
        </p:spPr>
      </p:pic>
      <p:sp>
        <p:nvSpPr>
          <p:cNvPr id="6" name="Ovaal 5">
            <a:extLst>
              <a:ext uri="{FF2B5EF4-FFF2-40B4-BE49-F238E27FC236}">
                <a16:creationId xmlns:a16="http://schemas.microsoft.com/office/drawing/2014/main" id="{B5F35859-4CD1-4677-9631-D6F729F8E068}"/>
              </a:ext>
            </a:extLst>
          </p:cNvPr>
          <p:cNvSpPr/>
          <p:nvPr/>
        </p:nvSpPr>
        <p:spPr>
          <a:xfrm>
            <a:off x="532013" y="2926080"/>
            <a:ext cx="3931922" cy="854173"/>
          </a:xfrm>
          <a:prstGeom prst="ellipse">
            <a:avLst/>
          </a:prstGeom>
          <a:noFill/>
          <a:ln w="76200">
            <a:solidFill>
              <a:srgbClr val="F583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528635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NL" dirty="0"/>
              <a:t>Spiereiwit</a:t>
            </a:r>
          </a:p>
        </p:txBody>
      </p:sp>
      <p:sp>
        <p:nvSpPr>
          <p:cNvPr id="3" name="Tijdelijke aanduiding voor tekst 2"/>
          <p:cNvSpPr>
            <a:spLocks noGrp="1"/>
          </p:cNvSpPr>
          <p:nvPr>
            <p:ph type="body" sz="quarter" idx="11"/>
          </p:nvPr>
        </p:nvSpPr>
        <p:spPr>
          <a:xfrm>
            <a:off x="639764" y="1312086"/>
            <a:ext cx="11119619" cy="2209039"/>
          </a:xfrm>
        </p:spPr>
        <p:txBody>
          <a:bodyPr/>
          <a:lstStyle/>
          <a:p>
            <a:pPr marL="457178" indent="-457178">
              <a:buFont typeface="Arial" panose="020B0604020202020204" pitchFamily="34" charset="0"/>
              <a:buChar char="•"/>
            </a:pPr>
            <a:r>
              <a:rPr lang="nl-NL" dirty="0"/>
              <a:t>Eiwit is een bouwsteen van de spieren</a:t>
            </a:r>
          </a:p>
          <a:p>
            <a:pPr marL="457178" indent="-457178">
              <a:buFont typeface="Arial" panose="020B0604020202020204" pitchFamily="34" charset="0"/>
              <a:buChar char="•"/>
            </a:pPr>
            <a:r>
              <a:rPr lang="nl-NL" dirty="0"/>
              <a:t>Bij het ouder worden verlies je langzaam een beetje spiermassa, maar dit proces gaat nóg sneller bij ouderen die ondervoed zijn</a:t>
            </a:r>
          </a:p>
          <a:p>
            <a:pPr marL="457178" indent="-457178">
              <a:buFont typeface="Arial" panose="020B0604020202020204" pitchFamily="34" charset="0"/>
              <a:buChar char="•"/>
            </a:pPr>
            <a:r>
              <a:rPr lang="nl-NL" dirty="0"/>
              <a:t>Eiwitrijke voeding en beweging daarom belangrijk voor spiermassa!</a:t>
            </a:r>
          </a:p>
          <a:p>
            <a:pPr marL="914354" lvl="1" indent="-457178">
              <a:buFont typeface="Arial" panose="020B0604020202020204" pitchFamily="34" charset="0"/>
              <a:buChar char="•"/>
            </a:pPr>
            <a:endParaRPr lang="nl-NL" dirty="0"/>
          </a:p>
          <a:p>
            <a:pPr marL="914354" lvl="1" indent="-457178">
              <a:buFont typeface="Arial" panose="020B0604020202020204" pitchFamily="34" charset="0"/>
              <a:buChar char="•"/>
            </a:pPr>
            <a:endParaRPr lang="nl-NL" dirty="0"/>
          </a:p>
          <a:p>
            <a:pPr marL="914354" lvl="1" indent="-457178">
              <a:buFont typeface="Arial" panose="020B0604020202020204" pitchFamily="34" charset="0"/>
              <a:buChar char="•"/>
            </a:pPr>
            <a:r>
              <a:rPr lang="nl-NL" dirty="0">
                <a:solidFill>
                  <a:srgbClr val="F47C40"/>
                </a:solidFill>
              </a:rPr>
              <a:t>Ei, vlees, vis, zuivel, peulvruchten of noten</a:t>
            </a:r>
          </a:p>
        </p:txBody>
      </p:sp>
      <p:pic>
        <p:nvPicPr>
          <p:cNvPr id="4" name="Afbeelding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26186" y="3548421"/>
            <a:ext cx="4105929" cy="2251881"/>
          </a:xfrm>
          <a:prstGeom prst="rect">
            <a:avLst/>
          </a:prstGeom>
          <a:ln>
            <a:noFill/>
          </a:ln>
          <a:effectLst>
            <a:softEdge rad="112500"/>
          </a:effectLst>
        </p:spPr>
      </p:pic>
    </p:spTree>
    <p:extLst>
      <p:ext uri="{BB962C8B-B14F-4D97-AF65-F5344CB8AC3E}">
        <p14:creationId xmlns:p14="http://schemas.microsoft.com/office/powerpoint/2010/main" val="2704329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39099" y="467165"/>
            <a:ext cx="11120284" cy="1470819"/>
          </a:xfrm>
        </p:spPr>
        <p:txBody>
          <a:bodyPr/>
          <a:lstStyle/>
          <a:p>
            <a:r>
              <a:rPr lang="nl-NL" sz="4000" dirty="0"/>
              <a:t>Hoeveel procent van 65-plussers is eenzaam?</a:t>
            </a:r>
          </a:p>
        </p:txBody>
      </p:sp>
      <p:sp>
        <p:nvSpPr>
          <p:cNvPr id="3" name="Tijdelijke aanduiding voor tekst 2"/>
          <p:cNvSpPr>
            <a:spLocks noGrp="1"/>
          </p:cNvSpPr>
          <p:nvPr>
            <p:ph type="body" sz="quarter" idx="11"/>
          </p:nvPr>
        </p:nvSpPr>
        <p:spPr>
          <a:xfrm>
            <a:off x="639764" y="2635916"/>
            <a:ext cx="11119619" cy="2394677"/>
          </a:xfrm>
        </p:spPr>
        <p:txBody>
          <a:bodyPr/>
          <a:lstStyle/>
          <a:p>
            <a:pPr marL="179992" indent="-514326">
              <a:spcBef>
                <a:spcPts val="0"/>
              </a:spcBef>
              <a:buFont typeface="Arial"/>
              <a:buAutoNum type="alphaUcPeriod"/>
            </a:pPr>
            <a:r>
              <a:rPr lang="nl-NL" sz="3200" dirty="0"/>
              <a:t>40%</a:t>
            </a:r>
            <a:endParaRPr lang="nl-NL" sz="2000" dirty="0"/>
          </a:p>
          <a:p>
            <a:pPr marL="179992" indent="-514326">
              <a:spcBef>
                <a:spcPts val="0"/>
              </a:spcBef>
              <a:buFont typeface="Arial"/>
              <a:buAutoNum type="alphaUcPeriod"/>
            </a:pPr>
            <a:r>
              <a:rPr lang="nl-NL" sz="3200" dirty="0"/>
              <a:t>50%</a:t>
            </a:r>
          </a:p>
          <a:p>
            <a:pPr marL="179992" indent="-514326">
              <a:spcBef>
                <a:spcPts val="0"/>
              </a:spcBef>
              <a:buAutoNum type="alphaUcPeriod"/>
            </a:pPr>
            <a:r>
              <a:rPr lang="nl-NL" sz="3200" dirty="0"/>
              <a:t>66%</a:t>
            </a:r>
          </a:p>
        </p:txBody>
      </p:sp>
      <p:sp>
        <p:nvSpPr>
          <p:cNvPr id="4" name="Ovaal 3">
            <a:extLst>
              <a:ext uri="{FF2B5EF4-FFF2-40B4-BE49-F238E27FC236}">
                <a16:creationId xmlns:a16="http://schemas.microsoft.com/office/drawing/2014/main" id="{980FCE2A-9638-44CD-BA92-73C434BBCF8B}"/>
              </a:ext>
            </a:extLst>
          </p:cNvPr>
          <p:cNvSpPr/>
          <p:nvPr/>
        </p:nvSpPr>
        <p:spPr>
          <a:xfrm>
            <a:off x="548638" y="2942704"/>
            <a:ext cx="1654233" cy="764771"/>
          </a:xfrm>
          <a:prstGeom prst="ellipse">
            <a:avLst/>
          </a:prstGeom>
          <a:noFill/>
          <a:ln w="76200">
            <a:solidFill>
              <a:srgbClr val="F583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237227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en-US" dirty="0" err="1"/>
              <a:t>Programma</a:t>
            </a:r>
            <a:endParaRPr lang="nl-NL" dirty="0"/>
          </a:p>
        </p:txBody>
      </p:sp>
      <p:sp>
        <p:nvSpPr>
          <p:cNvPr id="3" name="Tijdelijke aanduiding voor tekst 2"/>
          <p:cNvSpPr>
            <a:spLocks noGrp="1"/>
          </p:cNvSpPr>
          <p:nvPr>
            <p:ph type="body" sz="quarter" idx="11"/>
          </p:nvPr>
        </p:nvSpPr>
        <p:spPr>
          <a:xfrm>
            <a:off x="639764" y="1312083"/>
            <a:ext cx="11119619" cy="3764884"/>
          </a:xfrm>
        </p:spPr>
        <p:txBody>
          <a:bodyPr/>
          <a:lstStyle/>
          <a:p>
            <a:r>
              <a:rPr lang="en-US" sz="2400" dirty="0" err="1">
                <a:solidFill>
                  <a:schemeClr val="bg1"/>
                </a:solidFill>
              </a:rPr>
              <a:t>Introductie</a:t>
            </a:r>
            <a:r>
              <a:rPr lang="en-US" sz="2400" dirty="0">
                <a:solidFill>
                  <a:schemeClr val="bg1"/>
                </a:solidFill>
              </a:rPr>
              <a:t> en </a:t>
            </a:r>
            <a:r>
              <a:rPr lang="en-US" sz="2400" dirty="0" err="1">
                <a:solidFill>
                  <a:schemeClr val="bg1"/>
                </a:solidFill>
              </a:rPr>
              <a:t>kennismaking</a:t>
            </a:r>
            <a:endParaRPr lang="en-US" sz="2400" dirty="0">
              <a:solidFill>
                <a:schemeClr val="bg1"/>
              </a:solidFill>
            </a:endParaRPr>
          </a:p>
          <a:p>
            <a:r>
              <a:rPr lang="en-US" sz="2400" dirty="0" err="1"/>
              <a:t>Dobbelfit</a:t>
            </a:r>
            <a:endParaRPr lang="en-US" sz="2400" dirty="0"/>
          </a:p>
          <a:p>
            <a:r>
              <a:rPr lang="en-US" sz="2400" dirty="0" err="1"/>
              <a:t>Risicofactoren</a:t>
            </a:r>
            <a:r>
              <a:rPr lang="en-US" sz="2400" dirty="0"/>
              <a:t> </a:t>
            </a:r>
            <a:r>
              <a:rPr lang="en-US" sz="2400" dirty="0" err="1"/>
              <a:t>vallen</a:t>
            </a:r>
            <a:endParaRPr lang="en-US" sz="2400" dirty="0"/>
          </a:p>
          <a:p>
            <a:r>
              <a:rPr lang="nl-NL" sz="2400" dirty="0"/>
              <a:t>Quiz valpreventie en voeding</a:t>
            </a:r>
          </a:p>
          <a:p>
            <a:r>
              <a:rPr lang="nl-NL" sz="2400" dirty="0"/>
              <a:t>Inhoud TOM</a:t>
            </a:r>
          </a:p>
          <a:p>
            <a:r>
              <a:rPr lang="en-US" sz="2400" dirty="0" err="1"/>
              <a:t>Rol</a:t>
            </a:r>
            <a:r>
              <a:rPr lang="en-US" sz="2400" dirty="0"/>
              <a:t> </a:t>
            </a:r>
            <a:r>
              <a:rPr lang="en-US" sz="2400" dirty="0" err="1"/>
              <a:t>als</a:t>
            </a:r>
            <a:r>
              <a:rPr lang="en-US" sz="2400" dirty="0"/>
              <a:t> TOM-maatje</a:t>
            </a:r>
          </a:p>
          <a:p>
            <a:r>
              <a:rPr lang="en-US" sz="2400" dirty="0"/>
              <a:t>Communicatie tips </a:t>
            </a:r>
          </a:p>
          <a:p>
            <a:r>
              <a:rPr lang="en-US" sz="2400" dirty="0" err="1"/>
              <a:t>Organisatorische</a:t>
            </a:r>
            <a:r>
              <a:rPr lang="en-US" sz="2400" dirty="0"/>
              <a:t> en </a:t>
            </a:r>
            <a:r>
              <a:rPr lang="en-US" sz="2400" dirty="0" err="1"/>
              <a:t>praktische</a:t>
            </a:r>
            <a:r>
              <a:rPr lang="en-US" sz="2400" dirty="0"/>
              <a:t> </a:t>
            </a:r>
            <a:r>
              <a:rPr lang="en-US" sz="2400" dirty="0" err="1"/>
              <a:t>zaken</a:t>
            </a:r>
            <a:endParaRPr lang="nl-NL" sz="2400" dirty="0"/>
          </a:p>
        </p:txBody>
      </p:sp>
    </p:spTree>
    <p:extLst>
      <p:ext uri="{BB962C8B-B14F-4D97-AF65-F5344CB8AC3E}">
        <p14:creationId xmlns:p14="http://schemas.microsoft.com/office/powerpoint/2010/main" val="28887856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sz="4000" dirty="0"/>
              <a:t>Wat is TOM?</a:t>
            </a:r>
          </a:p>
        </p:txBody>
      </p:sp>
      <p:sp>
        <p:nvSpPr>
          <p:cNvPr id="4" name="TextBox 3"/>
          <p:cNvSpPr txBox="1"/>
          <p:nvPr/>
        </p:nvSpPr>
        <p:spPr>
          <a:xfrm>
            <a:off x="6489293" y="3303640"/>
            <a:ext cx="184727" cy="384719"/>
          </a:xfrm>
          <a:prstGeom prst="rect">
            <a:avLst/>
          </a:prstGeom>
          <a:noFill/>
        </p:spPr>
        <p:txBody>
          <a:bodyPr wrap="none" lIns="91436" tIns="45718" rIns="91436" bIns="45718" rtlCol="0">
            <a:spAutoFit/>
          </a:bodyPr>
          <a:lstStyle/>
          <a:p>
            <a:endParaRPr lang="en-US" dirty="0"/>
          </a:p>
        </p:txBody>
      </p:sp>
      <p:sp>
        <p:nvSpPr>
          <p:cNvPr id="5" name="Tijdelijke aanduiding voor tekst 2">
            <a:extLst>
              <a:ext uri="{FF2B5EF4-FFF2-40B4-BE49-F238E27FC236}">
                <a16:creationId xmlns:a16="http://schemas.microsoft.com/office/drawing/2014/main" id="{D4EC44E8-7933-3540-A3B0-84E2A51781C0}"/>
              </a:ext>
            </a:extLst>
          </p:cNvPr>
          <p:cNvSpPr>
            <a:spLocks noGrp="1"/>
          </p:cNvSpPr>
          <p:nvPr>
            <p:ph type="body" sz="quarter" idx="11"/>
          </p:nvPr>
        </p:nvSpPr>
        <p:spPr>
          <a:xfrm>
            <a:off x="768553" y="1605990"/>
            <a:ext cx="11119619" cy="2394677"/>
          </a:xfrm>
        </p:spPr>
        <p:txBody>
          <a:bodyPr/>
          <a:lstStyle/>
          <a:p>
            <a:pPr marL="457200" indent="-457200">
              <a:buFont typeface="Arial" panose="020B0604020202020204" pitchFamily="34" charset="0"/>
              <a:buChar char="•"/>
            </a:pPr>
            <a:r>
              <a:rPr lang="nl-NL" dirty="0"/>
              <a:t>Wervingsfilm TOM: </a:t>
            </a:r>
            <a:r>
              <a:rPr lang="nl-NL" dirty="0">
                <a:hlinkClick r:id="rId3"/>
              </a:rPr>
              <a:t>https://youtu.be/2cdy_B6WXts</a:t>
            </a:r>
            <a:endParaRPr lang="nl-NL" dirty="0"/>
          </a:p>
          <a:p>
            <a:pPr marL="457200" indent="-457200">
              <a:buFont typeface="Arial" panose="020B0604020202020204" pitchFamily="34" charset="0"/>
              <a:buChar char="•"/>
            </a:pPr>
            <a:r>
              <a:rPr lang="nl-NL" dirty="0"/>
              <a:t>Ervaringen van uitvoerders en deelnemers: </a:t>
            </a:r>
            <a:r>
              <a:rPr lang="nl-NL" dirty="0">
                <a:hlinkClick r:id="rId4"/>
              </a:rPr>
              <a:t>https://youtu.be/f6J72Zrxvfk</a:t>
            </a:r>
            <a:r>
              <a:rPr lang="nl-NL" dirty="0"/>
              <a:t> </a:t>
            </a:r>
          </a:p>
          <a:p>
            <a:endParaRPr lang="nl-NL" dirty="0"/>
          </a:p>
          <a:p>
            <a:endParaRPr lang="nl-NL" dirty="0"/>
          </a:p>
        </p:txBody>
      </p:sp>
    </p:spTree>
    <p:extLst>
      <p:ext uri="{BB962C8B-B14F-4D97-AF65-F5344CB8AC3E}">
        <p14:creationId xmlns:p14="http://schemas.microsoft.com/office/powerpoint/2010/main" val="41562263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BEE6FF-514C-4AE0-A24B-6446B77F3A77}"/>
              </a:ext>
            </a:extLst>
          </p:cNvPr>
          <p:cNvSpPr>
            <a:spLocks noGrp="1"/>
          </p:cNvSpPr>
          <p:nvPr>
            <p:ph type="ctrTitle"/>
          </p:nvPr>
        </p:nvSpPr>
        <p:spPr/>
        <p:txBody>
          <a:bodyPr/>
          <a:lstStyle/>
          <a:p>
            <a:r>
              <a:rPr lang="nl-NL" dirty="0"/>
              <a:t>Wat is TOM?</a:t>
            </a:r>
          </a:p>
        </p:txBody>
      </p:sp>
      <p:sp>
        <p:nvSpPr>
          <p:cNvPr id="3" name="Tijdelijke aanduiding voor tekst 2">
            <a:extLst>
              <a:ext uri="{FF2B5EF4-FFF2-40B4-BE49-F238E27FC236}">
                <a16:creationId xmlns:a16="http://schemas.microsoft.com/office/drawing/2014/main" id="{05E0BDB6-1666-4A9D-8EE3-4A942AD441EE}"/>
              </a:ext>
            </a:extLst>
          </p:cNvPr>
          <p:cNvSpPr>
            <a:spLocks noGrp="1"/>
          </p:cNvSpPr>
          <p:nvPr>
            <p:ph type="body" sz="quarter" idx="11"/>
          </p:nvPr>
        </p:nvSpPr>
        <p:spPr>
          <a:xfrm>
            <a:off x="639763" y="1312083"/>
            <a:ext cx="11119618" cy="4092430"/>
          </a:xfrm>
        </p:spPr>
        <p:txBody>
          <a:bodyPr/>
          <a:lstStyle/>
          <a:p>
            <a:pPr marL="0" indent="0">
              <a:buNone/>
            </a:pPr>
            <a:r>
              <a:rPr lang="nl-NL" dirty="0"/>
              <a:t>Programma van 13/14 weken</a:t>
            </a:r>
          </a:p>
          <a:p>
            <a:pPr marL="0" indent="0">
              <a:buNone/>
            </a:pPr>
            <a:endParaRPr lang="nl-NL" dirty="0"/>
          </a:p>
          <a:p>
            <a:pPr marL="108000"/>
            <a:endParaRPr lang="nl-NL" dirty="0"/>
          </a:p>
          <a:p>
            <a:pPr marL="108000"/>
            <a:endParaRPr lang="nl-NL" dirty="0"/>
          </a:p>
          <a:p>
            <a:pPr marL="108000"/>
            <a:endParaRPr lang="nl-NL" dirty="0"/>
          </a:p>
          <a:p>
            <a:pPr marL="0" indent="0">
              <a:buNone/>
            </a:pPr>
            <a:endParaRPr lang="nl-NL" dirty="0"/>
          </a:p>
        </p:txBody>
      </p:sp>
      <p:sp>
        <p:nvSpPr>
          <p:cNvPr id="4" name="Rechthoek 3">
            <a:extLst>
              <a:ext uri="{FF2B5EF4-FFF2-40B4-BE49-F238E27FC236}">
                <a16:creationId xmlns:a16="http://schemas.microsoft.com/office/drawing/2014/main" id="{2A7C70CE-C567-4FF5-8742-1D59D30205C1}"/>
              </a:ext>
            </a:extLst>
          </p:cNvPr>
          <p:cNvSpPr/>
          <p:nvPr/>
        </p:nvSpPr>
        <p:spPr>
          <a:xfrm>
            <a:off x="533663" y="4171872"/>
            <a:ext cx="3679056" cy="12017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dirty="0">
                <a:solidFill>
                  <a:schemeClr val="tx1"/>
                </a:solidFill>
              </a:rPr>
              <a:t>Valpreventief beweegprogramma</a:t>
            </a:r>
          </a:p>
        </p:txBody>
      </p:sp>
      <p:sp>
        <p:nvSpPr>
          <p:cNvPr id="5" name="Rechthoek 4">
            <a:extLst>
              <a:ext uri="{FF2B5EF4-FFF2-40B4-BE49-F238E27FC236}">
                <a16:creationId xmlns:a16="http://schemas.microsoft.com/office/drawing/2014/main" id="{909A5FD9-AC7B-4CB9-973E-B6FB46561136}"/>
              </a:ext>
            </a:extLst>
          </p:cNvPr>
          <p:cNvSpPr/>
          <p:nvPr/>
        </p:nvSpPr>
        <p:spPr>
          <a:xfrm>
            <a:off x="4256472" y="4096822"/>
            <a:ext cx="3679056" cy="14073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rPr>
              <a:t>Voedingsadvies</a:t>
            </a:r>
            <a:r>
              <a:rPr lang="en-US" sz="3200" dirty="0">
                <a:solidFill>
                  <a:schemeClr val="tx1"/>
                </a:solidFill>
              </a:rPr>
              <a:t> </a:t>
            </a:r>
          </a:p>
          <a:p>
            <a:pPr algn="ctr"/>
            <a:r>
              <a:rPr lang="en-US" sz="3200" dirty="0">
                <a:solidFill>
                  <a:schemeClr val="tx1"/>
                </a:solidFill>
              </a:rPr>
              <a:t>&amp; </a:t>
            </a:r>
            <a:r>
              <a:rPr lang="en-US" sz="3200" dirty="0" err="1">
                <a:solidFill>
                  <a:schemeClr val="tx1"/>
                </a:solidFill>
              </a:rPr>
              <a:t>gezonde</a:t>
            </a:r>
            <a:r>
              <a:rPr lang="en-US" sz="3200" dirty="0">
                <a:solidFill>
                  <a:schemeClr val="tx1"/>
                </a:solidFill>
              </a:rPr>
              <a:t> </a:t>
            </a:r>
            <a:r>
              <a:rPr lang="nl-NL" sz="3200" dirty="0">
                <a:solidFill>
                  <a:schemeClr val="tx1"/>
                </a:solidFill>
              </a:rPr>
              <a:t>lunches</a:t>
            </a:r>
          </a:p>
        </p:txBody>
      </p:sp>
      <p:pic>
        <p:nvPicPr>
          <p:cNvPr id="11" name="Afbeelding 10">
            <a:extLst>
              <a:ext uri="{FF2B5EF4-FFF2-40B4-BE49-F238E27FC236}">
                <a16:creationId xmlns:a16="http://schemas.microsoft.com/office/drawing/2014/main" id="{B755E874-3840-4798-94E6-948914E06675}"/>
              </a:ext>
            </a:extLst>
          </p:cNvPr>
          <p:cNvPicPr>
            <a:picLocks noChangeAspect="1"/>
          </p:cNvPicPr>
          <p:nvPr/>
        </p:nvPicPr>
        <p:blipFill>
          <a:blip r:embed="rId3"/>
          <a:stretch>
            <a:fillRect/>
          </a:stretch>
        </p:blipFill>
        <p:spPr>
          <a:xfrm>
            <a:off x="5118721" y="1830213"/>
            <a:ext cx="2161036" cy="2164084"/>
          </a:xfrm>
          <a:prstGeom prst="rect">
            <a:avLst/>
          </a:prstGeom>
        </p:spPr>
      </p:pic>
      <p:pic>
        <p:nvPicPr>
          <p:cNvPr id="13" name="Afbeelding 12">
            <a:extLst>
              <a:ext uri="{FF2B5EF4-FFF2-40B4-BE49-F238E27FC236}">
                <a16:creationId xmlns:a16="http://schemas.microsoft.com/office/drawing/2014/main" id="{AE74A31D-FA66-4F15-A61D-F7623B4A93E4}"/>
              </a:ext>
            </a:extLst>
          </p:cNvPr>
          <p:cNvPicPr>
            <a:picLocks noChangeAspect="1"/>
          </p:cNvPicPr>
          <p:nvPr/>
        </p:nvPicPr>
        <p:blipFill>
          <a:blip r:embed="rId4"/>
          <a:stretch>
            <a:fillRect/>
          </a:stretch>
        </p:blipFill>
        <p:spPr>
          <a:xfrm>
            <a:off x="1291149" y="1830213"/>
            <a:ext cx="2164084" cy="2164084"/>
          </a:xfrm>
          <a:prstGeom prst="rect">
            <a:avLst/>
          </a:prstGeom>
        </p:spPr>
      </p:pic>
      <p:pic>
        <p:nvPicPr>
          <p:cNvPr id="15" name="Afbeelding 14">
            <a:extLst>
              <a:ext uri="{FF2B5EF4-FFF2-40B4-BE49-F238E27FC236}">
                <a16:creationId xmlns:a16="http://schemas.microsoft.com/office/drawing/2014/main" id="{C17C6926-3BC8-4321-8770-D9616A6458AC}"/>
              </a:ext>
            </a:extLst>
          </p:cNvPr>
          <p:cNvPicPr>
            <a:picLocks noChangeAspect="1"/>
          </p:cNvPicPr>
          <p:nvPr/>
        </p:nvPicPr>
        <p:blipFill>
          <a:blip r:embed="rId5"/>
          <a:stretch>
            <a:fillRect/>
          </a:stretch>
        </p:blipFill>
        <p:spPr>
          <a:xfrm>
            <a:off x="8943245" y="1830213"/>
            <a:ext cx="2161036" cy="2164084"/>
          </a:xfrm>
          <a:prstGeom prst="rect">
            <a:avLst/>
          </a:prstGeom>
        </p:spPr>
      </p:pic>
      <p:sp>
        <p:nvSpPr>
          <p:cNvPr id="16" name="Rechthoek 15">
            <a:extLst>
              <a:ext uri="{FF2B5EF4-FFF2-40B4-BE49-F238E27FC236}">
                <a16:creationId xmlns:a16="http://schemas.microsoft.com/office/drawing/2014/main" id="{CF5AFC2F-38DE-4E7F-B95B-613D89365089}"/>
              </a:ext>
            </a:extLst>
          </p:cNvPr>
          <p:cNvSpPr/>
          <p:nvPr/>
        </p:nvSpPr>
        <p:spPr>
          <a:xfrm>
            <a:off x="8041627" y="4185523"/>
            <a:ext cx="3679200" cy="12017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dirty="0">
                <a:solidFill>
                  <a:schemeClr val="tx1"/>
                </a:solidFill>
              </a:rPr>
              <a:t>Gezelligheid </a:t>
            </a:r>
          </a:p>
          <a:p>
            <a:pPr algn="ctr"/>
            <a:r>
              <a:rPr lang="nl-NL" sz="3200" dirty="0">
                <a:solidFill>
                  <a:schemeClr val="tx1"/>
                </a:solidFill>
              </a:rPr>
              <a:t>&amp; nieuwe contacten</a:t>
            </a:r>
          </a:p>
        </p:txBody>
      </p:sp>
    </p:spTree>
    <p:extLst>
      <p:ext uri="{BB962C8B-B14F-4D97-AF65-F5344CB8AC3E}">
        <p14:creationId xmlns:p14="http://schemas.microsoft.com/office/powerpoint/2010/main" val="1250008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797B29-5C0E-B948-BDC7-9623C98B460B}"/>
              </a:ext>
            </a:extLst>
          </p:cNvPr>
          <p:cNvSpPr>
            <a:spLocks noGrp="1"/>
          </p:cNvSpPr>
          <p:nvPr>
            <p:ph type="ctrTitle"/>
          </p:nvPr>
        </p:nvSpPr>
        <p:spPr/>
        <p:txBody>
          <a:bodyPr/>
          <a:lstStyle/>
          <a:p>
            <a:r>
              <a:rPr lang="nl-NL" sz="4800">
                <a:latin typeface="Lora"/>
              </a:rPr>
              <a:t>Programma TOM</a:t>
            </a:r>
          </a:p>
        </p:txBody>
      </p:sp>
      <p:pic>
        <p:nvPicPr>
          <p:cNvPr id="3" name="Afbeelding 2" descr="Afbeelding met tekst, schermopname, Lettertype, nummer&#10;&#10;Door AI gegenereerde inhoud is mogelijk onjuist.">
            <a:extLst>
              <a:ext uri="{FF2B5EF4-FFF2-40B4-BE49-F238E27FC236}">
                <a16:creationId xmlns:a16="http://schemas.microsoft.com/office/drawing/2014/main" id="{EBE447D3-6EC7-7BE5-FD3A-9ABEE262D2D7}"/>
              </a:ext>
            </a:extLst>
          </p:cNvPr>
          <p:cNvPicPr>
            <a:picLocks noChangeAspect="1"/>
          </p:cNvPicPr>
          <p:nvPr/>
        </p:nvPicPr>
        <p:blipFill>
          <a:blip r:embed="rId3"/>
          <a:stretch>
            <a:fillRect/>
          </a:stretch>
        </p:blipFill>
        <p:spPr>
          <a:xfrm>
            <a:off x="2381249" y="1310808"/>
            <a:ext cx="9186583" cy="4612902"/>
          </a:xfrm>
          <a:prstGeom prst="rect">
            <a:avLst/>
          </a:prstGeom>
        </p:spPr>
      </p:pic>
    </p:spTree>
    <p:extLst>
      <p:ext uri="{BB962C8B-B14F-4D97-AF65-F5344CB8AC3E}">
        <p14:creationId xmlns:p14="http://schemas.microsoft.com/office/powerpoint/2010/main" val="7434321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en-US" dirty="0"/>
              <a:t>In </a:t>
            </a:r>
            <a:r>
              <a:rPr lang="en-US" dirty="0" err="1"/>
              <a:t>Balans</a:t>
            </a:r>
            <a:r>
              <a:rPr lang="en-US" dirty="0"/>
              <a:t>/Otago</a:t>
            </a:r>
            <a:endParaRPr lang="nl-NL" dirty="0"/>
          </a:p>
        </p:txBody>
      </p:sp>
      <p:pic>
        <p:nvPicPr>
          <p:cNvPr id="4" name="Afbeelding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08847" y="1366520"/>
            <a:ext cx="6403644" cy="4269096"/>
          </a:xfrm>
          <a:prstGeom prst="rect">
            <a:avLst/>
          </a:prstGeom>
        </p:spPr>
      </p:pic>
    </p:spTree>
    <p:extLst>
      <p:ext uri="{BB962C8B-B14F-4D97-AF65-F5344CB8AC3E}">
        <p14:creationId xmlns:p14="http://schemas.microsoft.com/office/powerpoint/2010/main" val="39900459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en-US" dirty="0"/>
              <a:t>De </a:t>
            </a:r>
            <a:r>
              <a:rPr lang="en-US" dirty="0" err="1"/>
              <a:t>Balansdans</a:t>
            </a:r>
            <a:endParaRPr lang="nl-NL" dirty="0"/>
          </a:p>
        </p:txBody>
      </p:sp>
      <p:pic>
        <p:nvPicPr>
          <p:cNvPr id="4" name="De balansdans FINAL.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524839" y="1448404"/>
            <a:ext cx="7738280" cy="4352781"/>
          </a:xfrm>
          <a:prstGeom prst="rect">
            <a:avLst/>
          </a:prstGeom>
        </p:spPr>
      </p:pic>
    </p:spTree>
    <p:extLst>
      <p:ext uri="{BB962C8B-B14F-4D97-AF65-F5344CB8AC3E}">
        <p14:creationId xmlns:p14="http://schemas.microsoft.com/office/powerpoint/2010/main" val="27264568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NL" dirty="0"/>
              <a:t>Voeding</a:t>
            </a:r>
          </a:p>
        </p:txBody>
      </p:sp>
      <p:pic>
        <p:nvPicPr>
          <p:cNvPr id="4" name="Afbeelding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9099" y="1827299"/>
            <a:ext cx="4805099" cy="3203401"/>
          </a:xfrm>
          <a:prstGeom prst="rect">
            <a:avLst/>
          </a:prstGeom>
        </p:spPr>
      </p:pic>
      <p:pic>
        <p:nvPicPr>
          <p:cNvPr id="8" name="Afbeelding 7">
            <a:extLst>
              <a:ext uri="{FF2B5EF4-FFF2-40B4-BE49-F238E27FC236}">
                <a16:creationId xmlns:a16="http://schemas.microsoft.com/office/drawing/2014/main" id="{5385EC37-BD3A-43CC-CAA8-DFA2D58AC63A}"/>
              </a:ext>
            </a:extLst>
          </p:cNvPr>
          <p:cNvPicPr>
            <a:picLocks noChangeAspect="1"/>
          </p:cNvPicPr>
          <p:nvPr/>
        </p:nvPicPr>
        <p:blipFill>
          <a:blip r:embed="rId4"/>
          <a:stretch>
            <a:fillRect/>
          </a:stretch>
        </p:blipFill>
        <p:spPr>
          <a:xfrm>
            <a:off x="5779755" y="169259"/>
            <a:ext cx="6049219" cy="6049219"/>
          </a:xfrm>
          <a:prstGeom prst="rect">
            <a:avLst/>
          </a:prstGeom>
        </p:spPr>
      </p:pic>
    </p:spTree>
    <p:extLst>
      <p:ext uri="{BB962C8B-B14F-4D97-AF65-F5344CB8AC3E}">
        <p14:creationId xmlns:p14="http://schemas.microsoft.com/office/powerpoint/2010/main" val="32420483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en-US" dirty="0"/>
              <a:t>De TOM lunches</a:t>
            </a:r>
            <a:endParaRPr lang="nl-NL" dirty="0"/>
          </a:p>
        </p:txBody>
      </p:sp>
      <p:sp>
        <p:nvSpPr>
          <p:cNvPr id="3" name="Tijdelijke aanduiding voor tekst 2"/>
          <p:cNvSpPr>
            <a:spLocks noGrp="1"/>
          </p:cNvSpPr>
          <p:nvPr>
            <p:ph type="body" sz="quarter" idx="11"/>
          </p:nvPr>
        </p:nvSpPr>
        <p:spPr>
          <a:xfrm>
            <a:off x="639764" y="1257492"/>
            <a:ext cx="10925464" cy="4782700"/>
          </a:xfrm>
        </p:spPr>
        <p:txBody>
          <a:bodyPr/>
          <a:lstStyle/>
          <a:p>
            <a:pPr marL="457178" indent="-457178">
              <a:buFont typeface="Arial" panose="020B0604020202020204" pitchFamily="34" charset="0"/>
              <a:buChar char="•"/>
            </a:pPr>
            <a:r>
              <a:rPr lang="nl-NL" dirty="0"/>
              <a:t>Aansluitend op de beweegtraining</a:t>
            </a:r>
          </a:p>
          <a:p>
            <a:pPr marL="457178" indent="-457178">
              <a:buFont typeface="Arial" panose="020B0604020202020204" pitchFamily="34" charset="0"/>
              <a:buChar char="•"/>
            </a:pPr>
            <a:r>
              <a:rPr lang="nl-NL" dirty="0"/>
              <a:t>Doel lunch: creëren van een betere eetomgeving en meer kennis en bewustzijn van gezonde voeding.</a:t>
            </a:r>
          </a:p>
          <a:p>
            <a:pPr marL="914354" lvl="1" indent="-457178">
              <a:buFont typeface="Arial" panose="020B0604020202020204" pitchFamily="34" charset="0"/>
              <a:buChar char="•"/>
            </a:pPr>
            <a:r>
              <a:rPr lang="nl-NL" sz="2000" dirty="0">
                <a:solidFill>
                  <a:srgbClr val="F47C40"/>
                </a:solidFill>
              </a:rPr>
              <a:t>30 min samen lunchen</a:t>
            </a:r>
          </a:p>
          <a:p>
            <a:pPr marL="914354" lvl="1" indent="-457178">
              <a:buFont typeface="Arial" panose="020B0604020202020204" pitchFamily="34" charset="0"/>
              <a:buChar char="•"/>
            </a:pPr>
            <a:r>
              <a:rPr lang="nl-NL" sz="2000" dirty="0">
                <a:solidFill>
                  <a:srgbClr val="F47C40"/>
                </a:solidFill>
              </a:rPr>
              <a:t>20 min informatie door diëtist</a:t>
            </a:r>
          </a:p>
          <a:p>
            <a:pPr marL="914354" lvl="1" indent="-457178">
              <a:buFont typeface="Arial" panose="020B0604020202020204" pitchFamily="34" charset="0"/>
              <a:buChar char="•"/>
            </a:pPr>
            <a:r>
              <a:rPr lang="nl-NL" sz="2000" dirty="0">
                <a:solidFill>
                  <a:srgbClr val="F47C40"/>
                </a:solidFill>
              </a:rPr>
              <a:t>10 min voor persoonlijke vragen</a:t>
            </a:r>
          </a:p>
          <a:p>
            <a:pPr marL="457178" indent="-457178">
              <a:buFont typeface="Arial" panose="020B0604020202020204" pitchFamily="34" charset="0"/>
              <a:buChar char="•"/>
            </a:pPr>
            <a:r>
              <a:rPr lang="nl-NL" dirty="0"/>
              <a:t>Elke lunch een ander onderwerp:</a:t>
            </a:r>
          </a:p>
          <a:p>
            <a:pPr marL="457178" lvl="1" indent="0">
              <a:buNone/>
            </a:pPr>
            <a:r>
              <a:rPr lang="nl-NL" sz="2000" dirty="0">
                <a:solidFill>
                  <a:srgbClr val="F47C40"/>
                </a:solidFill>
              </a:rPr>
              <a:t>Introductie en goede en gezonde voeding 		Eiwitten, hoeveel en hoe vaak?</a:t>
            </a:r>
          </a:p>
          <a:p>
            <a:pPr marL="457178" lvl="1" indent="0">
              <a:buNone/>
            </a:pPr>
            <a:r>
              <a:rPr lang="nl-NL" sz="2000" dirty="0">
                <a:solidFill>
                  <a:srgbClr val="F47C40"/>
                </a:solidFill>
              </a:rPr>
              <a:t>Waarom je niet te veel en niet te weinig moet eten	Moeilijkheden rondom eten</a:t>
            </a:r>
          </a:p>
          <a:p>
            <a:pPr marL="457178" lvl="1" indent="0">
              <a:buNone/>
            </a:pPr>
            <a:r>
              <a:rPr lang="nl-NL" sz="2000" dirty="0">
                <a:solidFill>
                  <a:srgbClr val="F47C40"/>
                </a:solidFill>
              </a:rPr>
              <a:t>Eiwitten, waarom en waarin?				Gedrag en volhouden</a:t>
            </a:r>
          </a:p>
        </p:txBody>
      </p:sp>
    </p:spTree>
    <p:extLst>
      <p:ext uri="{BB962C8B-B14F-4D97-AF65-F5344CB8AC3E}">
        <p14:creationId xmlns:p14="http://schemas.microsoft.com/office/powerpoint/2010/main" val="16392658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39099" y="467164"/>
            <a:ext cx="11120284" cy="1477546"/>
          </a:xfrm>
        </p:spPr>
        <p:txBody>
          <a:bodyPr/>
          <a:lstStyle/>
          <a:p>
            <a:r>
              <a:rPr lang="en-US" dirty="0"/>
              <a:t>Wat kun je </a:t>
            </a:r>
            <a:r>
              <a:rPr lang="en-US" dirty="0" err="1"/>
              <a:t>doen</a:t>
            </a:r>
            <a:r>
              <a:rPr lang="en-US" dirty="0"/>
              <a:t> </a:t>
            </a:r>
            <a:r>
              <a:rPr lang="en-US" dirty="0" err="1"/>
              <a:t>als</a:t>
            </a:r>
            <a:r>
              <a:rPr lang="en-US" dirty="0"/>
              <a:t> TOM-maatje?</a:t>
            </a:r>
            <a:endParaRPr lang="nl-NL" dirty="0"/>
          </a:p>
        </p:txBody>
      </p:sp>
      <p:pic>
        <p:nvPicPr>
          <p:cNvPr id="5" name="Afbeelding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98070" y="2095223"/>
            <a:ext cx="5395860" cy="3597240"/>
          </a:xfrm>
          <a:prstGeom prst="rect">
            <a:avLst/>
          </a:prstGeom>
        </p:spPr>
      </p:pic>
    </p:spTree>
    <p:extLst>
      <p:ext uri="{BB962C8B-B14F-4D97-AF65-F5344CB8AC3E}">
        <p14:creationId xmlns:p14="http://schemas.microsoft.com/office/powerpoint/2010/main" val="5718862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NL" dirty="0"/>
              <a:t>Motiveren</a:t>
            </a:r>
          </a:p>
        </p:txBody>
      </p:sp>
      <p:sp>
        <p:nvSpPr>
          <p:cNvPr id="3" name="Tijdelijke aanduiding voor tekst 2"/>
          <p:cNvSpPr>
            <a:spLocks noGrp="1"/>
          </p:cNvSpPr>
          <p:nvPr>
            <p:ph type="body" sz="quarter" idx="11"/>
          </p:nvPr>
        </p:nvSpPr>
        <p:spPr/>
        <p:txBody>
          <a:bodyPr/>
          <a:lstStyle/>
          <a:p>
            <a:pPr marL="457178" indent="-457178">
              <a:buFont typeface="Arial" panose="020B0604020202020204" pitchFamily="34" charset="0"/>
              <a:buChar char="•"/>
            </a:pPr>
            <a:endParaRPr lang="nl-NL" dirty="0"/>
          </a:p>
          <a:p>
            <a:pPr marL="457178" indent="-457178">
              <a:buFont typeface="Arial" panose="020B0604020202020204" pitchFamily="34" charset="0"/>
              <a:buChar char="•"/>
            </a:pPr>
            <a:r>
              <a:rPr lang="nl-NL" i="1" dirty="0"/>
              <a:t>Wat zou de deelnemer juist motiveren om mee te doen aan TOM?</a:t>
            </a:r>
          </a:p>
          <a:p>
            <a:pPr marL="0" indent="0"/>
            <a:endParaRPr lang="nl-NL" i="1" dirty="0"/>
          </a:p>
          <a:p>
            <a:pPr marL="457178" indent="-457178">
              <a:buFont typeface="Arial" panose="020B0604020202020204" pitchFamily="34" charset="0"/>
              <a:buChar char="•"/>
            </a:pPr>
            <a:r>
              <a:rPr lang="nl-NL" i="1" dirty="0"/>
              <a:t>Wat zou de deelnemer belemmeren om mee te doen aan TOM?</a:t>
            </a:r>
          </a:p>
          <a:p>
            <a:pPr marL="457178" indent="-457178">
              <a:buFont typeface="Arial" panose="020B0604020202020204" pitchFamily="34" charset="0"/>
              <a:buChar char="•"/>
            </a:pPr>
            <a:endParaRPr lang="nl-NL" i="1" dirty="0"/>
          </a:p>
        </p:txBody>
      </p:sp>
    </p:spTree>
    <p:extLst>
      <p:ext uri="{BB962C8B-B14F-4D97-AF65-F5344CB8AC3E}">
        <p14:creationId xmlns:p14="http://schemas.microsoft.com/office/powerpoint/2010/main" val="16091289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NL" dirty="0"/>
              <a:t>Wat motiveert?</a:t>
            </a:r>
          </a:p>
        </p:txBody>
      </p:sp>
      <p:sp>
        <p:nvSpPr>
          <p:cNvPr id="3" name="Tijdelijke aanduiding voor tekst 2"/>
          <p:cNvSpPr>
            <a:spLocks noGrp="1"/>
          </p:cNvSpPr>
          <p:nvPr>
            <p:ph type="body" sz="quarter" idx="11"/>
          </p:nvPr>
        </p:nvSpPr>
        <p:spPr>
          <a:xfrm>
            <a:off x="639764" y="1339380"/>
            <a:ext cx="11119619" cy="4250051"/>
          </a:xfrm>
        </p:spPr>
        <p:txBody>
          <a:bodyPr/>
          <a:lstStyle/>
          <a:p>
            <a:pPr marL="457178" indent="-457178">
              <a:buFont typeface="Arial" panose="020B0604020202020204" pitchFamily="34" charset="0"/>
              <a:buChar char="•"/>
            </a:pPr>
            <a:r>
              <a:rPr lang="nl-NL" dirty="0"/>
              <a:t>Een persoonlijk doel</a:t>
            </a:r>
          </a:p>
          <a:p>
            <a:pPr marL="914355" lvl="1" indent="-457178">
              <a:buFont typeface="Arial" panose="020B0604020202020204" pitchFamily="34" charset="0"/>
              <a:buChar char="•"/>
            </a:pPr>
            <a:r>
              <a:rPr lang="nl-NL" dirty="0">
                <a:solidFill>
                  <a:schemeClr val="tx1"/>
                </a:solidFill>
              </a:rPr>
              <a:t>Wat zou u graag zo lang mogelijk willen blijven doen?</a:t>
            </a:r>
          </a:p>
          <a:p>
            <a:pPr marL="914355" lvl="1" indent="-457178">
              <a:buFont typeface="Arial" panose="020B0604020202020204" pitchFamily="34" charset="0"/>
              <a:buChar char="•"/>
            </a:pPr>
            <a:r>
              <a:rPr lang="nl-NL" dirty="0">
                <a:solidFill>
                  <a:schemeClr val="tx1"/>
                </a:solidFill>
              </a:rPr>
              <a:t>Welke activiteiten zou u graag weer willen kunnen doen?</a:t>
            </a:r>
          </a:p>
          <a:p>
            <a:pPr marL="914355" lvl="1" indent="-457178">
              <a:buFont typeface="Arial" panose="020B0604020202020204" pitchFamily="34" charset="0"/>
              <a:buChar char="•"/>
            </a:pPr>
            <a:endParaRPr lang="nl-NL" i="1" dirty="0"/>
          </a:p>
          <a:p>
            <a:pPr marL="457178" indent="-457178">
              <a:buFont typeface="Arial" panose="020B0604020202020204" pitchFamily="34" charset="0"/>
              <a:buChar char="•"/>
            </a:pPr>
            <a:r>
              <a:rPr lang="nl-NL" dirty="0"/>
              <a:t>Merken dat het werkt</a:t>
            </a:r>
          </a:p>
          <a:p>
            <a:pPr marL="914355" lvl="1" indent="-457178">
              <a:buFont typeface="Arial" panose="020B0604020202020204" pitchFamily="34" charset="0"/>
              <a:buChar char="•"/>
            </a:pPr>
            <a:r>
              <a:rPr lang="nl-NL" dirty="0">
                <a:solidFill>
                  <a:schemeClr val="tx1"/>
                </a:solidFill>
              </a:rPr>
              <a:t> Merkt u vooruitgang bij uzelf door de In Balans oefeningen?</a:t>
            </a:r>
          </a:p>
          <a:p>
            <a:pPr marL="914355" lvl="1" indent="-457178">
              <a:buFont typeface="Arial" panose="020B0604020202020204" pitchFamily="34" charset="0"/>
              <a:buChar char="•"/>
            </a:pPr>
            <a:endParaRPr lang="nl-NL" dirty="0"/>
          </a:p>
          <a:p>
            <a:pPr marL="457200" indent="-457200">
              <a:buFont typeface="Arial" panose="020B0604020202020204" pitchFamily="34" charset="0"/>
              <a:buChar char="•"/>
            </a:pPr>
            <a:r>
              <a:rPr lang="nl-NL" dirty="0"/>
              <a:t>Groep </a:t>
            </a:r>
          </a:p>
          <a:p>
            <a:pPr marL="914377" lvl="1" indent="-457200">
              <a:buFont typeface="Arial" panose="020B0604020202020204" pitchFamily="34" charset="0"/>
              <a:buChar char="•"/>
            </a:pPr>
            <a:r>
              <a:rPr lang="nl-NL" dirty="0">
                <a:solidFill>
                  <a:schemeClr val="tx1"/>
                </a:solidFill>
              </a:rPr>
              <a:t>Samen bewegen motiveert</a:t>
            </a:r>
          </a:p>
          <a:p>
            <a:pPr marL="0" indent="0"/>
            <a:endParaRPr lang="nl-NL" dirty="0"/>
          </a:p>
        </p:txBody>
      </p:sp>
      <p:sp>
        <p:nvSpPr>
          <p:cNvPr id="5" name="Toelichting met afgeronde rechthoek 4"/>
          <p:cNvSpPr/>
          <p:nvPr/>
        </p:nvSpPr>
        <p:spPr>
          <a:xfrm>
            <a:off x="9089410" y="412743"/>
            <a:ext cx="2961564" cy="1416227"/>
          </a:xfrm>
          <a:prstGeom prst="wedgeRoundRectCallout">
            <a:avLst>
              <a:gd name="adj1" fmla="val -75437"/>
              <a:gd name="adj2" fmla="val 42263"/>
              <a:gd name="adj3" fmla="val 16667"/>
            </a:avLst>
          </a:prstGeom>
          <a:solidFill>
            <a:srgbClr val="13AC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a:t>“Ik wil graag kunnen blijven traplopen zodat ik mijn kleinzoon op 2 hoog kan bezoeken”</a:t>
            </a:r>
          </a:p>
        </p:txBody>
      </p:sp>
      <p:sp>
        <p:nvSpPr>
          <p:cNvPr id="6" name="Toelichting met afgeronde rechthoek 5"/>
          <p:cNvSpPr/>
          <p:nvPr/>
        </p:nvSpPr>
        <p:spPr>
          <a:xfrm>
            <a:off x="6769290" y="4094327"/>
            <a:ext cx="5281684" cy="1665027"/>
          </a:xfrm>
          <a:prstGeom prst="wedgeRoundRectCallout">
            <a:avLst>
              <a:gd name="adj1" fmla="val -60676"/>
              <a:gd name="adj2" fmla="val -47450"/>
              <a:gd name="adj3" fmla="val 16667"/>
            </a:avLst>
          </a:prstGeom>
          <a:solidFill>
            <a:srgbClr val="13AC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nl-NL" sz="2400" i="1" dirty="0"/>
              <a:t>De eerste weken vond ik het erg moeilijk, maar nu voel ik telkens dat het weer beter gaat. Dat geeft een prettig gevoel.”</a:t>
            </a:r>
          </a:p>
        </p:txBody>
      </p:sp>
    </p:spTree>
    <p:extLst>
      <p:ext uri="{BB962C8B-B14F-4D97-AF65-F5344CB8AC3E}">
        <p14:creationId xmlns:p14="http://schemas.microsoft.com/office/powerpoint/2010/main" val="48915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sz="4000" dirty="0"/>
              <a:t>Hallo, </a:t>
            </a:r>
            <a:r>
              <a:rPr lang="en-US" sz="4000" dirty="0" err="1"/>
              <a:t>ik</a:t>
            </a:r>
            <a:r>
              <a:rPr lang="en-US" sz="4000" dirty="0"/>
              <a:t> ben…</a:t>
            </a:r>
          </a:p>
        </p:txBody>
      </p:sp>
      <p:sp>
        <p:nvSpPr>
          <p:cNvPr id="4" name="TextBox 3"/>
          <p:cNvSpPr txBox="1"/>
          <p:nvPr/>
        </p:nvSpPr>
        <p:spPr>
          <a:xfrm>
            <a:off x="6489293" y="3303640"/>
            <a:ext cx="184727" cy="384719"/>
          </a:xfrm>
          <a:prstGeom prst="rect">
            <a:avLst/>
          </a:prstGeom>
          <a:noFill/>
        </p:spPr>
        <p:txBody>
          <a:bodyPr wrap="none" lIns="91436" tIns="45718" rIns="91436" bIns="45718" rtlCol="0">
            <a:spAutoFit/>
          </a:bodyPr>
          <a:lstStyle/>
          <a:p>
            <a:endParaRPr lang="en-US" dirty="0"/>
          </a:p>
        </p:txBody>
      </p:sp>
      <p:sp>
        <p:nvSpPr>
          <p:cNvPr id="5" name="Tijdelijke aanduiding voor tekst 2"/>
          <p:cNvSpPr>
            <a:spLocks noGrp="1"/>
          </p:cNvSpPr>
          <p:nvPr>
            <p:ph type="body" sz="quarter" idx="11"/>
          </p:nvPr>
        </p:nvSpPr>
        <p:spPr>
          <a:xfrm>
            <a:off x="639764" y="1312083"/>
            <a:ext cx="11119619" cy="3764884"/>
          </a:xfrm>
        </p:spPr>
        <p:txBody>
          <a:bodyPr/>
          <a:lstStyle/>
          <a:p>
            <a:pPr marL="0" indent="0">
              <a:buNone/>
            </a:pPr>
            <a:r>
              <a:rPr lang="en-US" dirty="0">
                <a:highlight>
                  <a:srgbClr val="FFFF00"/>
                </a:highlight>
                <a:hlinkClick r:id="rId3"/>
              </a:rPr>
              <a:t>www.menti.com</a:t>
            </a:r>
            <a:endParaRPr lang="en-US" dirty="0">
              <a:highlight>
                <a:srgbClr val="FFFF00"/>
              </a:highlight>
            </a:endParaRPr>
          </a:p>
          <a:p>
            <a:pPr marL="0" indent="0">
              <a:buNone/>
            </a:pPr>
            <a:r>
              <a:rPr lang="en-US" i="1" dirty="0" err="1"/>
              <a:t>Valpreventie</a:t>
            </a:r>
            <a:r>
              <a:rPr lang="en-US" i="1" dirty="0"/>
              <a:t>, </a:t>
            </a:r>
            <a:r>
              <a:rPr lang="en-US" i="1" dirty="0" err="1"/>
              <a:t>waar</a:t>
            </a:r>
            <a:r>
              <a:rPr lang="en-US" i="1" dirty="0"/>
              <a:t> </a:t>
            </a:r>
            <a:r>
              <a:rPr lang="en-US" i="1" dirty="0" err="1"/>
              <a:t>denk</a:t>
            </a:r>
            <a:r>
              <a:rPr lang="en-US" i="1" dirty="0"/>
              <a:t> je dan </a:t>
            </a:r>
            <a:r>
              <a:rPr lang="en-US" i="1" dirty="0" err="1"/>
              <a:t>aan</a:t>
            </a:r>
            <a:r>
              <a:rPr lang="en-US" i="1" dirty="0"/>
              <a:t>?</a:t>
            </a:r>
          </a:p>
          <a:p>
            <a:pPr marL="0" indent="0">
              <a:buNone/>
            </a:pPr>
            <a:endParaRPr lang="en-US" i="1" dirty="0"/>
          </a:p>
          <a:p>
            <a:pPr marL="0" indent="0">
              <a:buNone/>
            </a:pPr>
            <a:r>
              <a:rPr lang="en-US" dirty="0"/>
              <a:t>1. </a:t>
            </a:r>
            <a:r>
              <a:rPr lang="en-US" dirty="0" err="1"/>
              <a:t>Ik</a:t>
            </a:r>
            <a:r>
              <a:rPr lang="en-US" dirty="0"/>
              <a:t> ben….</a:t>
            </a:r>
          </a:p>
          <a:p>
            <a:pPr marL="0" indent="0">
              <a:buNone/>
            </a:pPr>
            <a:r>
              <a:rPr lang="en-US" dirty="0"/>
              <a:t>2. </a:t>
            </a:r>
            <a:r>
              <a:rPr lang="en-US" dirty="0" err="1"/>
              <a:t>Ik</a:t>
            </a:r>
            <a:r>
              <a:rPr lang="en-US" dirty="0"/>
              <a:t> </a:t>
            </a:r>
            <a:r>
              <a:rPr lang="en-US" dirty="0" err="1"/>
              <a:t>heb</a:t>
            </a:r>
            <a:r>
              <a:rPr lang="en-US" dirty="0"/>
              <a:t> </a:t>
            </a:r>
            <a:r>
              <a:rPr lang="en-US" dirty="0" err="1"/>
              <a:t>dit</a:t>
            </a:r>
            <a:r>
              <a:rPr lang="en-US" dirty="0"/>
              <a:t> </a:t>
            </a:r>
            <a:r>
              <a:rPr lang="en-US" dirty="0" err="1"/>
              <a:t>woord</a:t>
            </a:r>
            <a:r>
              <a:rPr lang="en-US" dirty="0"/>
              <a:t> </a:t>
            </a:r>
            <a:r>
              <a:rPr lang="en-US" dirty="0" err="1"/>
              <a:t>opgeschreven</a:t>
            </a:r>
            <a:r>
              <a:rPr lang="en-US" dirty="0"/>
              <a:t>, want…</a:t>
            </a:r>
          </a:p>
          <a:p>
            <a:pPr marL="0" indent="0">
              <a:buNone/>
            </a:pPr>
            <a:r>
              <a:rPr lang="en-US" dirty="0"/>
              <a:t>3. </a:t>
            </a:r>
            <a:r>
              <a:rPr lang="en-US" dirty="0" err="1"/>
              <a:t>Ik</a:t>
            </a:r>
            <a:r>
              <a:rPr lang="en-US" dirty="0"/>
              <a:t> hoop </a:t>
            </a:r>
            <a:r>
              <a:rPr lang="en-US" dirty="0" err="1"/>
              <a:t>vandaag</a:t>
            </a:r>
            <a:r>
              <a:rPr lang="en-US" dirty="0"/>
              <a:t> </a:t>
            </a:r>
            <a:r>
              <a:rPr lang="en-US" dirty="0" err="1"/>
              <a:t>vooral</a:t>
            </a:r>
            <a:r>
              <a:rPr lang="en-US" dirty="0"/>
              <a:t> wat </a:t>
            </a:r>
            <a:r>
              <a:rPr lang="en-US" dirty="0" err="1"/>
              <a:t>te</a:t>
            </a:r>
            <a:r>
              <a:rPr lang="en-US" dirty="0"/>
              <a:t> </a:t>
            </a:r>
            <a:r>
              <a:rPr lang="en-US" dirty="0" err="1"/>
              <a:t>horen</a:t>
            </a:r>
            <a:r>
              <a:rPr lang="en-US" dirty="0"/>
              <a:t>/</a:t>
            </a:r>
            <a:r>
              <a:rPr lang="en-US" dirty="0" err="1"/>
              <a:t>leren</a:t>
            </a:r>
            <a:r>
              <a:rPr lang="en-US" dirty="0"/>
              <a:t> over….</a:t>
            </a:r>
          </a:p>
        </p:txBody>
      </p:sp>
    </p:spTree>
    <p:extLst>
      <p:ext uri="{BB962C8B-B14F-4D97-AF65-F5344CB8AC3E}">
        <p14:creationId xmlns:p14="http://schemas.microsoft.com/office/powerpoint/2010/main" val="9094919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NL" sz="4000" dirty="0"/>
              <a:t>Bij minder motivatie…vragen stellen</a:t>
            </a:r>
          </a:p>
        </p:txBody>
      </p:sp>
      <p:grpSp>
        <p:nvGrpSpPr>
          <p:cNvPr id="18" name="Groep 17"/>
          <p:cNvGrpSpPr/>
          <p:nvPr/>
        </p:nvGrpSpPr>
        <p:grpSpPr>
          <a:xfrm>
            <a:off x="1253248" y="1241076"/>
            <a:ext cx="9716584" cy="3652009"/>
            <a:chOff x="1253248" y="1254477"/>
            <a:chExt cx="9823060" cy="4873368"/>
          </a:xfrm>
        </p:grpSpPr>
        <p:sp>
          <p:nvSpPr>
            <p:cNvPr id="4" name="Ovaal 3"/>
            <p:cNvSpPr/>
            <p:nvPr/>
          </p:nvSpPr>
          <p:spPr>
            <a:xfrm>
              <a:off x="1253248" y="1610434"/>
              <a:ext cx="3305104" cy="2374710"/>
            </a:xfrm>
            <a:prstGeom prst="ellipse">
              <a:avLst/>
            </a:prstGeom>
            <a:noFill/>
            <a:ln w="76200">
              <a:solidFill>
                <a:srgbClr val="F47C4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nl-NL"/>
            </a:p>
          </p:txBody>
        </p:sp>
        <p:sp>
          <p:nvSpPr>
            <p:cNvPr id="5" name="Ovaal 4"/>
            <p:cNvSpPr/>
            <p:nvPr/>
          </p:nvSpPr>
          <p:spPr>
            <a:xfrm>
              <a:off x="7732607" y="1254477"/>
              <a:ext cx="3343701" cy="2361063"/>
            </a:xfrm>
            <a:prstGeom prst="ellipse">
              <a:avLst/>
            </a:prstGeom>
            <a:solidFill>
              <a:schemeClr val="bg1"/>
            </a:solidFill>
            <a:ln w="76200">
              <a:solidFill>
                <a:schemeClr val="accent5">
                  <a:lumMod val="60000"/>
                  <a:lumOff val="4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l-NL"/>
            </a:p>
          </p:txBody>
        </p:sp>
        <p:sp>
          <p:nvSpPr>
            <p:cNvPr id="6" name="Ovaal 5"/>
            <p:cNvSpPr/>
            <p:nvPr/>
          </p:nvSpPr>
          <p:spPr>
            <a:xfrm>
              <a:off x="4558352" y="3562066"/>
              <a:ext cx="3534770" cy="2565779"/>
            </a:xfrm>
            <a:prstGeom prst="ellipse">
              <a:avLst/>
            </a:prstGeom>
            <a:solidFill>
              <a:schemeClr val="bg1"/>
            </a:solidFill>
            <a:ln w="76200">
              <a:solidFill>
                <a:srgbClr val="00B0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nl-NL">
                <a:solidFill>
                  <a:schemeClr val="accent6">
                    <a:lumMod val="75000"/>
                  </a:schemeClr>
                </a:solidFill>
              </a:endParaRPr>
            </a:p>
          </p:txBody>
        </p:sp>
        <p:sp>
          <p:nvSpPr>
            <p:cNvPr id="7" name="Tekstvak 6"/>
            <p:cNvSpPr txBox="1"/>
            <p:nvPr/>
          </p:nvSpPr>
          <p:spPr>
            <a:xfrm>
              <a:off x="1889042" y="2265527"/>
              <a:ext cx="2033516" cy="830997"/>
            </a:xfrm>
            <a:prstGeom prst="rect">
              <a:avLst/>
            </a:prstGeom>
            <a:noFill/>
          </p:spPr>
          <p:txBody>
            <a:bodyPr wrap="square" rtlCol="0">
              <a:spAutoFit/>
            </a:bodyPr>
            <a:lstStyle/>
            <a:p>
              <a:r>
                <a:rPr lang="nl-NL" sz="4800" b="1" dirty="0">
                  <a:solidFill>
                    <a:srgbClr val="F47C40"/>
                  </a:solidFill>
                </a:rPr>
                <a:t>Weten</a:t>
              </a:r>
              <a:r>
                <a:rPr lang="nl-NL" dirty="0"/>
                <a:t> </a:t>
              </a:r>
            </a:p>
          </p:txBody>
        </p:sp>
        <p:sp>
          <p:nvSpPr>
            <p:cNvPr id="8" name="Tekstvak 7"/>
            <p:cNvSpPr txBox="1"/>
            <p:nvPr/>
          </p:nvSpPr>
          <p:spPr>
            <a:xfrm>
              <a:off x="8298989" y="1922351"/>
              <a:ext cx="2210938" cy="830997"/>
            </a:xfrm>
            <a:prstGeom prst="rect">
              <a:avLst/>
            </a:prstGeom>
            <a:noFill/>
          </p:spPr>
          <p:txBody>
            <a:bodyPr wrap="square" rtlCol="0">
              <a:spAutoFit/>
            </a:bodyPr>
            <a:lstStyle/>
            <a:p>
              <a:r>
                <a:rPr lang="nl-NL" sz="4800" b="1" dirty="0">
                  <a:solidFill>
                    <a:srgbClr val="0070C0"/>
                  </a:solidFill>
                </a:rPr>
                <a:t>Kunnen</a:t>
              </a:r>
              <a:r>
                <a:rPr lang="nl-NL" dirty="0"/>
                <a:t> </a:t>
              </a:r>
            </a:p>
          </p:txBody>
        </p:sp>
        <p:sp>
          <p:nvSpPr>
            <p:cNvPr id="10" name="Tekstvak 9"/>
            <p:cNvSpPr txBox="1"/>
            <p:nvPr/>
          </p:nvSpPr>
          <p:spPr>
            <a:xfrm>
              <a:off x="5390865" y="4409742"/>
              <a:ext cx="2210938" cy="830997"/>
            </a:xfrm>
            <a:prstGeom prst="rect">
              <a:avLst/>
            </a:prstGeom>
            <a:noFill/>
          </p:spPr>
          <p:txBody>
            <a:bodyPr wrap="square" rtlCol="0">
              <a:spAutoFit/>
            </a:bodyPr>
            <a:lstStyle/>
            <a:p>
              <a:r>
                <a:rPr lang="nl-NL" sz="4800" b="1" dirty="0">
                  <a:solidFill>
                    <a:srgbClr val="00B050"/>
                  </a:solidFill>
                </a:rPr>
                <a:t>Willen</a:t>
              </a:r>
              <a:endParaRPr lang="nl-NL" dirty="0">
                <a:solidFill>
                  <a:srgbClr val="00B050"/>
                </a:solidFill>
              </a:endParaRPr>
            </a:p>
          </p:txBody>
        </p:sp>
      </p:grpSp>
      <p:grpSp>
        <p:nvGrpSpPr>
          <p:cNvPr id="12" name="Groep 11"/>
          <p:cNvGrpSpPr/>
          <p:nvPr/>
        </p:nvGrpSpPr>
        <p:grpSpPr>
          <a:xfrm>
            <a:off x="1997653" y="3424480"/>
            <a:ext cx="2022214" cy="1208190"/>
            <a:chOff x="2085762" y="3684895"/>
            <a:chExt cx="2022214" cy="1208190"/>
          </a:xfrm>
        </p:grpSpPr>
        <p:sp>
          <p:nvSpPr>
            <p:cNvPr id="9" name="Tekstvak 8"/>
            <p:cNvSpPr txBox="1"/>
            <p:nvPr/>
          </p:nvSpPr>
          <p:spPr>
            <a:xfrm>
              <a:off x="2085762" y="4369865"/>
              <a:ext cx="2022214" cy="523220"/>
            </a:xfrm>
            <a:prstGeom prst="rect">
              <a:avLst/>
            </a:prstGeom>
            <a:noFill/>
          </p:spPr>
          <p:txBody>
            <a:bodyPr wrap="square" rtlCol="0">
              <a:spAutoFit/>
            </a:bodyPr>
            <a:lstStyle/>
            <a:p>
              <a:r>
                <a:rPr lang="nl-NL" sz="2800" b="1" dirty="0">
                  <a:solidFill>
                    <a:srgbClr val="F47C40"/>
                  </a:solidFill>
                </a:rPr>
                <a:t>Informeren</a:t>
              </a:r>
            </a:p>
          </p:txBody>
        </p:sp>
        <p:sp>
          <p:nvSpPr>
            <p:cNvPr id="11" name="PIJL-OMHOOG 10"/>
            <p:cNvSpPr/>
            <p:nvPr/>
          </p:nvSpPr>
          <p:spPr>
            <a:xfrm>
              <a:off x="2659554" y="3684895"/>
              <a:ext cx="340021" cy="573205"/>
            </a:xfrm>
            <a:prstGeom prst="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nl-NL">
                <a:solidFill>
                  <a:srgbClr val="F47C40"/>
                </a:solidFill>
              </a:endParaRPr>
            </a:p>
          </p:txBody>
        </p:sp>
      </p:grpSp>
      <p:grpSp>
        <p:nvGrpSpPr>
          <p:cNvPr id="15" name="Groep 14"/>
          <p:cNvGrpSpPr/>
          <p:nvPr/>
        </p:nvGrpSpPr>
        <p:grpSpPr>
          <a:xfrm>
            <a:off x="8018982" y="3050485"/>
            <a:ext cx="3138984" cy="1582185"/>
            <a:chOff x="7601803" y="3166280"/>
            <a:chExt cx="3138984" cy="1582185"/>
          </a:xfrm>
        </p:grpSpPr>
        <p:sp>
          <p:nvSpPr>
            <p:cNvPr id="13" name="PIJL-OMHOOG 12"/>
            <p:cNvSpPr/>
            <p:nvPr/>
          </p:nvSpPr>
          <p:spPr>
            <a:xfrm>
              <a:off x="8898926" y="3166280"/>
              <a:ext cx="340021" cy="57320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Tekstvak 15"/>
            <p:cNvSpPr txBox="1"/>
            <p:nvPr/>
          </p:nvSpPr>
          <p:spPr>
            <a:xfrm>
              <a:off x="7601803" y="3671247"/>
              <a:ext cx="3138984" cy="1077218"/>
            </a:xfrm>
            <a:prstGeom prst="rect">
              <a:avLst/>
            </a:prstGeom>
            <a:noFill/>
          </p:spPr>
          <p:txBody>
            <a:bodyPr wrap="square" rtlCol="0">
              <a:spAutoFit/>
            </a:bodyPr>
            <a:lstStyle/>
            <a:p>
              <a:pPr algn="ctr"/>
              <a:r>
                <a:rPr lang="nl-NL" sz="3200" b="1" dirty="0">
                  <a:solidFill>
                    <a:srgbClr val="0070C0"/>
                  </a:solidFill>
                </a:rPr>
                <a:t>Samen oplossing zoeken </a:t>
              </a:r>
            </a:p>
          </p:txBody>
        </p:sp>
      </p:grpSp>
      <p:grpSp>
        <p:nvGrpSpPr>
          <p:cNvPr id="19" name="Groep 18"/>
          <p:cNvGrpSpPr/>
          <p:nvPr/>
        </p:nvGrpSpPr>
        <p:grpSpPr>
          <a:xfrm>
            <a:off x="4040325" y="4994891"/>
            <a:ext cx="5130970" cy="1137314"/>
            <a:chOff x="4107977" y="5720686"/>
            <a:chExt cx="5130970" cy="1137314"/>
          </a:xfrm>
        </p:grpSpPr>
        <p:sp>
          <p:nvSpPr>
            <p:cNvPr id="14" name="PIJL-OMHOOG 13"/>
            <p:cNvSpPr/>
            <p:nvPr/>
          </p:nvSpPr>
          <p:spPr>
            <a:xfrm>
              <a:off x="6126085" y="5720686"/>
              <a:ext cx="340021" cy="573205"/>
            </a:xfrm>
            <a:prstGeom prst="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nl-NL"/>
            </a:p>
          </p:txBody>
        </p:sp>
        <p:sp>
          <p:nvSpPr>
            <p:cNvPr id="17" name="Tekstvak 16"/>
            <p:cNvSpPr txBox="1"/>
            <p:nvPr/>
          </p:nvSpPr>
          <p:spPr>
            <a:xfrm>
              <a:off x="4107977" y="6334780"/>
              <a:ext cx="5130970" cy="523220"/>
            </a:xfrm>
            <a:prstGeom prst="rect">
              <a:avLst/>
            </a:prstGeom>
            <a:noFill/>
          </p:spPr>
          <p:txBody>
            <a:bodyPr wrap="square" rtlCol="0">
              <a:spAutoFit/>
            </a:bodyPr>
            <a:lstStyle/>
            <a:p>
              <a:r>
                <a:rPr lang="nl-NL" sz="2800" b="1" dirty="0">
                  <a:solidFill>
                    <a:schemeClr val="accent6">
                      <a:lumMod val="60000"/>
                      <a:lumOff val="40000"/>
                    </a:schemeClr>
                  </a:solidFill>
                </a:rPr>
                <a:t>Samen opzoek naar motivatie</a:t>
              </a:r>
            </a:p>
          </p:txBody>
        </p:sp>
      </p:grpSp>
    </p:spTree>
    <p:extLst>
      <p:ext uri="{BB962C8B-B14F-4D97-AF65-F5344CB8AC3E}">
        <p14:creationId xmlns:p14="http://schemas.microsoft.com/office/powerpoint/2010/main" val="2239889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98" name="Picture 2" descr="Afbeeldingsresultaat voor mensen willen best veranderen maar wille niet veranderd worden">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0099" y="1296537"/>
            <a:ext cx="9290377" cy="2529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41406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A26DA-3A5B-4B08-AB93-682684120859}"/>
              </a:ext>
            </a:extLst>
          </p:cNvPr>
          <p:cNvSpPr>
            <a:spLocks noGrp="1"/>
          </p:cNvSpPr>
          <p:nvPr>
            <p:ph type="ctrTitle"/>
          </p:nvPr>
        </p:nvSpPr>
        <p:spPr/>
        <p:txBody>
          <a:bodyPr/>
          <a:lstStyle/>
          <a:p>
            <a:r>
              <a:rPr lang="nl-NL" dirty="0"/>
              <a:t>Communicatie tips</a:t>
            </a:r>
          </a:p>
        </p:txBody>
      </p:sp>
      <p:sp>
        <p:nvSpPr>
          <p:cNvPr id="3" name="Tijdelijke aanduiding voor tekst 2">
            <a:extLst>
              <a:ext uri="{FF2B5EF4-FFF2-40B4-BE49-F238E27FC236}">
                <a16:creationId xmlns:a16="http://schemas.microsoft.com/office/drawing/2014/main" id="{2187822A-54C1-40A9-BC3D-3E68B7B39161}"/>
              </a:ext>
            </a:extLst>
          </p:cNvPr>
          <p:cNvSpPr>
            <a:spLocks noGrp="1"/>
          </p:cNvSpPr>
          <p:nvPr>
            <p:ph type="body" sz="quarter" idx="11"/>
          </p:nvPr>
        </p:nvSpPr>
        <p:spPr>
          <a:xfrm>
            <a:off x="639763" y="1409916"/>
            <a:ext cx="11119618" cy="4165936"/>
          </a:xfrm>
        </p:spPr>
        <p:txBody>
          <a:bodyPr/>
          <a:lstStyle/>
          <a:p>
            <a:pPr marL="342923" indent="-342900">
              <a:buFont typeface="Arial" panose="020B0604020202020204" pitchFamily="34" charset="0"/>
              <a:buChar char="•"/>
            </a:pPr>
            <a:r>
              <a:rPr lang="nl-NL" dirty="0">
                <a:solidFill>
                  <a:schemeClr val="tx1"/>
                </a:solidFill>
                <a:latin typeface="+mn-lt"/>
              </a:rPr>
              <a:t>Begroet de oudere met een lach en </a:t>
            </a:r>
            <a:r>
              <a:rPr lang="nl-NL" dirty="0"/>
              <a:t>een open houding</a:t>
            </a:r>
            <a:r>
              <a:rPr lang="nl-NL" dirty="0">
                <a:solidFill>
                  <a:schemeClr val="tx1"/>
                </a:solidFill>
                <a:latin typeface="+mn-lt"/>
              </a:rPr>
              <a:t>;</a:t>
            </a:r>
          </a:p>
          <a:p>
            <a:pPr marL="342923" indent="-342900">
              <a:buFont typeface="Arial" panose="020B0604020202020204" pitchFamily="34" charset="0"/>
              <a:buChar char="•"/>
            </a:pPr>
            <a:r>
              <a:rPr lang="nl-NL" dirty="0"/>
              <a:t>Maak kennis en klets wat om elkaar te leren kennen;</a:t>
            </a:r>
          </a:p>
          <a:p>
            <a:pPr marL="342923" indent="-342900">
              <a:buFont typeface="Arial" panose="020B0604020202020204" pitchFamily="34" charset="0"/>
              <a:buChar char="•"/>
            </a:pPr>
            <a:r>
              <a:rPr lang="nl-NL" dirty="0"/>
              <a:t>Wees je bewust van culturele verschillen en respecteer deze verschillen;</a:t>
            </a:r>
            <a:endParaRPr lang="nl-NL" dirty="0">
              <a:solidFill>
                <a:schemeClr val="tx1"/>
              </a:solidFill>
              <a:latin typeface="+mn-lt"/>
            </a:endParaRPr>
          </a:p>
        </p:txBody>
      </p:sp>
    </p:spTree>
    <p:extLst>
      <p:ext uri="{BB962C8B-B14F-4D97-AF65-F5344CB8AC3E}">
        <p14:creationId xmlns:p14="http://schemas.microsoft.com/office/powerpoint/2010/main" val="23934454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A26DA-3A5B-4B08-AB93-682684120859}"/>
              </a:ext>
            </a:extLst>
          </p:cNvPr>
          <p:cNvSpPr>
            <a:spLocks noGrp="1"/>
          </p:cNvSpPr>
          <p:nvPr>
            <p:ph type="ctrTitle"/>
          </p:nvPr>
        </p:nvSpPr>
        <p:spPr/>
        <p:txBody>
          <a:bodyPr/>
          <a:lstStyle/>
          <a:p>
            <a:r>
              <a:rPr lang="nl-NL" dirty="0"/>
              <a:t>Communicatie tips</a:t>
            </a:r>
          </a:p>
        </p:txBody>
      </p:sp>
      <p:sp>
        <p:nvSpPr>
          <p:cNvPr id="3" name="Tijdelijke aanduiding voor tekst 2">
            <a:extLst>
              <a:ext uri="{FF2B5EF4-FFF2-40B4-BE49-F238E27FC236}">
                <a16:creationId xmlns:a16="http://schemas.microsoft.com/office/drawing/2014/main" id="{2187822A-54C1-40A9-BC3D-3E68B7B39161}"/>
              </a:ext>
            </a:extLst>
          </p:cNvPr>
          <p:cNvSpPr>
            <a:spLocks noGrp="1"/>
          </p:cNvSpPr>
          <p:nvPr>
            <p:ph type="body" sz="quarter" idx="11"/>
          </p:nvPr>
        </p:nvSpPr>
        <p:spPr>
          <a:xfrm>
            <a:off x="639763" y="1409916"/>
            <a:ext cx="11119618" cy="4165936"/>
          </a:xfrm>
        </p:spPr>
        <p:txBody>
          <a:bodyPr/>
          <a:lstStyle/>
          <a:p>
            <a:pPr marL="342923" indent="-342900">
              <a:buFont typeface="Arial" panose="020B0604020202020204" pitchFamily="34" charset="0"/>
              <a:buChar char="•"/>
            </a:pPr>
            <a:r>
              <a:rPr lang="nl-NL" dirty="0">
                <a:solidFill>
                  <a:schemeClr val="tx1"/>
                </a:solidFill>
                <a:latin typeface="+mn-lt"/>
              </a:rPr>
              <a:t>Neem de tijd voor uitleg, neem de oudere indien nodig apart; </a:t>
            </a:r>
          </a:p>
          <a:p>
            <a:pPr marL="342923" indent="-342900">
              <a:buFont typeface="Arial" panose="020B0604020202020204" pitchFamily="34" charset="0"/>
              <a:buChar char="•"/>
            </a:pPr>
            <a:r>
              <a:rPr lang="nl-NL" dirty="0"/>
              <a:t>B</a:t>
            </a:r>
            <a:r>
              <a:rPr lang="nl-NL" dirty="0">
                <a:solidFill>
                  <a:schemeClr val="tx1"/>
                </a:solidFill>
                <a:latin typeface="+mn-lt"/>
              </a:rPr>
              <a:t>eperk de hoeveelheid informatie;</a:t>
            </a:r>
          </a:p>
          <a:p>
            <a:pPr marL="342923" indent="-342900">
              <a:buFont typeface="Arial" panose="020B0604020202020204" pitchFamily="34" charset="0"/>
              <a:buChar char="•"/>
            </a:pPr>
            <a:r>
              <a:rPr lang="nl-NL" dirty="0"/>
              <a:t>Herhaal de belangrijkste informatie;</a:t>
            </a:r>
          </a:p>
          <a:p>
            <a:pPr marL="342923" indent="-342900">
              <a:buFont typeface="Arial" panose="020B0604020202020204" pitchFamily="34" charset="0"/>
              <a:buChar char="•"/>
            </a:pPr>
            <a:r>
              <a:rPr lang="nl-NL" dirty="0">
                <a:solidFill>
                  <a:schemeClr val="tx1"/>
                </a:solidFill>
                <a:latin typeface="+mn-lt"/>
              </a:rPr>
              <a:t>Gebruik eenvoudige taal en spreek niet te snel;</a:t>
            </a:r>
          </a:p>
          <a:p>
            <a:pPr marL="342923" indent="-342900">
              <a:buFont typeface="Arial" panose="020B0604020202020204" pitchFamily="34" charset="0"/>
              <a:buChar char="•"/>
            </a:pPr>
            <a:r>
              <a:rPr lang="nl-NL" dirty="0">
                <a:solidFill>
                  <a:schemeClr val="tx1"/>
                </a:solidFill>
                <a:latin typeface="+mn-lt"/>
              </a:rPr>
              <a:t>Check of de oudere het heeft </a:t>
            </a:r>
            <a:r>
              <a:rPr lang="nl-NL" dirty="0"/>
              <a:t>begrepen met deze vraag:</a:t>
            </a:r>
            <a:endParaRPr lang="nl-NL" dirty="0">
              <a:solidFill>
                <a:srgbClr val="999999"/>
              </a:solidFill>
              <a:latin typeface="Lora" charset="0"/>
            </a:endParaRPr>
          </a:p>
          <a:p>
            <a:pPr marL="800100" lvl="1" indent="-342900">
              <a:buFont typeface="Arial" panose="020B0604020202020204" pitchFamily="34" charset="0"/>
              <a:buChar char="•"/>
            </a:pPr>
            <a:r>
              <a:rPr lang="nl-NL" dirty="0"/>
              <a:t>Ik wil graag weten of ik het goed heb uitgelegd, kunt u mij vertellen wat ik u heb vertelt?</a:t>
            </a:r>
            <a:endParaRPr lang="nl-NL" dirty="0">
              <a:solidFill>
                <a:schemeClr val="tx1"/>
              </a:solidFill>
              <a:latin typeface="+mn-lt"/>
            </a:endParaRPr>
          </a:p>
        </p:txBody>
      </p:sp>
    </p:spTree>
    <p:extLst>
      <p:ext uri="{BB962C8B-B14F-4D97-AF65-F5344CB8AC3E}">
        <p14:creationId xmlns:p14="http://schemas.microsoft.com/office/powerpoint/2010/main" val="8009181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en-US" dirty="0" err="1"/>
              <a:t>Vragen</a:t>
            </a:r>
            <a:r>
              <a:rPr lang="en-US" dirty="0"/>
              <a:t>?</a:t>
            </a:r>
            <a:endParaRPr lang="nl-NL" dirty="0"/>
          </a:p>
        </p:txBody>
      </p:sp>
      <p:pic>
        <p:nvPicPr>
          <p:cNvPr id="5" name="Afbeelding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05855" y="1542197"/>
            <a:ext cx="5171932" cy="344795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5572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en-US" dirty="0" err="1"/>
              <a:t>Dobbelfit</a:t>
            </a:r>
            <a:endParaRPr lang="nl-NL"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3145" r="69712" b="36829"/>
          <a:stretch/>
        </p:blipFill>
        <p:spPr bwMode="auto">
          <a:xfrm>
            <a:off x="3732709" y="1864334"/>
            <a:ext cx="4401355" cy="3269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25427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NL" dirty="0"/>
              <a:t>Ontstaan van een val</a:t>
            </a:r>
          </a:p>
        </p:txBody>
      </p:sp>
      <p:sp>
        <p:nvSpPr>
          <p:cNvPr id="3" name="Tijdelijke aanduiding voor tekst 2"/>
          <p:cNvSpPr>
            <a:spLocks noGrp="1"/>
          </p:cNvSpPr>
          <p:nvPr>
            <p:ph type="body" sz="quarter" idx="11"/>
          </p:nvPr>
        </p:nvSpPr>
        <p:spPr/>
        <p:txBody>
          <a:bodyPr/>
          <a:lstStyle/>
          <a:p>
            <a:r>
              <a:rPr lang="nl-NL" dirty="0"/>
              <a:t>In tweetallen: wat zijn drie belangrijke oorzaken van een val?</a:t>
            </a:r>
          </a:p>
        </p:txBody>
      </p:sp>
    </p:spTree>
    <p:extLst>
      <p:ext uri="{BB962C8B-B14F-4D97-AF65-F5344CB8AC3E}">
        <p14:creationId xmlns:p14="http://schemas.microsoft.com/office/powerpoint/2010/main" val="36345769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NL" dirty="0"/>
              <a:t>Ontstaan van een val</a:t>
            </a:r>
          </a:p>
        </p:txBody>
      </p:sp>
      <p:graphicFrame>
        <p:nvGraphicFramePr>
          <p:cNvPr id="3" name="Diagram 2">
            <a:extLst>
              <a:ext uri="{FF2B5EF4-FFF2-40B4-BE49-F238E27FC236}">
                <a16:creationId xmlns:a16="http://schemas.microsoft.com/office/drawing/2014/main" id="{361B0667-86BD-4B22-B7A3-F8FB9E6ADA85}"/>
              </a:ext>
            </a:extLst>
          </p:cNvPr>
          <p:cNvGraphicFramePr/>
          <p:nvPr>
            <p:extLst>
              <p:ext uri="{D42A27DB-BD31-4B8C-83A1-F6EECF244321}">
                <p14:modId xmlns:p14="http://schemas.microsoft.com/office/powerpoint/2010/main" val="2963807898"/>
              </p:ext>
            </p:extLst>
          </p:nvPr>
        </p:nvGraphicFramePr>
        <p:xfrm>
          <a:off x="1699779" y="1120857"/>
          <a:ext cx="8998924"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059469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NL" dirty="0"/>
              <a:t>Persoonlijke factoren</a:t>
            </a:r>
          </a:p>
        </p:txBody>
      </p:sp>
      <p:sp>
        <p:nvSpPr>
          <p:cNvPr id="3" name="Tijdelijke aanduiding voor tekst 2"/>
          <p:cNvSpPr>
            <a:spLocks noGrp="1"/>
          </p:cNvSpPr>
          <p:nvPr>
            <p:ph type="body" sz="quarter" idx="11"/>
          </p:nvPr>
        </p:nvSpPr>
        <p:spPr>
          <a:xfrm>
            <a:off x="639764" y="1312084"/>
            <a:ext cx="11119619" cy="3737589"/>
          </a:xfrm>
        </p:spPr>
        <p:txBody>
          <a:bodyPr numCol="2"/>
          <a:lstStyle/>
          <a:p>
            <a:pPr marL="457178" indent="-457178">
              <a:lnSpc>
                <a:spcPct val="100000"/>
              </a:lnSpc>
              <a:buFont typeface="Arial" panose="020B0604020202020204" pitchFamily="34" charset="0"/>
              <a:buChar char="•"/>
            </a:pPr>
            <a:r>
              <a:rPr lang="nl-NL" sz="2400" dirty="0"/>
              <a:t>Verminderd reactievermogen</a:t>
            </a:r>
          </a:p>
          <a:p>
            <a:pPr marL="457178" indent="-457178">
              <a:lnSpc>
                <a:spcPct val="100000"/>
              </a:lnSpc>
              <a:buFont typeface="Arial" panose="020B0604020202020204" pitchFamily="34" charset="0"/>
              <a:buChar char="•"/>
            </a:pPr>
            <a:r>
              <a:rPr lang="nl-NL" sz="2400" dirty="0"/>
              <a:t>Verminderd evenwicht</a:t>
            </a:r>
          </a:p>
          <a:p>
            <a:pPr marL="457178" indent="-457178">
              <a:lnSpc>
                <a:spcPct val="100000"/>
              </a:lnSpc>
              <a:buFont typeface="Arial" panose="020B0604020202020204" pitchFamily="34" charset="0"/>
              <a:buChar char="•"/>
            </a:pPr>
            <a:r>
              <a:rPr lang="nl-NL" sz="2400" dirty="0"/>
              <a:t>Verminderde spierkracht</a:t>
            </a:r>
          </a:p>
          <a:p>
            <a:pPr marL="457178" indent="-457178">
              <a:lnSpc>
                <a:spcPct val="100000"/>
              </a:lnSpc>
              <a:buFont typeface="Arial" panose="020B0604020202020204" pitchFamily="34" charset="0"/>
              <a:buChar char="•"/>
            </a:pPr>
            <a:r>
              <a:rPr lang="nl-NL" sz="2400" dirty="0"/>
              <a:t>Verminderde lenigheid</a:t>
            </a:r>
          </a:p>
          <a:p>
            <a:pPr marL="457178" indent="-457178">
              <a:lnSpc>
                <a:spcPct val="100000"/>
              </a:lnSpc>
              <a:buFont typeface="Arial" panose="020B0604020202020204" pitchFamily="34" charset="0"/>
              <a:buChar char="•"/>
            </a:pPr>
            <a:r>
              <a:rPr lang="nl-NL" sz="2400" dirty="0"/>
              <a:t>Verminderd zicht en gehoor</a:t>
            </a:r>
          </a:p>
          <a:p>
            <a:pPr marL="457178" indent="-457178">
              <a:lnSpc>
                <a:spcPct val="100000"/>
              </a:lnSpc>
              <a:buFont typeface="Arial" panose="020B0604020202020204" pitchFamily="34" charset="0"/>
              <a:buChar char="•"/>
            </a:pPr>
            <a:r>
              <a:rPr lang="nl-NL" sz="2400" dirty="0"/>
              <a:t>Specifieke ziekten </a:t>
            </a:r>
          </a:p>
          <a:p>
            <a:pPr marL="457178" indent="-457178">
              <a:lnSpc>
                <a:spcPct val="100000"/>
              </a:lnSpc>
              <a:buFont typeface="Arial" panose="020B0604020202020204" pitchFamily="34" charset="0"/>
              <a:buChar char="•"/>
            </a:pPr>
            <a:r>
              <a:rPr lang="nl-NL" sz="2400" dirty="0"/>
              <a:t>Problemen met lopen</a:t>
            </a:r>
          </a:p>
          <a:p>
            <a:pPr marL="457178" indent="-457178">
              <a:lnSpc>
                <a:spcPct val="100000"/>
              </a:lnSpc>
              <a:buFont typeface="Arial" panose="020B0604020202020204" pitchFamily="34" charset="0"/>
              <a:buChar char="•"/>
            </a:pPr>
            <a:r>
              <a:rPr lang="nl-NL" sz="2400" dirty="0"/>
              <a:t>Cognitieve en psychische achteruitgang</a:t>
            </a:r>
          </a:p>
          <a:p>
            <a:pPr marL="457178" indent="-457178">
              <a:lnSpc>
                <a:spcPct val="100000"/>
              </a:lnSpc>
              <a:buFont typeface="Arial" panose="020B0604020202020204" pitchFamily="34" charset="0"/>
              <a:buChar char="•"/>
            </a:pPr>
            <a:r>
              <a:rPr lang="nl-NL" sz="2400" dirty="0"/>
              <a:t>Geneesmiddelengebruik</a:t>
            </a:r>
          </a:p>
          <a:p>
            <a:pPr marL="457178" indent="-457178">
              <a:lnSpc>
                <a:spcPct val="100000"/>
              </a:lnSpc>
              <a:buFont typeface="Arial" panose="020B0604020202020204" pitchFamily="34" charset="0"/>
              <a:buChar char="•"/>
            </a:pPr>
            <a:r>
              <a:rPr lang="nl-NL" sz="2400" dirty="0" err="1"/>
              <a:t>Risicoverhogend</a:t>
            </a:r>
            <a:r>
              <a:rPr lang="nl-NL" sz="2400" dirty="0"/>
              <a:t> gedrag</a:t>
            </a:r>
          </a:p>
          <a:p>
            <a:pPr marL="457178" indent="-457178">
              <a:lnSpc>
                <a:spcPct val="100000"/>
              </a:lnSpc>
              <a:buFont typeface="Arial" panose="020B0604020202020204" pitchFamily="34" charset="0"/>
              <a:buChar char="•"/>
            </a:pPr>
            <a:r>
              <a:rPr lang="nl-NL" sz="2400" dirty="0"/>
              <a:t>Voedingstoestand</a:t>
            </a:r>
          </a:p>
          <a:p>
            <a:endParaRPr lang="nl-NL" dirty="0"/>
          </a:p>
        </p:txBody>
      </p:sp>
      <p:pic>
        <p:nvPicPr>
          <p:cNvPr id="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928381" y="3487755"/>
            <a:ext cx="3116371" cy="2335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77639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NL" dirty="0"/>
              <a:t>Omgevingsfactoren</a:t>
            </a:r>
          </a:p>
        </p:txBody>
      </p:sp>
      <p:sp>
        <p:nvSpPr>
          <p:cNvPr id="3" name="Tijdelijke aanduiding voor tekst 2"/>
          <p:cNvSpPr>
            <a:spLocks noGrp="1"/>
          </p:cNvSpPr>
          <p:nvPr>
            <p:ph type="body" sz="quarter" idx="11"/>
          </p:nvPr>
        </p:nvSpPr>
        <p:spPr>
          <a:xfrm>
            <a:off x="639764" y="1312083"/>
            <a:ext cx="11119619" cy="3560168"/>
          </a:xfrm>
        </p:spPr>
        <p:txBody>
          <a:bodyPr numCol="2"/>
          <a:lstStyle/>
          <a:p>
            <a:pPr marL="457178" indent="-457178">
              <a:buFont typeface="Arial" panose="020B0604020202020204" pitchFamily="34" charset="0"/>
              <a:buChar char="•"/>
            </a:pPr>
            <a:r>
              <a:rPr lang="nl-NL" dirty="0"/>
              <a:t>Onvoldoende (straat)verlichting</a:t>
            </a:r>
          </a:p>
          <a:p>
            <a:pPr marL="457178" indent="-457178">
              <a:buFont typeface="Arial" panose="020B0604020202020204" pitchFamily="34" charset="0"/>
              <a:buChar char="•"/>
            </a:pPr>
            <a:r>
              <a:rPr lang="nl-NL" dirty="0"/>
              <a:t>Hoge drempels</a:t>
            </a:r>
          </a:p>
          <a:p>
            <a:pPr marL="457178" indent="-457178">
              <a:buFont typeface="Arial" panose="020B0604020202020204" pitchFamily="34" charset="0"/>
              <a:buChar char="•"/>
            </a:pPr>
            <a:r>
              <a:rPr lang="nl-NL" dirty="0"/>
              <a:t>Losse kleedjes en voorwerpen</a:t>
            </a:r>
          </a:p>
          <a:p>
            <a:pPr marL="457178" indent="-457178">
              <a:buFont typeface="Arial" panose="020B0604020202020204" pitchFamily="34" charset="0"/>
              <a:buChar char="•"/>
            </a:pPr>
            <a:r>
              <a:rPr lang="nl-NL" dirty="0"/>
              <a:t>Ongeschikt meubilair</a:t>
            </a:r>
          </a:p>
          <a:p>
            <a:pPr marL="457178" indent="-457178">
              <a:buFont typeface="Arial" panose="020B0604020202020204" pitchFamily="34" charset="0"/>
              <a:buChar char="•"/>
            </a:pPr>
            <a:r>
              <a:rPr lang="nl-NL" dirty="0"/>
              <a:t>Veel meubilair</a:t>
            </a:r>
          </a:p>
          <a:p>
            <a:pPr marL="457178" indent="-457178">
              <a:buFont typeface="Arial" panose="020B0604020202020204" pitchFamily="34" charset="0"/>
              <a:buChar char="•"/>
            </a:pPr>
            <a:r>
              <a:rPr lang="nl-NL" dirty="0"/>
              <a:t>Schoenen met gladde zolen</a:t>
            </a:r>
          </a:p>
          <a:p>
            <a:pPr marL="457178" indent="-457178">
              <a:buFont typeface="Arial" panose="020B0604020202020204" pitchFamily="34" charset="0"/>
              <a:buChar char="•"/>
            </a:pPr>
            <a:r>
              <a:rPr lang="nl-NL" dirty="0"/>
              <a:t>Slecht onderhouden rollator</a:t>
            </a:r>
          </a:p>
          <a:p>
            <a:pPr marL="457178" indent="-457178">
              <a:buFont typeface="Arial" panose="020B0604020202020204" pitchFamily="34" charset="0"/>
              <a:buChar char="•"/>
            </a:pPr>
            <a:r>
              <a:rPr lang="nl-NL" dirty="0"/>
              <a:t>Slechte huishoudtrap</a:t>
            </a:r>
          </a:p>
          <a:p>
            <a:pPr marL="457178" indent="-457178">
              <a:buFont typeface="Arial" panose="020B0604020202020204" pitchFamily="34" charset="0"/>
              <a:buChar char="•"/>
            </a:pPr>
            <a:r>
              <a:rPr lang="nl-NL" dirty="0"/>
              <a:t>Ongelijke bestrating</a:t>
            </a:r>
          </a:p>
          <a:p>
            <a:pPr marL="457178" indent="-457178">
              <a:buFont typeface="Arial" panose="020B0604020202020204" pitchFamily="34" charset="0"/>
              <a:buChar char="•"/>
            </a:pPr>
            <a:r>
              <a:rPr lang="nl-NL" dirty="0"/>
              <a:t>Blokkades </a:t>
            </a:r>
          </a:p>
          <a:p>
            <a:endParaRPr lang="nl-NL" dirty="0"/>
          </a:p>
        </p:txBody>
      </p:sp>
      <p:pic>
        <p:nvPicPr>
          <p:cNvPr id="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118306" y="3023819"/>
            <a:ext cx="2858367" cy="2858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36102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39097" y="467163"/>
            <a:ext cx="11552904" cy="653693"/>
          </a:xfrm>
        </p:spPr>
        <p:txBody>
          <a:bodyPr/>
          <a:lstStyle/>
          <a:p>
            <a:r>
              <a:rPr lang="nl-NL" dirty="0"/>
              <a:t>Feiten en cijfers</a:t>
            </a:r>
          </a:p>
        </p:txBody>
      </p:sp>
      <p:pic>
        <p:nvPicPr>
          <p:cNvPr id="4"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69337" y="1700810"/>
            <a:ext cx="3027981" cy="4067913"/>
          </a:xfrm>
          <a:prstGeom prst="rect">
            <a:avLst/>
          </a:prstGeom>
          <a:noFill/>
          <a:ln w="9525">
            <a:noFill/>
            <a:miter lim="800000"/>
            <a:headEnd/>
            <a:tailEnd/>
          </a:ln>
        </p:spPr>
      </p:pic>
    </p:spTree>
    <p:extLst>
      <p:ext uri="{BB962C8B-B14F-4D97-AF65-F5344CB8AC3E}">
        <p14:creationId xmlns:p14="http://schemas.microsoft.com/office/powerpoint/2010/main" val="41396668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F7A620E417FD344A9FABFCEA0AA7152" ma:contentTypeVersion="19" ma:contentTypeDescription="Create a new document." ma:contentTypeScope="" ma:versionID="59490b0e82a9a3ddb67b16c1a70e348c">
  <xsd:schema xmlns:xsd="http://www.w3.org/2001/XMLSchema" xmlns:xs="http://www.w3.org/2001/XMLSchema" xmlns:p="http://schemas.microsoft.com/office/2006/metadata/properties" xmlns:ns2="0d67721e-1399-4641-98a8-6b163aa53b8c" xmlns:ns3="f52dfd5a-28e0-4af9-b175-0f92787e2ac5" targetNamespace="http://schemas.microsoft.com/office/2006/metadata/properties" ma:root="true" ma:fieldsID="445cf5dd728046541623f7897a2def5d" ns2:_="" ns3:_="">
    <xsd:import namespace="0d67721e-1399-4641-98a8-6b163aa53b8c"/>
    <xsd:import namespace="f52dfd5a-28e0-4af9-b175-0f92787e2ac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ServiceOCR" minOccurs="0"/>
                <xsd:element ref="ns2:lcf76f155ced4ddcb4097134ff3c332f" minOccurs="0"/>
                <xsd:element ref="ns3:TaxCatchAll" minOccurs="0"/>
                <xsd:element ref="ns2:MediaServiceObjectDetectorVersions" minOccurs="0"/>
                <xsd:element ref="ns2:MediaServiceLocation"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d67721e-1399-4641-98a8-6b163aa53b8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a7b10c3-6051-43e0-be80-498b9880039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52dfd5a-28e0-4af9-b175-0f92787e2ac5"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3d2be67d-487b-40e4-8e23-4de26ab7dcaf}" ma:internalName="TaxCatchAll" ma:showField="CatchAllData" ma:web="f52dfd5a-28e0-4af9-b175-0f92787e2ac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f52dfd5a-28e0-4af9-b175-0f92787e2ac5">
      <UserInfo>
        <DisplayName/>
        <AccountId xsi:nil="true"/>
        <AccountType/>
      </UserInfo>
    </SharedWithUsers>
    <TaxCatchAll xmlns="f52dfd5a-28e0-4af9-b175-0f92787e2ac5" xsi:nil="true"/>
    <lcf76f155ced4ddcb4097134ff3c332f xmlns="0d67721e-1399-4641-98a8-6b163aa53b8c">
      <Terms xmlns="http://schemas.microsoft.com/office/infopath/2007/PartnerControls"/>
    </lcf76f155ced4ddcb4097134ff3c332f>
    <MediaLengthInSeconds xmlns="0d67721e-1399-4641-98a8-6b163aa53b8c" xsi:nil="true"/>
  </documentManagement>
</p:properties>
</file>

<file path=customXml/itemProps1.xml><?xml version="1.0" encoding="utf-8"?>
<ds:datastoreItem xmlns:ds="http://schemas.openxmlformats.org/officeDocument/2006/customXml" ds:itemID="{2707127F-AE26-4ADB-8D93-2876675014D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d67721e-1399-4641-98a8-6b163aa53b8c"/>
    <ds:schemaRef ds:uri="f52dfd5a-28e0-4af9-b175-0f92787e2ac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C023A88-7FC4-4B96-B64C-BA46691F4F27}">
  <ds:schemaRefs>
    <ds:schemaRef ds:uri="http://schemas.microsoft.com/sharepoint/v3/contenttype/forms"/>
  </ds:schemaRefs>
</ds:datastoreItem>
</file>

<file path=customXml/itemProps3.xml><?xml version="1.0" encoding="utf-8"?>
<ds:datastoreItem xmlns:ds="http://schemas.openxmlformats.org/officeDocument/2006/customXml" ds:itemID="{90212ABC-A9CD-40B0-8452-0D62EDA52E22}">
  <ds:schemaRefs>
    <ds:schemaRef ds:uri="http://purl.org/dc/elements/1.1/"/>
    <ds:schemaRef ds:uri="http://schemas.microsoft.com/office/2006/documentManagement/types"/>
    <ds:schemaRef ds:uri="f52dfd5a-28e0-4af9-b175-0f92787e2ac5"/>
    <ds:schemaRef ds:uri="http://schemas.microsoft.com/office/infopath/2007/PartnerControls"/>
    <ds:schemaRef ds:uri="http://www.w3.org/XML/1998/namespace"/>
    <ds:schemaRef ds:uri="http://purl.org/dc/terms/"/>
    <ds:schemaRef ds:uri="http://schemas.openxmlformats.org/package/2006/metadata/core-properties"/>
    <ds:schemaRef ds:uri="0d67721e-1399-4641-98a8-6b163aa53b8c"/>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5738</TotalTime>
  <Words>2910</Words>
  <Application>Microsoft Office PowerPoint</Application>
  <PresentationFormat>Breedbeeld</PresentationFormat>
  <Paragraphs>358</Paragraphs>
  <Slides>34</Slides>
  <Notes>33</Notes>
  <HiddenSlides>8</HiddenSlides>
  <MMClips>1</MMClips>
  <ScaleCrop>false</ScaleCrop>
  <HeadingPairs>
    <vt:vector size="4" baseType="variant">
      <vt:variant>
        <vt:lpstr>Thema</vt:lpstr>
      </vt:variant>
      <vt:variant>
        <vt:i4>2</vt:i4>
      </vt:variant>
      <vt:variant>
        <vt:lpstr>Diatitels</vt:lpstr>
      </vt:variant>
      <vt:variant>
        <vt:i4>34</vt:i4>
      </vt:variant>
    </vt:vector>
  </HeadingPairs>
  <TitlesOfParts>
    <vt:vector size="36" baseType="lpstr">
      <vt:lpstr>Office Theme</vt:lpstr>
      <vt:lpstr>1_Office Theme</vt:lpstr>
      <vt:lpstr>Training TOM-maatjes</vt:lpstr>
      <vt:lpstr>Programma</vt:lpstr>
      <vt:lpstr>Hallo, ik ben…</vt:lpstr>
      <vt:lpstr>Dobbelfit</vt:lpstr>
      <vt:lpstr>Ontstaan van een val</vt:lpstr>
      <vt:lpstr>Ontstaan van een val</vt:lpstr>
      <vt:lpstr>Persoonlijke factoren</vt:lpstr>
      <vt:lpstr>Omgevingsfactoren</vt:lpstr>
      <vt:lpstr>Feiten en cijfers</vt:lpstr>
      <vt:lpstr>Elke 4 minuten komt er een 65-plusser op de spoedeisende hulp (SEH) na een val</vt:lpstr>
      <vt:lpstr>Hoeveel 65plussers moeten er in NL wekelijks opgenomen worden in het ziekenhuis n.a.v. een val?</vt:lpstr>
      <vt:lpstr>PowerPoint-presentatie</vt:lpstr>
      <vt:lpstr>Welke letsels komen het vaakst voor?</vt:lpstr>
      <vt:lpstr>Waar gebeuren de meeste valongevallen?</vt:lpstr>
      <vt:lpstr>Top 3 valongevallen in en om huis</vt:lpstr>
      <vt:lpstr>Hoeveel procent van de ouderen die thuis wonen is ondervoed?</vt:lpstr>
      <vt:lpstr>Hoeveel gram afbraak van spiereiwit heeft iemand die ondervoed is?</vt:lpstr>
      <vt:lpstr>Spiereiwit</vt:lpstr>
      <vt:lpstr>Hoeveel procent van 65-plussers is eenzaam?</vt:lpstr>
      <vt:lpstr>Wat is TOM?</vt:lpstr>
      <vt:lpstr>Wat is TOM?</vt:lpstr>
      <vt:lpstr>Programma TOM</vt:lpstr>
      <vt:lpstr>In Balans/Otago</vt:lpstr>
      <vt:lpstr>De Balansdans</vt:lpstr>
      <vt:lpstr>Voeding</vt:lpstr>
      <vt:lpstr>De TOM lunches</vt:lpstr>
      <vt:lpstr>Wat kun je doen als TOM-maatje?</vt:lpstr>
      <vt:lpstr>Motiveren</vt:lpstr>
      <vt:lpstr>Wat motiveert?</vt:lpstr>
      <vt:lpstr>Bij minder motivatie…vragen stellen</vt:lpstr>
      <vt:lpstr>PowerPoint-presentatie</vt:lpstr>
      <vt:lpstr>Communicatie tips</vt:lpstr>
      <vt:lpstr>Communicatie tips</vt:lpstr>
      <vt:lpstr>Vragen?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Elvera Overdevest</cp:lastModifiedBy>
  <cp:revision>190</cp:revision>
  <dcterms:created xsi:type="dcterms:W3CDTF">2017-01-24T10:06:32Z</dcterms:created>
  <dcterms:modified xsi:type="dcterms:W3CDTF">2026-03-04T10:16:26Z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0x0101000F7A620E417FD344A9FABFCEA0AA7152</vt:lpwstr>
  </property>
  <property fmtid="{D5CDD505-2E9C-101B-9397-08002B2CF9AE}" pid="3" name="Order">
    <vt:r8>1825700</vt:r8>
  </property>
  <property fmtid="{D5CDD505-2E9C-101B-9397-08002B2CF9AE}" pid="4" name="xd_Signature">
    <vt:bool>false</vt:bool>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MediaServiceImageTags">
    <vt:lpwstr/>
  </property>
  <property fmtid="{D5CDD505-2E9C-101B-9397-08002B2CF9AE}" pid="9" name="_ExtendedDescription">
    <vt:lpwstr/>
  </property>
  <property fmtid="{D5CDD505-2E9C-101B-9397-08002B2CF9AE}" pid="10" name="TriggerFlowInfo">
    <vt:lpwstr/>
  </property>
</Properties>
</file>