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2" r:id="rId5"/>
  </p:sldMasterIdLst>
  <p:notesMasterIdLst>
    <p:notesMasterId r:id="rId31"/>
  </p:notesMasterIdLst>
  <p:handoutMasterIdLst>
    <p:handoutMasterId r:id="rId32"/>
  </p:handoutMasterIdLst>
  <p:sldIdLst>
    <p:sldId id="334" r:id="rId6"/>
    <p:sldId id="323" r:id="rId7"/>
    <p:sldId id="365" r:id="rId8"/>
    <p:sldId id="366" r:id="rId9"/>
    <p:sldId id="364" r:id="rId10"/>
    <p:sldId id="307" r:id="rId11"/>
    <p:sldId id="326" r:id="rId12"/>
    <p:sldId id="321" r:id="rId13"/>
    <p:sldId id="340" r:id="rId14"/>
    <p:sldId id="360" r:id="rId15"/>
    <p:sldId id="287" r:id="rId16"/>
    <p:sldId id="361" r:id="rId17"/>
    <p:sldId id="336" r:id="rId18"/>
    <p:sldId id="330" r:id="rId19"/>
    <p:sldId id="339" r:id="rId20"/>
    <p:sldId id="304" r:id="rId21"/>
    <p:sldId id="332" r:id="rId22"/>
    <p:sldId id="306" r:id="rId23"/>
    <p:sldId id="337" r:id="rId24"/>
    <p:sldId id="294" r:id="rId25"/>
    <p:sldId id="312" r:id="rId26"/>
    <p:sldId id="313" r:id="rId27"/>
    <p:sldId id="362" r:id="rId28"/>
    <p:sldId id="319" r:id="rId29"/>
    <p:sldId id="299" r:id="rId3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CBC8C4-03B7-8968-B1E4-BFF3449C9A22}" name="Elvera Overdevest" initials="EO" userId="S::e.overdevest@veiligheid.nl::27212abf-4839-461e-8ca4-c7033e8afd56" providerId="AD"/>
  <p188:author id="{B0E9DAED-B602-0E9F-0D71-28E503CB1220}" name="Rozan van der Veen" initials="RvdV" userId="S::r.vanderveen@veiligheid.nl::15425296-6f32-4824-9237-802436fcd7a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ozan van der Veen" initials="RvdV" lastIdx="12" clrIdx="6">
    <p:extLst>
      <p:ext uri="{19B8F6BF-5375-455C-9EA6-DF929625EA0E}">
        <p15:presenceInfo xmlns:p15="http://schemas.microsoft.com/office/powerpoint/2012/main" userId="S::r.vanderveen@veiligheid.nl::15425296-6f32-4824-9237-802436fcd7af" providerId="AD"/>
      </p:ext>
    </p:extLst>
  </p:cmAuthor>
  <p:cmAuthor id="1" name="tessa akerboom" initials="ta" lastIdx="1" clrIdx="0"/>
  <p:cmAuthor id="8" name="Elvera Overdevest" initials="EO" lastIdx="12" clrIdx="7">
    <p:extLst>
      <p:ext uri="{19B8F6BF-5375-455C-9EA6-DF929625EA0E}">
        <p15:presenceInfo xmlns:p15="http://schemas.microsoft.com/office/powerpoint/2012/main" userId="S::e.overdevest@veiligheid.nl::27212abf-4839-461e-8ca4-c7033e8afd56" providerId="AD"/>
      </p:ext>
    </p:extLst>
  </p:cmAuthor>
  <p:cmAuthor id="2" name="tessa akerboom" initials="ta [2]" lastIdx="1" clrIdx="1"/>
  <p:cmAuthor id="3" name="tessa akerboom" initials="ta [3]" lastIdx="1" clrIdx="2"/>
  <p:cmAuthor id="4" name="Marian Broere" initials="MB" lastIdx="2" clrIdx="3"/>
  <p:cmAuthor id="5" name="Eva van der Want" initials="EvdW" lastIdx="7" clrIdx="4"/>
  <p:cmAuthor id="6" name="Kirsten Evenblij" initials="KE" lastIdx="3" clrIdx="5">
    <p:extLst>
      <p:ext uri="{19B8F6BF-5375-455C-9EA6-DF929625EA0E}">
        <p15:presenceInfo xmlns:p15="http://schemas.microsoft.com/office/powerpoint/2012/main" userId="S::k.evenblij@veiligheid.nl::16b5a15c-3ba9-431a-b483-92fdcb584e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CE2"/>
    <a:srgbClr val="F47C40"/>
    <a:srgbClr val="999999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3B58FE-0018-4A58-9EEC-1F0764B1CC2C}" v="2" dt="2026-03-23T10:18:45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56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lie Konings" userId="4ea1ab1a-b700-46ad-b207-28a43f52faa2" providerId="ADAL" clId="{BEDFBDB7-87B3-4D37-BBAB-C57B0C39CFA6}"/>
    <pc:docChg chg="modSld">
      <pc:chgData name="Nathalie Konings" userId="4ea1ab1a-b700-46ad-b207-28a43f52faa2" providerId="ADAL" clId="{BEDFBDB7-87B3-4D37-BBAB-C57B0C39CFA6}" dt="2026-03-23T10:11:44.297" v="0" actId="1076"/>
      <pc:docMkLst>
        <pc:docMk/>
      </pc:docMkLst>
      <pc:sldChg chg="modSp">
        <pc:chgData name="Nathalie Konings" userId="4ea1ab1a-b700-46ad-b207-28a43f52faa2" providerId="ADAL" clId="{BEDFBDB7-87B3-4D37-BBAB-C57B0C39CFA6}" dt="2026-03-23T10:11:44.297" v="0" actId="1076"/>
        <pc:sldMkLst>
          <pc:docMk/>
          <pc:sldMk cId="3636495218" sldId="334"/>
        </pc:sldMkLst>
        <pc:picChg chg="mod">
          <ac:chgData name="Nathalie Konings" userId="4ea1ab1a-b700-46ad-b207-28a43f52faa2" providerId="ADAL" clId="{BEDFBDB7-87B3-4D37-BBAB-C57B0C39CFA6}" dt="2026-03-23T10:11:44.297" v="0" actId="1076"/>
          <ac:picMkLst>
            <pc:docMk/>
            <pc:sldMk cId="3636495218" sldId="334"/>
            <ac:picMk id="1026" creationId="{10540ECE-259C-0F79-24DB-E63C0C0D31D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1D73B-29C4-3849-AD2D-1A1461286F9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38C30-64D0-2441-9612-EF3340AE59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77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6AB89-7215-5C4E-BCA4-C97D95885CD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ACD07-FBB2-C440-88D3-01558219C51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Welkom bij deze informatiebijeenkomst.</a:t>
            </a:r>
          </a:p>
          <a:p>
            <a:r>
              <a:rPr lang="nl-NL"/>
              <a:t>Fijn dat jullie er zijn. </a:t>
            </a:r>
          </a:p>
          <a:p>
            <a:endParaRPr lang="nl-NL"/>
          </a:p>
          <a:p>
            <a:r>
              <a:rPr lang="nl-NL"/>
              <a:t>Ik ben &lt;naam&gt;.</a:t>
            </a:r>
          </a:p>
          <a:p>
            <a:r>
              <a:rPr lang="nl-NL"/>
              <a:t>Vandaag ga ik jullie vertellen over de cursus Thuis Onbezorgd Mobiel, oftewel TOM.</a:t>
            </a:r>
            <a:endParaRPr lang="nl-NL">
              <a:cs typeface="Calibri"/>
            </a:endParaRPr>
          </a:p>
          <a:p>
            <a:r>
              <a:rPr lang="nl-NL">
                <a:cs typeface="Calibri"/>
              </a:rPr>
              <a:t>TOM is een cursus. </a:t>
            </a:r>
          </a:p>
          <a:p>
            <a:r>
              <a:rPr lang="nl-NL">
                <a:cs typeface="Calibri"/>
              </a:rPr>
              <a:t>Het is dus geen persoon en je hoeft hiervoor ook geen mobiel te hebben.</a:t>
            </a:r>
          </a:p>
          <a:p>
            <a:pPr>
              <a:defRPr/>
            </a:pPr>
            <a:endParaRPr lang="nl-NL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Bij binnenkomst hebben jullie ook &lt;naam&gt; gezien.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Hij / Zij helpt mij vandaag en kan al jullie vragen beantwoorden.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33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&lt;Naam&gt; is / &lt;</a:t>
            </a:r>
            <a:r>
              <a:rPr lang="en-GB" err="1"/>
              <a:t>ik</a:t>
            </a:r>
            <a:r>
              <a:rPr lang="en-GB"/>
              <a:t> ben&gt; de TOM </a:t>
            </a:r>
            <a:r>
              <a:rPr lang="en-GB" err="1"/>
              <a:t>coördinator</a:t>
            </a:r>
            <a:r>
              <a:rPr lang="en-GB"/>
              <a:t>. </a:t>
            </a:r>
            <a:endParaRPr lang="nl-NL"/>
          </a:p>
          <a:p>
            <a:r>
              <a:rPr lang="en-GB"/>
              <a:t>Hij/Zij/Ik </a:t>
            </a:r>
            <a:r>
              <a:rPr lang="en-GB" err="1"/>
              <a:t>zorgt</a:t>
            </a:r>
            <a:r>
              <a:rPr lang="en-GB"/>
              <a:t> </a:t>
            </a:r>
            <a:r>
              <a:rPr lang="en-GB" err="1"/>
              <a:t>ervoor</a:t>
            </a:r>
            <a:r>
              <a:rPr lang="en-GB"/>
              <a:t> </a:t>
            </a:r>
            <a:r>
              <a:rPr lang="en-GB" err="1"/>
              <a:t>dat</a:t>
            </a:r>
            <a:r>
              <a:rPr lang="en-GB"/>
              <a:t> TOM </a:t>
            </a:r>
            <a:r>
              <a:rPr lang="en-GB" err="1"/>
              <a:t>goed</a:t>
            </a:r>
            <a:r>
              <a:rPr lang="en-GB"/>
              <a:t> </a:t>
            </a:r>
            <a:r>
              <a:rPr lang="en-GB" err="1"/>
              <a:t>loopt</a:t>
            </a:r>
            <a:r>
              <a:rPr lang="en-GB"/>
              <a:t>.</a:t>
            </a:r>
            <a:endParaRPr lang="nl-NL"/>
          </a:p>
          <a:p>
            <a:r>
              <a:rPr lang="en-GB" err="1"/>
              <a:t>Vragen</a:t>
            </a:r>
            <a:r>
              <a:rPr lang="en-GB"/>
              <a:t> over TOM </a:t>
            </a:r>
            <a:r>
              <a:rPr lang="en-GB" err="1"/>
              <a:t>kun</a:t>
            </a:r>
            <a:r>
              <a:rPr lang="en-GB"/>
              <a:t> je </a:t>
            </a:r>
            <a:r>
              <a:rPr lang="en-GB" err="1"/>
              <a:t>aan</a:t>
            </a:r>
            <a:r>
              <a:rPr lang="en-GB"/>
              <a:t> hem/</a:t>
            </a:r>
            <a:r>
              <a:rPr lang="en-GB" err="1"/>
              <a:t>haar</a:t>
            </a:r>
            <a:r>
              <a:rPr lang="en-GB"/>
              <a:t>/</a:t>
            </a:r>
            <a:r>
              <a:rPr lang="en-GB" err="1"/>
              <a:t>mij</a:t>
            </a:r>
            <a:r>
              <a:rPr lang="en-GB"/>
              <a:t> </a:t>
            </a:r>
            <a:r>
              <a:rPr lang="en-GB" err="1"/>
              <a:t>stellen</a:t>
            </a:r>
            <a:r>
              <a:rPr lang="en-GB"/>
              <a:t>. </a:t>
            </a:r>
            <a:endParaRPr lang="nl-NL">
              <a:cs typeface="Calibri"/>
            </a:endParaRPr>
          </a:p>
          <a:p>
            <a:endParaRPr lang="en-GB">
              <a:cs typeface="Calibri"/>
            </a:endParaRPr>
          </a:p>
          <a:p>
            <a:r>
              <a:rPr lang="en-GB" err="1">
                <a:cs typeface="Calibri"/>
              </a:rPr>
              <a:t>Naast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mij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staan</a:t>
            </a:r>
            <a:r>
              <a:rPr lang="en-GB">
                <a:cs typeface="Calibri"/>
              </a:rPr>
              <a:t> de TOM-maatjes</a:t>
            </a:r>
          </a:p>
          <a:p>
            <a:r>
              <a:rPr lang="en-GB">
                <a:cs typeface="Calibri"/>
              </a:rPr>
              <a:t>&lt;naam&gt;/&lt;</a:t>
            </a:r>
            <a:r>
              <a:rPr lang="en-GB" err="1">
                <a:cs typeface="Calibri"/>
              </a:rPr>
              <a:t>namen</a:t>
            </a:r>
            <a:r>
              <a:rPr lang="en-GB">
                <a:cs typeface="Calibri"/>
              </a:rPr>
              <a:t>&gt;</a:t>
            </a:r>
          </a:p>
          <a:p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Zij </a:t>
            </a:r>
            <a:r>
              <a:rPr lang="en-GB" err="1">
                <a:cs typeface="Calibri"/>
              </a:rPr>
              <a:t>zijn</a:t>
            </a:r>
            <a:r>
              <a:rPr lang="en-GB">
                <a:cs typeface="Calibri"/>
              </a:rPr>
              <a:t> er om de </a:t>
            </a:r>
            <a:r>
              <a:rPr lang="en-GB" err="1">
                <a:cs typeface="Calibri"/>
              </a:rPr>
              <a:t>lokale</a:t>
            </a:r>
            <a:r>
              <a:rPr lang="en-GB">
                <a:cs typeface="Calibri"/>
              </a:rPr>
              <a:t> coordinator, de </a:t>
            </a:r>
            <a:r>
              <a:rPr lang="en-GB" err="1">
                <a:cs typeface="Calibri"/>
              </a:rPr>
              <a:t>fysiotherapeut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en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dietist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te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helpen</a:t>
            </a:r>
            <a:endParaRPr lang="en-GB">
              <a:cs typeface="Calibri"/>
            </a:endParaRPr>
          </a:p>
          <a:p>
            <a:r>
              <a:rPr lang="en-GB" err="1">
                <a:cs typeface="Calibri"/>
              </a:rPr>
              <a:t>ZIj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zijn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bij</a:t>
            </a:r>
            <a:r>
              <a:rPr lang="en-GB">
                <a:cs typeface="Calibri"/>
              </a:rPr>
              <a:t> de </a:t>
            </a:r>
            <a:r>
              <a:rPr lang="en-GB" err="1">
                <a:cs typeface="Calibri"/>
              </a:rPr>
              <a:t>bijeenkomsten</a:t>
            </a:r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U </a:t>
            </a:r>
            <a:r>
              <a:rPr lang="en-GB" err="1">
                <a:cs typeface="Calibri"/>
              </a:rPr>
              <a:t>kunt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vragen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aan</a:t>
            </a:r>
            <a:r>
              <a:rPr lang="en-GB">
                <a:cs typeface="Calibri"/>
              </a:rPr>
              <a:t> hen </a:t>
            </a:r>
            <a:r>
              <a:rPr lang="en-GB" err="1">
                <a:cs typeface="Calibri"/>
              </a:rPr>
              <a:t>stellen</a:t>
            </a:r>
            <a:r>
              <a:rPr lang="en-GB">
                <a:cs typeface="Calibri"/>
              </a:rPr>
              <a:t> of </a:t>
            </a:r>
            <a:r>
              <a:rPr lang="en-GB" err="1">
                <a:cs typeface="Calibri"/>
              </a:rPr>
              <a:t>gezellig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een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praatje</a:t>
            </a:r>
            <a:r>
              <a:rPr lang="en-GB">
                <a:cs typeface="Calibri"/>
              </a:rPr>
              <a:t> met hen </a:t>
            </a:r>
            <a:r>
              <a:rPr lang="en-GB" err="1">
                <a:cs typeface="Calibri"/>
              </a:rPr>
              <a:t>maken</a:t>
            </a:r>
            <a:r>
              <a:rPr lang="en-GB">
                <a:cs typeface="Calibri"/>
              </a:rPr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9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Gelukkig kunt u zelf veel doen om een val te voorkomen.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Zo blijft u zelfstandig.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TOM is een cursus die u hierbij helpt.</a:t>
            </a:r>
          </a:p>
          <a:p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cursus TOM duurt 14 weken en bestaat uit: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beweegprogramma ‘In balans’ en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Voedingsadvies en gezonde lunches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doet TOM met 11 andere ouderen. U kunt leert dus nieuwe mensen kennen</a:t>
            </a:r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9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Ik ga nu meer vertellen over hoe de cursus TOM is opgebouwd</a:t>
            </a: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/>
              <a:t>Het cursusprogramma is samengevat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dit plaatje.</a:t>
            </a:r>
            <a:endParaRPr lang="nl-NL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ga dit stap voor stap uitleggen</a:t>
            </a:r>
            <a:endParaRPr lang="nl-NL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ACD07-FBB2-C440-88D3-01558219C5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318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U doet de cursus TOM met een groepje ouderen.</a:t>
            </a:r>
          </a:p>
          <a:p>
            <a:r>
              <a:rPr lang="nl-NL"/>
              <a:t>De cursus is steeds op dezelfde locatie en tijd.</a:t>
            </a:r>
          </a:p>
          <a:p>
            <a:r>
              <a:rPr lang="nl-NL"/>
              <a:t>Namelijk: </a:t>
            </a:r>
          </a:p>
          <a:p>
            <a:r>
              <a:rPr lang="nl-NL"/>
              <a:t>&lt;Locatie: ….&gt;</a:t>
            </a:r>
          </a:p>
          <a:p>
            <a:r>
              <a:rPr lang="nl-NL"/>
              <a:t>&lt;Dag/tijd:….&gt;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35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Beweegdocent licht toe:</a:t>
            </a:r>
          </a:p>
          <a:p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Tijdens</a:t>
            </a:r>
            <a:r>
              <a:rPr lang="nl-NL"/>
              <a:t> de cursus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TOM volgt u een beweegprogramma. Dit heet In Balans.</a:t>
            </a:r>
            <a:r>
              <a:rPr lang="nl-NL"/>
              <a:t> </a:t>
            </a: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Hiermee traint u uw spierkracht en balans.</a:t>
            </a:r>
          </a:p>
          <a:p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week 1 t/m 3 krijgt is er 1 bijeenkomst per week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krijgt dan informatie en tips over bewegen </a:t>
            </a:r>
          </a:p>
          <a:p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week 4 t/m 13 volgt u beweegtrainingen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zijn dan 2 trainingen per week.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deskundige beweegdocent geeft deze In Balans trainingen.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Daarnaast oefent u nog 1x per week zelfstandig thuis. U krijgt hiervoor huiswerkoefeningen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oefeningen zijn voor iedereen en dus niet te moeilijk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afloop van een groepstraining is er koffie en thee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kunt dan gezellig met elkaar kletsen</a:t>
            </a:r>
          </a:p>
          <a:p>
            <a:endParaRPr lang="nl-NL"/>
          </a:p>
          <a:p>
            <a:pPr marL="342000" lvl="1" indent="0">
              <a:lnSpc>
                <a:spcPct val="150000"/>
              </a:lnSpc>
              <a:buNone/>
            </a:pPr>
            <a:endParaRPr lang="en-US" sz="1200"/>
          </a:p>
          <a:p>
            <a:pPr marL="0" lvl="0" indent="0">
              <a:buFont typeface="Arial" panose="020B0604020202020204" pitchFamily="34" charset="0"/>
              <a:buNone/>
            </a:pP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8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17969-8B98-B137-74E6-20833593D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93F2482-1899-C795-5023-802D6FFA89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AED5D2B-2B49-75E1-8A63-80AB9F950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Beweegdocent licht toe: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Tijdens</a:t>
            </a:r>
            <a:r>
              <a:rPr lang="nl-NL"/>
              <a:t> de cursus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TOM volgt u een beweegprogramma. Dit heet </a:t>
            </a:r>
            <a:r>
              <a:rPr lang="nl-NL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Otago</a:t>
            </a: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Hiermee traint u uw spierkracht en balans.</a:t>
            </a:r>
          </a:p>
          <a:p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volgt gedurende 12 weken beweegtrainingen 1x/per week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is dan 1 training per week.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deskundige docent geeft deze </a:t>
            </a:r>
            <a:r>
              <a:rPr lang="nl-NL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Otago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traininge</a:t>
            </a: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Daarnaast doe je nog 2x per week zelfstandig thuis oefeningen. De docent geeft u oefeningen mee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oefeningen zijn voor iedereen en dus niet te moeilijk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afloop van een groepstraining is er koffie en thee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kunt dan gezellig met elkaar kletsen</a:t>
            </a:r>
          </a:p>
          <a:p>
            <a:endParaRPr lang="nl-NL"/>
          </a:p>
          <a:p>
            <a:pPr marL="342000" lvl="1" indent="0">
              <a:lnSpc>
                <a:spcPct val="150000"/>
              </a:lnSpc>
              <a:buNone/>
            </a:pPr>
            <a:endParaRPr lang="en-US" sz="1200"/>
          </a:p>
          <a:p>
            <a:pPr marL="0" lvl="0" indent="0">
              <a:buFont typeface="Arial" panose="020B0604020202020204" pitchFamily="34" charset="0"/>
              <a:buNone/>
            </a:pP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F2FC08-4B8F-132F-B92A-A7E8885C4A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37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Diëtist licht toe:</a:t>
            </a:r>
          </a:p>
          <a:p>
            <a:endParaRPr lang="nl-NL"/>
          </a:p>
          <a:p>
            <a:r>
              <a:rPr lang="nl-NL"/>
              <a:t>Gezond eten is erg belangrijk, zeker als je ouder wordt.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Daarom bespreekt u met een diëtist wat u eet op een dag.</a:t>
            </a:r>
          </a:p>
          <a:p>
            <a:pPr>
              <a:defRPr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doet u 2x. Aan het begin en eind van </a:t>
            </a:r>
            <a:r>
              <a:rPr lang="nl-NL"/>
              <a:t>de cursus TOM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l-NL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diëtist geeft u tips om uw voeding te verbeteren.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&lt;Het kan zijn dat de </a:t>
            </a:r>
            <a:r>
              <a:rPr lang="nl-NL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dietist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vraagt om foto’s te maken van uw eten en drinken.&gt;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&lt;Het is belangrijk dat de diëtist duidelijk kan zien wat u eet en drinkt.&gt;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03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Diëtist licht toe:</a:t>
            </a:r>
          </a:p>
          <a:p>
            <a:r>
              <a:rPr lang="nl-NL"/>
              <a:t>In het voedingsdagboek 2 dagen bijhouden wat u eet en drinkt</a:t>
            </a:r>
            <a:endParaRPr lang="en-US"/>
          </a:p>
          <a:p>
            <a:r>
              <a:rPr lang="nl-NL">
                <a:cs typeface="Calibri"/>
              </a:rPr>
              <a:t>&lt;u maakt ook foto's van wat u eet&gt;</a:t>
            </a:r>
          </a:p>
          <a:p>
            <a:r>
              <a:rPr lang="nl-NL"/>
              <a:t>Daarna heeft bespreekt u het voedingsdagboek met de diëtist</a:t>
            </a:r>
            <a:endParaRPr lang="nl-NL">
              <a:cs typeface="Calibri"/>
            </a:endParaRPr>
          </a:p>
          <a:p>
            <a:r>
              <a:rPr lang="nl-NL"/>
              <a:t>De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diëtist geeft u daarna tips over hoe u </a:t>
            </a:r>
            <a:r>
              <a:rPr lang="nl-NL"/>
              <a:t>uw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/>
              <a:t>voeding kunt verbeteren </a:t>
            </a:r>
            <a:endParaRPr lang="nl-NL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>
              <a:defRPr/>
            </a:pPr>
            <a:endParaRPr lang="nl-NL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&lt;U ziet hier een voorbeeld van een foto van het eten van een deelnemer.&gt;</a:t>
            </a:r>
            <a:endParaRPr lang="nl-NL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&lt;Het is belangrijk dat de diëtist duidelijk kan zien wat u eet en drinkt.&gt;</a:t>
            </a:r>
            <a:endParaRPr lang="nl-NL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03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Diëtist licht toe:</a:t>
            </a:r>
          </a:p>
          <a:p>
            <a:pPr>
              <a:defRPr/>
            </a:pPr>
            <a:r>
              <a:rPr lang="nl-NL"/>
              <a:t>Er zijn ook 6 gezonde en lekkere lunches tijdens de cursus TOM.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Deze lunches zijn samen met de andere mensen uit uw groepje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De lunches zijn &lt;&lt;voor&gt;&gt; of &lt;&lt;na&gt; uw In balans training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Tijdens de lunches vertelt de diëtist over gezonde voeding.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Ze geeft u ook tips hoe u uw voeding kunt verbeteren.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23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TOM maatjes lichten toe</a:t>
            </a:r>
          </a:p>
          <a:p>
            <a:endParaRPr lang="nl-NL"/>
          </a:p>
          <a:p>
            <a:r>
              <a:rPr lang="nl-NL"/>
              <a:t>Tijdens de cursus TOM is er vaak een vrijwilliger bij</a:t>
            </a:r>
          </a:p>
          <a:p>
            <a:r>
              <a:rPr lang="nl-NL"/>
              <a:t>Dit is het TOM-maatje</a:t>
            </a:r>
          </a:p>
          <a:p>
            <a:endParaRPr lang="nl-NL"/>
          </a:p>
          <a:p>
            <a:r>
              <a:rPr lang="nl-NL"/>
              <a:t>Het TOM-maatje is er voor</a:t>
            </a:r>
          </a:p>
          <a:p>
            <a:pPr marL="171450" indent="-171450">
              <a:buFontTx/>
              <a:buChar char="-"/>
            </a:pPr>
            <a:r>
              <a:rPr lang="nl-NL"/>
              <a:t>Al uw vragen</a:t>
            </a:r>
          </a:p>
          <a:p>
            <a:pPr marL="171450" indent="-171450">
              <a:buFontTx/>
              <a:buChar char="-"/>
            </a:pPr>
            <a:r>
              <a:rPr lang="nl-NL"/>
              <a:t>Of als u bijvoorbeeld gezellig wilt praten</a:t>
            </a:r>
          </a:p>
          <a:p>
            <a:pPr marL="171450" indent="-171450">
              <a:buFontTx/>
              <a:buChar char="-"/>
            </a:pPr>
            <a:r>
              <a:rPr lang="nl-NL"/>
              <a:t>Om te helpen</a:t>
            </a:r>
          </a:p>
          <a:p>
            <a:pPr marL="0" indent="0">
              <a:buFontTx/>
              <a:buNone/>
            </a:pPr>
            <a:endParaRPr lang="nl-NL"/>
          </a:p>
          <a:p>
            <a:pPr marL="0" indent="0">
              <a:buFontTx/>
              <a:buNone/>
            </a:pPr>
            <a:r>
              <a:rPr lang="nl-NL"/>
              <a:t>&lt;Ook kan het TOM-maatje bij u thuis komen&gt;</a:t>
            </a:r>
          </a:p>
          <a:p>
            <a:pPr marL="0" indent="0">
              <a:buFontTx/>
              <a:buNone/>
            </a:pPr>
            <a:r>
              <a:rPr lang="nl-NL"/>
              <a:t>&lt;Zij kijkt of er in huis verbeteringen aangebracht kunnen worden&gt;</a:t>
            </a:r>
          </a:p>
          <a:p>
            <a:pPr marL="0" indent="0">
              <a:buFontTx/>
              <a:buNone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Houd het rode bordje omhoog als u denkt dat dit niet waar is</a:t>
            </a:r>
            <a:endParaRPr lang="en-US"/>
          </a:p>
          <a:p>
            <a:r>
              <a:rPr lang="nl-NL"/>
              <a:t>Houd het groene bordje omhoog als u denkt dat dit waar is</a:t>
            </a:r>
          </a:p>
          <a:p>
            <a:endParaRPr lang="nl-NL"/>
          </a:p>
          <a:p>
            <a:r>
              <a:rPr lang="nl-NL"/>
              <a:t>Het goede antwoord is: (groene bordje)</a:t>
            </a:r>
            <a:endParaRPr lang="nl-NL">
              <a:cs typeface="Calibri"/>
            </a:endParaRPr>
          </a:p>
          <a:p>
            <a:endParaRPr lang="nl-NL" b="1">
              <a:latin typeface="Arial"/>
              <a:cs typeface="Arial"/>
            </a:endParaRPr>
          </a:p>
          <a:p>
            <a:r>
              <a:rPr lang="nl-NL" b="1">
                <a:latin typeface="Arial"/>
                <a:cs typeface="Arial"/>
              </a:rPr>
              <a:t>Toelichting: </a:t>
            </a:r>
          </a:p>
          <a:p>
            <a:r>
              <a:rPr lang="nl-NL">
                <a:latin typeface="Arial"/>
                <a:cs typeface="Arial"/>
              </a:rPr>
              <a:t>Vallen vormt een gevaar voor de gezondheid van ouderen</a:t>
            </a:r>
            <a:endParaRPr lang="nl-NL"/>
          </a:p>
          <a:p>
            <a:r>
              <a:rPr lang="nl-NL">
                <a:latin typeface="Arial"/>
                <a:cs typeface="Arial"/>
              </a:rPr>
              <a:t>86 op de 100 65-plussers wordt op de spoedeisende hulp afdeling behandeld voor de gevolgen door een val. </a:t>
            </a:r>
            <a:endParaRPr lang="nl-NL"/>
          </a:p>
          <a:p>
            <a:r>
              <a:rPr lang="nl-NL">
                <a:latin typeface="Arial"/>
                <a:cs typeface="Arial"/>
              </a:rPr>
              <a:t>Een val kan erge gevolgen hebben voor de zelfstandigheid van ouderen</a:t>
            </a:r>
            <a:endParaRPr lang="nl-NL"/>
          </a:p>
          <a:p>
            <a:r>
              <a:rPr lang="nl-NL">
                <a:latin typeface="Arial"/>
                <a:cs typeface="Arial"/>
              </a:rPr>
              <a:t>Bijvoorbeeld als iemand een heup breekt</a:t>
            </a:r>
            <a:endParaRPr lang="nl-NL">
              <a:cs typeface="Calibri"/>
            </a:endParaRPr>
          </a:p>
          <a:p>
            <a:endParaRPr lang="nl-NL">
              <a:latin typeface="Arial" charset="0"/>
              <a:cs typeface="Arial" charset="0"/>
            </a:endParaRPr>
          </a:p>
          <a:p>
            <a:endParaRPr lang="nl-NL">
              <a:latin typeface="Arial" charset="0"/>
              <a:cs typeface="Arial" charset="0"/>
            </a:endParaRPr>
          </a:p>
          <a:p>
            <a:endParaRPr lang="nl-NL" sz="1200">
              <a:latin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89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De cursus TOM &lt;kost &lt;prijs&gt; / is kosteloos&gt;. </a:t>
            </a:r>
          </a:p>
          <a:p>
            <a:endParaRPr lang="nl-NL"/>
          </a:p>
          <a:p>
            <a:r>
              <a:rPr lang="nl-NL"/>
              <a:t>Voldoet u aan alle eisen voor TOM? </a:t>
            </a:r>
          </a:p>
          <a:p>
            <a:r>
              <a:rPr lang="nl-NL"/>
              <a:t>Dan mag u meedoen!</a:t>
            </a:r>
          </a:p>
          <a:p>
            <a:r>
              <a:rPr lang="nl-NL"/>
              <a:t>Wij vinden het wel belangrijk dat u meedoet met alle onderdelen van TOM. </a:t>
            </a:r>
          </a:p>
          <a:p>
            <a:r>
              <a:rPr lang="nl-NL"/>
              <a:t>U kunt alleen meedoen als u toestemming geeft voor deelname.</a:t>
            </a:r>
          </a:p>
          <a:p>
            <a:r>
              <a:rPr lang="nl-NL"/>
              <a:t>Dit doet u met een handtekening. &lt;zie volgende slide&gt;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31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cs typeface="Calibri"/>
              </a:rPr>
              <a:t>U heeft veel informatie gekregen over TOM.</a:t>
            </a:r>
            <a:endParaRPr lang="nl-NL"/>
          </a:p>
          <a:p>
            <a:r>
              <a:rPr lang="nl-NL"/>
              <a:t>Wilt u de informatie over TOM nog eens rustig nalezen?</a:t>
            </a:r>
            <a:endParaRPr lang="nl-NL">
              <a:cs typeface="Calibri"/>
            </a:endParaRPr>
          </a:p>
          <a:p>
            <a:r>
              <a:rPr lang="nl-NL"/>
              <a:t>Bekijk dan nog een keer de informatiefolder </a:t>
            </a:r>
            <a:endParaRPr lang="nl-NL">
              <a:cs typeface="Calibri"/>
            </a:endParaRPr>
          </a:p>
          <a:p>
            <a:r>
              <a:rPr lang="nl-NL"/>
              <a:t>&lt;Of bekijk het informatiefilmpje &lt;dat u kreeg via de whatsapp&gt;&gt;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09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Alle informatie bijeenkomsten staat op de afsprakenkaart</a:t>
            </a:r>
          </a:p>
          <a:p>
            <a:r>
              <a:rPr lang="nl-NL"/>
              <a:t>Hierop staan de </a:t>
            </a:r>
            <a:endParaRPr lang="nl-NL">
              <a:cs typeface="Calibri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nl-NL"/>
              <a:t>De datum, tijd en plaats van de bijeenkomsten zoals de In Balans training en de lunches </a:t>
            </a:r>
            <a:endParaRPr lang="nl-NL">
              <a:cs typeface="Calibri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nl-NL"/>
              <a:t>De namen van uw begeleiders zoals het TOM-maatje, de fysiotherapeut en de </a:t>
            </a:r>
            <a:r>
              <a:rPr lang="nl-NL" err="1"/>
              <a:t>dietist</a:t>
            </a:r>
            <a:endParaRPr lang="nl-NL" err="1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nl-NL"/>
              <a:t>De contactgegevens van uw TOM-coördinator. </a:t>
            </a:r>
          </a:p>
          <a:p>
            <a:pPr marL="171450" indent="-171450">
              <a:buFont typeface="Arial"/>
              <a:buChar char="•"/>
            </a:pPr>
            <a:r>
              <a:rPr lang="nl-NL">
                <a:cs typeface="Calibri"/>
              </a:rPr>
              <a:t>Het kan zijn dat u een keer niet naar een bijeenkomst kunt komen.</a:t>
            </a:r>
          </a:p>
          <a:p>
            <a:pPr marL="171450" indent="-171450">
              <a:buFont typeface="Arial"/>
              <a:buChar char="•"/>
            </a:pPr>
            <a:r>
              <a:rPr lang="nl-NL">
                <a:cs typeface="Calibri"/>
              </a:rPr>
              <a:t>Bel dan </a:t>
            </a:r>
            <a:r>
              <a:rPr lang="nl-NL"/>
              <a:t>&lt;naam&gt;. </a:t>
            </a:r>
          </a:p>
          <a:p>
            <a:pPr marL="171450" indent="-171450">
              <a:buFont typeface="Arial"/>
              <a:buChar char="•"/>
            </a:pPr>
            <a:r>
              <a:rPr lang="nl-NL"/>
              <a:t>U kunt &lt;naam&gt; ook bellen als u vragen heeft over TOM </a:t>
            </a:r>
            <a:endParaRPr lang="nl-NL"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nl-NL"/>
          </a:p>
          <a:p>
            <a:pPr marL="0" lvl="0" indent="0">
              <a:buFontTx/>
              <a:buNone/>
            </a:pPr>
            <a:r>
              <a:rPr lang="nl-NL"/>
              <a:t>&lt;Voor iedere TOM groep is er een eigen afsprakenkaart&gt;</a:t>
            </a:r>
            <a:endParaRPr lang="nl-NL">
              <a:cs typeface="Calibri"/>
            </a:endParaRP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160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U gaat nu kennismaken met uw TOM groepje</a:t>
            </a:r>
            <a:endParaRPr lang="en-US"/>
          </a:p>
          <a:p>
            <a:r>
              <a:rPr lang="nl-NL"/>
              <a:t>En uw diëtist, beweegdocent en TOM-maatjes</a:t>
            </a:r>
            <a:endParaRPr lang="en-US"/>
          </a:p>
          <a:p>
            <a:endParaRPr lang="nl-NL"/>
          </a:p>
          <a:p>
            <a:r>
              <a:rPr lang="nl-NL"/>
              <a:t>&lt;indien er meerdere groepen zijn:&gt;</a:t>
            </a:r>
            <a:endParaRPr lang="nl-NL">
              <a:cs typeface="Calibri"/>
            </a:endParaRPr>
          </a:p>
          <a:p>
            <a:r>
              <a:rPr lang="nl-NL"/>
              <a:t>&lt;U heeft bij binnenkomst een gekleurde stikker gekregen&gt;</a:t>
            </a:r>
            <a:endParaRPr lang="en-US"/>
          </a:p>
          <a:p>
            <a:r>
              <a:rPr lang="nl-NL"/>
              <a:t>&lt;Wilt u alstublieft naar het bordje met uw kleur toelopen&gt;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29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43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5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Houd het rode bordje omhoog als u denkt dat dit niet waar is</a:t>
            </a:r>
            <a:endParaRPr lang="en-US"/>
          </a:p>
          <a:p>
            <a:r>
              <a:rPr lang="nl-NL"/>
              <a:t>Houd het groene bordje omhoog als u denkt dat dit waar is</a:t>
            </a:r>
            <a:endParaRPr lang="en-US"/>
          </a:p>
          <a:p>
            <a:endParaRPr lang="nl-NL"/>
          </a:p>
          <a:p>
            <a:r>
              <a:rPr lang="nl-NL"/>
              <a:t>Het goede antwoord is: waar (groene bordje)</a:t>
            </a:r>
            <a:endParaRPr lang="nl-NL">
              <a:cs typeface="Calibri"/>
            </a:endParaRPr>
          </a:p>
          <a:p>
            <a:endParaRPr lang="nl-NL">
              <a:latin typeface="Calibri"/>
              <a:cs typeface="Calibri"/>
            </a:endParaRPr>
          </a:p>
          <a:p>
            <a:r>
              <a:rPr lang="nl-NL">
                <a:latin typeface="Calibri"/>
                <a:cs typeface="Calibri"/>
              </a:rPr>
              <a:t>Een val kan ernstige gevolgen hebben.</a:t>
            </a:r>
            <a:endParaRPr lang="nl-NL" sz="1200">
              <a:latin typeface="Calibri"/>
              <a:cs typeface="Calibri"/>
            </a:endParaRPr>
          </a:p>
          <a:p>
            <a:r>
              <a:rPr lang="nl-NL">
                <a:latin typeface="Calibri"/>
                <a:cs typeface="Calibri"/>
              </a:rPr>
              <a:t>Zo kunt u zichzelf pijn doen. </a:t>
            </a:r>
          </a:p>
          <a:p>
            <a:r>
              <a:rPr lang="nl-NL">
                <a:latin typeface="Calibri"/>
                <a:cs typeface="Calibri"/>
              </a:rPr>
              <a:t>Daardoor kunt u misschien minder zelf doen.</a:t>
            </a:r>
          </a:p>
          <a:p>
            <a:r>
              <a:rPr lang="nl-NL">
                <a:latin typeface="Calibri"/>
                <a:cs typeface="Calibri"/>
              </a:rPr>
              <a:t>U heeft hulp nodig van anderen of moet misschien zelfs worden opgenomen.</a:t>
            </a:r>
          </a:p>
          <a:p>
            <a:r>
              <a:rPr lang="nl-NL">
                <a:latin typeface="Calibri"/>
                <a:cs typeface="Calibri"/>
              </a:rPr>
              <a:t>Door een val te voorkomen kunt u langer zelf dingen blijven doen.</a:t>
            </a:r>
          </a:p>
          <a:p>
            <a:endParaRPr lang="nl-NL">
              <a:latin typeface="Arial" charset="0"/>
              <a:cs typeface="Arial" charset="0"/>
            </a:endParaRPr>
          </a:p>
          <a:p>
            <a:endParaRPr lang="nl-NL">
              <a:latin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09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Houd het rode bordje omhoog als u denkt dat u met TOM alleen uw balans en kracht verbetert </a:t>
            </a:r>
            <a:endParaRPr lang="en-US"/>
          </a:p>
          <a:p>
            <a:r>
              <a:rPr lang="nl-NL"/>
              <a:t>Houd het groene bordje omhoog als u denkt dat u met TOM uw balans, kracht en voeding verbetert \</a:t>
            </a:r>
            <a:endParaRPr lang="en-US">
              <a:cs typeface="Calibri"/>
            </a:endParaRPr>
          </a:p>
          <a:p>
            <a:endParaRPr lang="nl-NL"/>
          </a:p>
          <a:p>
            <a:r>
              <a:rPr lang="nl-NL"/>
              <a:t>Het goede antwoord is: balans, kracht en voeding(groene bordje)</a:t>
            </a:r>
            <a:endParaRPr lang="nl-NL">
              <a:cs typeface="Calibri"/>
            </a:endParaRPr>
          </a:p>
          <a:p>
            <a:r>
              <a:rPr lang="nl-NL">
                <a:cs typeface="Calibri"/>
              </a:rPr>
              <a:t>TOM zorgt ervoor dat uw kans op een val afneemt.</a:t>
            </a:r>
          </a:p>
          <a:p>
            <a:r>
              <a:rPr lang="nl-NL">
                <a:cs typeface="Calibri"/>
              </a:rPr>
              <a:t>Hiervoor zijn een goede balans, kracht en gezonde voeding heel belangrijk.</a:t>
            </a:r>
            <a:br>
              <a:rPr lang="nl-NL">
                <a:cs typeface="+mn-lt"/>
              </a:rPr>
            </a:br>
            <a:endParaRPr lang="nl-NL">
              <a:cs typeface="Calibri"/>
            </a:endParaRPr>
          </a:p>
          <a:p>
            <a:r>
              <a:rPr lang="nl-NL">
                <a:cs typeface="+mn-lt"/>
              </a:rPr>
              <a:t>Daarnaast is TOM ook heel gezellig!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8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Houd het rode bordje omhoog als u denkt dat je yoghurt moet eten om spierkracht op te bouwen</a:t>
            </a:r>
            <a:endParaRPr lang="en-US"/>
          </a:p>
          <a:p>
            <a:r>
              <a:rPr lang="nl-NL"/>
              <a:t>Houd het groene bordje omhoog als u denkt dat je brood moet eten om spierkracht op te bouwen</a:t>
            </a:r>
            <a:endParaRPr lang="en-US"/>
          </a:p>
          <a:p>
            <a:endParaRPr lang="nl-NL"/>
          </a:p>
          <a:p>
            <a:r>
              <a:rPr lang="nl-NL"/>
              <a:t>Het goede antwoord is: yoghurt (rode bordje)</a:t>
            </a:r>
          </a:p>
          <a:p>
            <a:r>
              <a:rPr lang="nl-NL">
                <a:cs typeface="Calibri"/>
              </a:rPr>
              <a:t>Voor spierkracht zijn eiwitten heel belangrijk.</a:t>
            </a:r>
          </a:p>
          <a:p>
            <a:r>
              <a:rPr lang="nl-NL"/>
              <a:t>In yoghurt zitten meer eiwitten.</a:t>
            </a:r>
            <a:endParaRPr lang="nl-NL">
              <a:cs typeface="Calibri"/>
            </a:endParaRPr>
          </a:p>
          <a:p>
            <a:endParaRPr lang="nl-NL">
              <a:cs typeface="Calibri"/>
            </a:endParaRPr>
          </a:p>
          <a:p>
            <a:r>
              <a:rPr lang="nl-NL"/>
              <a:t>Als je ouder wordt, verlies je spierkracht.</a:t>
            </a:r>
            <a:endParaRPr lang="nl-NL">
              <a:cs typeface="Calibri"/>
            </a:endParaRPr>
          </a:p>
          <a:p>
            <a:r>
              <a:rPr lang="nl-NL"/>
              <a:t>Om dit tegen te gaan is het belangrijk om voldoende eiwit te eten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15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Ik laat jullie eerst een korte video zien</a:t>
            </a:r>
          </a:p>
          <a:p>
            <a:r>
              <a:rPr lang="nl-NL"/>
              <a:t>De video gaat over de cursus TOM.</a:t>
            </a:r>
          </a:p>
          <a:p>
            <a:endParaRPr lang="nl-NL"/>
          </a:p>
          <a:p>
            <a:r>
              <a:rPr lang="nl-NL"/>
              <a:t>&lt;Klik op de link om de video te starten.&gt;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90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Vraag: Wat merkt u aan veranderingen in uw lichaam nu u ouder wordt?</a:t>
            </a:r>
          </a:p>
          <a:p>
            <a:endParaRPr lang="nl-NL"/>
          </a:p>
          <a:p>
            <a:r>
              <a:rPr lang="nl-NL"/>
              <a:t>Als u ouder wordt, verandert uw lichaam.</a:t>
            </a:r>
          </a:p>
          <a:p>
            <a:r>
              <a:rPr lang="nl-NL"/>
              <a:t>Uw spierkracht en balans nemen af.</a:t>
            </a:r>
          </a:p>
          <a:p>
            <a:r>
              <a:rPr lang="nl-NL"/>
              <a:t>En u heeft misschien minder zin in eten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cs typeface="Calibri"/>
              </a:rPr>
              <a:t>Of weet niet hoe u gezond kunt eten</a:t>
            </a:r>
          </a:p>
          <a:p>
            <a:endParaRPr lang="nl-NL"/>
          </a:p>
          <a:p>
            <a:r>
              <a:rPr lang="nl-NL"/>
              <a:t>U doet minder activiteiten </a:t>
            </a:r>
          </a:p>
          <a:p>
            <a:r>
              <a:rPr lang="nl-NL"/>
              <a:t>U voelt zich misschien ook wel eens eenzaam</a:t>
            </a:r>
          </a:p>
          <a:p>
            <a:endParaRPr lang="nl-NL"/>
          </a:p>
          <a:p>
            <a:r>
              <a:rPr lang="nl-NL"/>
              <a:t>Deze veranderingen verhogen uw kans op een val 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01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Veel 65-plussers vallen.</a:t>
            </a:r>
          </a:p>
          <a:p>
            <a:r>
              <a:rPr lang="nl-NL"/>
              <a:t>U denkt misschien dat een val niet zo erg is</a:t>
            </a:r>
          </a:p>
          <a:p>
            <a:r>
              <a:rPr lang="nl-NL"/>
              <a:t>Maar een val kan ernstige gevolgen hebben voor uw gezondheid.</a:t>
            </a:r>
          </a:p>
          <a:p>
            <a:endParaRPr lang="nl-NL"/>
          </a:p>
          <a:p>
            <a:r>
              <a:rPr lang="nl-NL"/>
              <a:t>U kunt zich pijn doen of zelfs een heup breken.</a:t>
            </a:r>
          </a:p>
          <a:p>
            <a:r>
              <a:rPr lang="nl-NL"/>
              <a:t>Het is dan lastig om zelf de dagelijkse dingen te blijven doen.</a:t>
            </a:r>
          </a:p>
          <a:p>
            <a:r>
              <a:rPr lang="nl-NL"/>
              <a:t>U heeft misschien hulp nodig.</a:t>
            </a:r>
          </a:p>
          <a:p>
            <a:r>
              <a:rPr lang="nl-NL"/>
              <a:t>Of kunt zelfs niet meer thuis blijven wonen.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30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cs typeface="Calibri"/>
              </a:rPr>
              <a:t>Door TOM</a:t>
            </a:r>
          </a:p>
          <a:p>
            <a:pPr marL="171450" indent="-171450">
              <a:buFont typeface="Arial"/>
              <a:buChar char="•"/>
            </a:pPr>
            <a:r>
              <a:rPr lang="nl-NL"/>
              <a:t>Neemt uw kans om te vallen af </a:t>
            </a:r>
            <a:endParaRPr lang="nl-NL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nl-NL"/>
              <a:t>Kunt u langer de dagelijkse dingen blijven doen</a:t>
            </a:r>
            <a:endParaRPr lang="nl-NL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nl-NL"/>
              <a:t>Kunt u zelfstandig thuis blijven wonen.</a:t>
            </a:r>
            <a:endParaRPr lang="nl-NL">
              <a:cs typeface="Calibri"/>
            </a:endParaRP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CD07-FBB2-C440-88D3-01558219C5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1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9097" y="2276320"/>
            <a:ext cx="11120284" cy="653693"/>
          </a:xfrm>
          <a:prstGeom prst="rect">
            <a:avLst/>
          </a:prstGeom>
        </p:spPr>
        <p:txBody>
          <a:bodyPr anchor="t" anchorCtr="0"/>
          <a:lstStyle>
            <a:lvl1pPr algn="ctr">
              <a:defRPr sz="5000" baseline="0">
                <a:solidFill>
                  <a:srgbClr val="F47C40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r>
              <a:rPr lang="en-US" err="1"/>
              <a:t>Dit</a:t>
            </a:r>
            <a:r>
              <a:rPr lang="en-US"/>
              <a:t> is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titel</a:t>
            </a:r>
            <a:r>
              <a:rPr lang="en-US"/>
              <a:t>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39097" y="3028333"/>
            <a:ext cx="11120284" cy="392624"/>
          </a:xfrm>
          <a:prstGeom prst="rect">
            <a:avLst/>
          </a:prstGeom>
        </p:spPr>
        <p:txBody>
          <a:bodyPr anchor="ctr" anchorCtr="1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500" err="1">
                <a:solidFill>
                  <a:srgbClr val="999999"/>
                </a:solidFill>
              </a:rPr>
              <a:t>testings</a:t>
            </a:r>
            <a:endParaRPr lang="en-US" sz="2500">
              <a:solidFill>
                <a:srgbClr val="999999"/>
              </a:solidFill>
            </a:endParaRPr>
          </a:p>
        </p:txBody>
      </p:sp>
      <p:pic>
        <p:nvPicPr>
          <p:cNvPr id="5" name="Afbeelding 4" descr="Afbeelding met buiten, persoon, lucht, man&#10;&#10;Automatisch gegenereerde beschrijving">
            <a:extLst>
              <a:ext uri="{FF2B5EF4-FFF2-40B4-BE49-F238E27FC236}">
                <a16:creationId xmlns:a16="http://schemas.microsoft.com/office/drawing/2014/main" id="{5CC54EAB-0D8D-4C23-B549-F73EA0462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9775" y="110836"/>
            <a:ext cx="4571570" cy="606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9097" y="467163"/>
            <a:ext cx="11120284" cy="653693"/>
          </a:xfrm>
          <a:prstGeom prst="rect">
            <a:avLst/>
          </a:prstGeom>
        </p:spPr>
        <p:txBody>
          <a:bodyPr anchor="t" anchorCtr="0"/>
          <a:lstStyle>
            <a:lvl1pPr algn="l">
              <a:defRPr sz="5000" baseline="0">
                <a:solidFill>
                  <a:srgbClr val="F47C40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r>
              <a:rPr lang="en-US" err="1"/>
              <a:t>Contentpage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246374" y="-403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1312083"/>
            <a:ext cx="11119618" cy="2394677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tx1"/>
                </a:solidFill>
                <a:latin typeface="Lora" pitchFamily="2" charset="0"/>
                <a:ea typeface="Lora" pitchFamily="2" charset="0"/>
                <a:cs typeface="Lora" pitchFamily="2" charset="0"/>
              </a:defRPr>
            </a:lvl1pPr>
            <a:lvl2pPr>
              <a:defRPr sz="2800" baseline="0">
                <a:solidFill>
                  <a:schemeClr val="tx1"/>
                </a:solidFill>
                <a:latin typeface="Lora" pitchFamily="2" charset="0"/>
                <a:ea typeface="Lora" pitchFamily="2" charset="0"/>
                <a:cs typeface="Lora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Lora" pitchFamily="2" charset="0"/>
                <a:ea typeface="Lora" pitchFamily="2" charset="0"/>
                <a:cs typeface="Lora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Lora" pitchFamily="2" charset="0"/>
                <a:ea typeface="Lora" pitchFamily="2" charset="0"/>
                <a:cs typeface="Lora" pitchFamily="2" charset="0"/>
              </a:defRPr>
            </a:lvl4pPr>
          </a:lstStyle>
          <a:p>
            <a:pPr lvl="0"/>
            <a:r>
              <a:rPr lang="en-US" err="1"/>
              <a:t>Niveau</a:t>
            </a:r>
            <a:r>
              <a:rPr lang="en-US"/>
              <a:t> 1</a:t>
            </a:r>
          </a:p>
          <a:p>
            <a:pPr lvl="1"/>
            <a:r>
              <a:rPr lang="en-US" err="1"/>
              <a:t>Niveau</a:t>
            </a:r>
            <a:r>
              <a:rPr lang="en-US"/>
              <a:t> 2</a:t>
            </a:r>
          </a:p>
          <a:p>
            <a:pPr lvl="2"/>
            <a:r>
              <a:rPr lang="en-US" err="1"/>
              <a:t>Niveau</a:t>
            </a:r>
            <a:r>
              <a:rPr lang="en-US"/>
              <a:t> 3</a:t>
            </a:r>
          </a:p>
          <a:p>
            <a:pPr lvl="3"/>
            <a:r>
              <a:rPr lang="en-US" err="1"/>
              <a:t>Niveau</a:t>
            </a:r>
            <a:r>
              <a:rPr lang="en-US"/>
              <a:t> 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9097" y="467163"/>
            <a:ext cx="11120284" cy="653693"/>
          </a:xfrm>
          <a:prstGeom prst="rect">
            <a:avLst/>
          </a:prstGeom>
        </p:spPr>
        <p:txBody>
          <a:bodyPr anchor="t" anchorCtr="0"/>
          <a:lstStyle>
            <a:lvl1pPr algn="l">
              <a:defRPr sz="5000" baseline="0">
                <a:solidFill>
                  <a:srgbClr val="F47C40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r>
              <a:rPr lang="en-US" err="1"/>
              <a:t>Contentpage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246374" y="-403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1312083"/>
            <a:ext cx="11119618" cy="2394677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400" b="0" i="0" smtClean="0">
                <a:solidFill>
                  <a:schemeClr val="tx1"/>
                </a:solidFill>
                <a:effectLst/>
                <a:latin typeface="+mn-lt"/>
              </a:defRPr>
            </a:lvl1pPr>
            <a:lvl2pPr>
              <a:defRPr baseline="0">
                <a:solidFill>
                  <a:srgbClr val="999999"/>
                </a:solidFill>
                <a:latin typeface="Lora" charset="0"/>
                <a:ea typeface="Lora" charset="0"/>
                <a:cs typeface="Lora" charset="0"/>
              </a:defRPr>
            </a:lvl2pPr>
            <a:lvl3pPr>
              <a:defRPr>
                <a:solidFill>
                  <a:srgbClr val="999999"/>
                </a:solidFill>
                <a:latin typeface="Lora" charset="0"/>
                <a:ea typeface="Lora" charset="0"/>
                <a:cs typeface="Lora" charset="0"/>
              </a:defRPr>
            </a:lvl3pPr>
            <a:lvl4pPr>
              <a:defRPr>
                <a:solidFill>
                  <a:srgbClr val="999999"/>
                </a:solidFill>
                <a:latin typeface="Lora" charset="0"/>
                <a:ea typeface="Lora" charset="0"/>
                <a:cs typeface="Lora" charset="0"/>
              </a:defRPr>
            </a:lvl4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Senioren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willen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langer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zelfstandig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blijven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wonen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.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Vallen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is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daarbij</a:t>
            </a:r>
            <a:endParaRPr lang="en-US" b="0" i="0">
              <a:solidFill>
                <a:srgbClr val="333333"/>
              </a:solidFill>
              <a:effectLst/>
              <a:latin typeface="Lora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voor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hen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een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van de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grootste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problemen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en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risico’s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. Met project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TOM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wil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een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aantal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samenwerkende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partijen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verhoogde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risico’s</a:t>
            </a:r>
            <a:endParaRPr lang="en-US" b="0" i="0">
              <a:solidFill>
                <a:srgbClr val="333333"/>
              </a:solidFill>
              <a:effectLst/>
              <a:latin typeface="Lora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van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vallen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vroegtijdig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inventariseren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en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verminderen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. 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9097" y="2276320"/>
            <a:ext cx="11120284" cy="653693"/>
          </a:xfrm>
          <a:prstGeom prst="rect">
            <a:avLst/>
          </a:prstGeom>
        </p:spPr>
        <p:txBody>
          <a:bodyPr anchor="t" anchorCtr="0"/>
          <a:lstStyle>
            <a:lvl1pPr algn="ctr">
              <a:defRPr sz="5000" baseline="0">
                <a:solidFill>
                  <a:srgbClr val="F47C40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r>
              <a:rPr lang="en-US" err="1"/>
              <a:t>Dit</a:t>
            </a:r>
            <a:r>
              <a:rPr lang="en-US"/>
              <a:t> is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titel</a:t>
            </a:r>
            <a:r>
              <a:rPr lang="en-US"/>
              <a:t>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39097" y="3028333"/>
            <a:ext cx="11120284" cy="392624"/>
          </a:xfrm>
          <a:prstGeom prst="rect">
            <a:avLst/>
          </a:prstGeom>
        </p:spPr>
        <p:txBody>
          <a:bodyPr anchor="ctr" anchorCtr="1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500" err="1">
                <a:solidFill>
                  <a:srgbClr val="999999"/>
                </a:solidFill>
              </a:rPr>
              <a:t>testings</a:t>
            </a:r>
            <a:endParaRPr lang="en-US" sz="2500">
              <a:solidFill>
                <a:srgbClr val="999999"/>
              </a:solidFill>
            </a:endParaRPr>
          </a:p>
        </p:txBody>
      </p:sp>
      <p:pic>
        <p:nvPicPr>
          <p:cNvPr id="5" name="Afbeelding 4" descr="Afbeelding met buiten, persoon, lucht, man&#10;&#10;Automatisch gegenereerde beschrijving">
            <a:extLst>
              <a:ext uri="{FF2B5EF4-FFF2-40B4-BE49-F238E27FC236}">
                <a16:creationId xmlns:a16="http://schemas.microsoft.com/office/drawing/2014/main" id="{5CC54EAB-0D8D-4C23-B549-F73EA0462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9775" y="110836"/>
            <a:ext cx="4571570" cy="606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9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9097" y="467163"/>
            <a:ext cx="11120284" cy="653693"/>
          </a:xfrm>
          <a:prstGeom prst="rect">
            <a:avLst/>
          </a:prstGeom>
        </p:spPr>
        <p:txBody>
          <a:bodyPr anchor="t" anchorCtr="0"/>
          <a:lstStyle>
            <a:lvl1pPr algn="l">
              <a:defRPr sz="5000" baseline="0">
                <a:solidFill>
                  <a:srgbClr val="F47C40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r>
              <a:rPr lang="en-US" err="1"/>
              <a:t>Contentpage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246374" y="-403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1312083"/>
            <a:ext cx="11119618" cy="2394677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tx1"/>
                </a:solidFill>
                <a:latin typeface="Lora" pitchFamily="2" charset="0"/>
                <a:ea typeface="Lora" pitchFamily="2" charset="0"/>
                <a:cs typeface="Lora" pitchFamily="2" charset="0"/>
              </a:defRPr>
            </a:lvl1pPr>
            <a:lvl2pPr>
              <a:defRPr sz="2800" baseline="0">
                <a:solidFill>
                  <a:schemeClr val="tx1"/>
                </a:solidFill>
                <a:latin typeface="Lora" pitchFamily="2" charset="0"/>
                <a:ea typeface="Lora" pitchFamily="2" charset="0"/>
                <a:cs typeface="Lora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Lora" pitchFamily="2" charset="0"/>
                <a:ea typeface="Lora" pitchFamily="2" charset="0"/>
                <a:cs typeface="Lora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Lora" pitchFamily="2" charset="0"/>
                <a:ea typeface="Lora" pitchFamily="2" charset="0"/>
                <a:cs typeface="Lora" pitchFamily="2" charset="0"/>
              </a:defRPr>
            </a:lvl4pPr>
          </a:lstStyle>
          <a:p>
            <a:pPr lvl="0"/>
            <a:r>
              <a:rPr lang="en-US" err="1"/>
              <a:t>Niveau</a:t>
            </a:r>
            <a:r>
              <a:rPr lang="en-US"/>
              <a:t> 1</a:t>
            </a:r>
          </a:p>
          <a:p>
            <a:pPr lvl="1"/>
            <a:r>
              <a:rPr lang="en-US" err="1"/>
              <a:t>Niveau</a:t>
            </a:r>
            <a:r>
              <a:rPr lang="en-US"/>
              <a:t> 2</a:t>
            </a:r>
          </a:p>
          <a:p>
            <a:pPr lvl="2"/>
            <a:r>
              <a:rPr lang="en-US" err="1"/>
              <a:t>Niveau</a:t>
            </a:r>
            <a:r>
              <a:rPr lang="en-US"/>
              <a:t> 3</a:t>
            </a:r>
          </a:p>
          <a:p>
            <a:pPr lvl="3"/>
            <a:r>
              <a:rPr lang="en-US" err="1"/>
              <a:t>Niveau</a:t>
            </a:r>
            <a:r>
              <a:rPr lang="en-US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11880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9097" y="467163"/>
            <a:ext cx="11120284" cy="653693"/>
          </a:xfrm>
          <a:prstGeom prst="rect">
            <a:avLst/>
          </a:prstGeom>
        </p:spPr>
        <p:txBody>
          <a:bodyPr anchor="t" anchorCtr="0"/>
          <a:lstStyle>
            <a:lvl1pPr algn="l">
              <a:defRPr sz="5000" baseline="0">
                <a:solidFill>
                  <a:srgbClr val="F47C40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r>
              <a:rPr lang="en-US" err="1"/>
              <a:t>Contentpage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246374" y="-403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1312083"/>
            <a:ext cx="11119618" cy="2394677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400" b="0" i="0" smtClean="0">
                <a:solidFill>
                  <a:schemeClr val="tx1"/>
                </a:solidFill>
                <a:effectLst/>
                <a:latin typeface="+mn-lt"/>
              </a:defRPr>
            </a:lvl1pPr>
            <a:lvl2pPr>
              <a:defRPr baseline="0">
                <a:solidFill>
                  <a:srgbClr val="999999"/>
                </a:solidFill>
                <a:latin typeface="Lora" charset="0"/>
                <a:ea typeface="Lora" charset="0"/>
                <a:cs typeface="Lora" charset="0"/>
              </a:defRPr>
            </a:lvl2pPr>
            <a:lvl3pPr>
              <a:defRPr>
                <a:solidFill>
                  <a:srgbClr val="999999"/>
                </a:solidFill>
                <a:latin typeface="Lora" charset="0"/>
                <a:ea typeface="Lora" charset="0"/>
                <a:cs typeface="Lora" charset="0"/>
              </a:defRPr>
            </a:lvl3pPr>
            <a:lvl4pPr>
              <a:defRPr>
                <a:solidFill>
                  <a:srgbClr val="999999"/>
                </a:solidFill>
                <a:latin typeface="Lora" charset="0"/>
                <a:ea typeface="Lora" charset="0"/>
                <a:cs typeface="Lora" charset="0"/>
              </a:defRPr>
            </a:lvl4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Senioren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willen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langer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zelfstandig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blijven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wonen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.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Vallen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is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daarbij</a:t>
            </a:r>
            <a:endParaRPr lang="en-US" b="0" i="0">
              <a:solidFill>
                <a:srgbClr val="333333"/>
              </a:solidFill>
              <a:effectLst/>
              <a:latin typeface="Lora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voor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hen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een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van de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grootste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problemen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en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risico’s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. Met project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TOM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wil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een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aantal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samenwerkende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partijen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verhoogde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risico’s</a:t>
            </a:r>
            <a:endParaRPr lang="en-US" b="0" i="0">
              <a:solidFill>
                <a:srgbClr val="333333"/>
              </a:solidFill>
              <a:effectLst/>
              <a:latin typeface="Lora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van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vallen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vroegtijdig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inventariseren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en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verminderen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0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9097" y="2276320"/>
            <a:ext cx="11120284" cy="653693"/>
          </a:xfrm>
          <a:prstGeom prst="rect">
            <a:avLst/>
          </a:prstGeom>
        </p:spPr>
        <p:txBody>
          <a:bodyPr anchor="t" anchorCtr="0"/>
          <a:lstStyle>
            <a:lvl1pPr algn="ctr">
              <a:defRPr sz="5000" baseline="0">
                <a:solidFill>
                  <a:srgbClr val="F47C40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r>
              <a:rPr lang="en-US" err="1"/>
              <a:t>Dit</a:t>
            </a:r>
            <a:r>
              <a:rPr lang="en-US"/>
              <a:t> is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titel</a:t>
            </a:r>
            <a:r>
              <a:rPr lang="en-US"/>
              <a:t>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39097" y="3028333"/>
            <a:ext cx="11120284" cy="392624"/>
          </a:xfrm>
          <a:prstGeom prst="rect">
            <a:avLst/>
          </a:prstGeom>
        </p:spPr>
        <p:txBody>
          <a:bodyPr anchor="ctr" anchorCtr="1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latin typeface="Lora" panose="02000503000000020004"/>
                <a:ea typeface="Lora" panose="02000503000000020004"/>
                <a:cs typeface="Lora" panose="02000503000000020004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500" err="1">
                <a:solidFill>
                  <a:srgbClr val="999999"/>
                </a:solidFill>
              </a:rPr>
              <a:t>testings</a:t>
            </a:r>
            <a:endParaRPr lang="en-US" sz="2500">
              <a:solidFill>
                <a:srgbClr val="999999"/>
              </a:solidFill>
            </a:endParaRPr>
          </a:p>
        </p:txBody>
      </p:sp>
      <p:pic>
        <p:nvPicPr>
          <p:cNvPr id="5" name="Afbeelding 4" descr="Afbeelding met buiten, persoon, lucht, man&#10;&#10;Automatisch gegenereerde beschrijving">
            <a:extLst>
              <a:ext uri="{FF2B5EF4-FFF2-40B4-BE49-F238E27FC236}">
                <a16:creationId xmlns:a16="http://schemas.microsoft.com/office/drawing/2014/main" id="{5CC54EAB-0D8D-4C23-B549-F73EA0462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9775" y="110836"/>
            <a:ext cx="4571570" cy="606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1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9097" y="467163"/>
            <a:ext cx="11120284" cy="653693"/>
          </a:xfrm>
          <a:prstGeom prst="rect">
            <a:avLst/>
          </a:prstGeom>
        </p:spPr>
        <p:txBody>
          <a:bodyPr anchor="t" anchorCtr="0"/>
          <a:lstStyle>
            <a:lvl1pPr algn="l">
              <a:defRPr sz="4000" baseline="0">
                <a:solidFill>
                  <a:srgbClr val="F47C40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r>
              <a:rPr lang="en-US" err="1"/>
              <a:t>Contentpage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246374" y="-403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1312083"/>
            <a:ext cx="11119618" cy="2394677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Lora" panose="02000503000000020004"/>
                <a:ea typeface="Lora" panose="02000503000000020004"/>
                <a:cs typeface="Lora" panose="02000503000000020004"/>
              </a:defRPr>
            </a:lvl1pPr>
            <a:lvl2pPr>
              <a:defRPr sz="2000" baseline="0">
                <a:solidFill>
                  <a:schemeClr val="tx1"/>
                </a:solidFill>
                <a:latin typeface="Lora" panose="02000503000000020004"/>
                <a:ea typeface="Lora" panose="02000503000000020004"/>
                <a:cs typeface="Lora" panose="02000503000000020004"/>
              </a:defRPr>
            </a:lvl2pPr>
            <a:lvl3pPr>
              <a:defRPr sz="1800">
                <a:solidFill>
                  <a:schemeClr val="tx1"/>
                </a:solidFill>
                <a:latin typeface="Lora" panose="02000503000000020004"/>
                <a:ea typeface="Lora" panose="02000503000000020004"/>
                <a:cs typeface="Lora" panose="02000503000000020004"/>
              </a:defRPr>
            </a:lvl3pPr>
            <a:lvl4pPr>
              <a:defRPr>
                <a:solidFill>
                  <a:schemeClr val="tx1"/>
                </a:solidFill>
                <a:latin typeface="Lora" panose="02000503000000020004"/>
                <a:ea typeface="Lora" panose="02000503000000020004"/>
                <a:cs typeface="Lora" panose="02000503000000020004"/>
              </a:defRPr>
            </a:lvl4pPr>
          </a:lstStyle>
          <a:p>
            <a:pPr lvl="0"/>
            <a:r>
              <a:rPr lang="en-US" err="1"/>
              <a:t>Niveau</a:t>
            </a:r>
            <a:r>
              <a:rPr lang="en-US"/>
              <a:t> 1</a:t>
            </a:r>
          </a:p>
          <a:p>
            <a:pPr lvl="1"/>
            <a:r>
              <a:rPr lang="en-US" err="1"/>
              <a:t>Niveau</a:t>
            </a:r>
            <a:r>
              <a:rPr lang="en-US"/>
              <a:t> 2</a:t>
            </a:r>
          </a:p>
          <a:p>
            <a:pPr lvl="2"/>
            <a:r>
              <a:rPr lang="en-US" err="1"/>
              <a:t>Niveau</a:t>
            </a:r>
            <a:r>
              <a:rPr lang="en-US"/>
              <a:t> 3</a:t>
            </a:r>
          </a:p>
          <a:p>
            <a:pPr lvl="3"/>
            <a:r>
              <a:rPr lang="en-US" err="1"/>
              <a:t>Niveau</a:t>
            </a:r>
            <a:r>
              <a:rPr lang="en-US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2153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9097" y="467163"/>
            <a:ext cx="11120284" cy="653693"/>
          </a:xfrm>
          <a:prstGeom prst="rect">
            <a:avLst/>
          </a:prstGeom>
        </p:spPr>
        <p:txBody>
          <a:bodyPr anchor="t" anchorCtr="0"/>
          <a:lstStyle>
            <a:lvl1pPr algn="l">
              <a:defRPr sz="4000" baseline="0">
                <a:solidFill>
                  <a:srgbClr val="F47C40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r>
              <a:rPr lang="en-US" err="1"/>
              <a:t>Contentpage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246374" y="-403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1312083"/>
            <a:ext cx="11119618" cy="2394677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400" b="0" i="0" smtClean="0">
                <a:solidFill>
                  <a:schemeClr val="tx1"/>
                </a:solidFill>
                <a:effectLst/>
                <a:latin typeface="Lora" panose="02000503000000020004"/>
              </a:defRPr>
            </a:lvl1pPr>
            <a:lvl2pPr>
              <a:defRPr baseline="0">
                <a:solidFill>
                  <a:srgbClr val="999999"/>
                </a:solidFill>
                <a:latin typeface="Lora" charset="0"/>
                <a:ea typeface="Lora" charset="0"/>
                <a:cs typeface="Lora" charset="0"/>
              </a:defRPr>
            </a:lvl2pPr>
            <a:lvl3pPr>
              <a:defRPr>
                <a:solidFill>
                  <a:srgbClr val="999999"/>
                </a:solidFill>
                <a:latin typeface="Lora" charset="0"/>
                <a:ea typeface="Lora" charset="0"/>
                <a:cs typeface="Lora" charset="0"/>
              </a:defRPr>
            </a:lvl3pPr>
            <a:lvl4pPr>
              <a:defRPr>
                <a:solidFill>
                  <a:srgbClr val="999999"/>
                </a:solidFill>
                <a:latin typeface="Lora" charset="0"/>
                <a:ea typeface="Lora" charset="0"/>
                <a:cs typeface="Lora" charset="0"/>
              </a:defRPr>
            </a:lvl4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Senioren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willen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langer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zelfstandig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blijven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wonen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.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Vallen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is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daarbij</a:t>
            </a:r>
            <a:endParaRPr lang="en-US" b="0" i="0">
              <a:solidFill>
                <a:srgbClr val="333333"/>
              </a:solidFill>
              <a:effectLst/>
              <a:latin typeface="Lora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voor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hen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een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van de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grootste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problemen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en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risico’s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. Met project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TOM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wil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een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aantal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samenwerkende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partijen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verhoogde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risico’s</a:t>
            </a:r>
            <a:endParaRPr lang="en-US" b="0" i="0">
              <a:solidFill>
                <a:srgbClr val="333333"/>
              </a:solidFill>
              <a:effectLst/>
              <a:latin typeface="Lora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van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vallen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vroegtijdig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inventariseren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 en </a:t>
            </a:r>
            <a:r>
              <a:rPr lang="en-US" b="0" i="0" err="1">
                <a:solidFill>
                  <a:srgbClr val="333333"/>
                </a:solidFill>
                <a:effectLst/>
                <a:latin typeface="Lora" charset="0"/>
              </a:rPr>
              <a:t>verminderen</a:t>
            </a:r>
            <a:r>
              <a:rPr lang="en-US" b="0" i="0">
                <a:solidFill>
                  <a:srgbClr val="333333"/>
                </a:solidFill>
                <a:effectLst/>
                <a:latin typeface="Lora" charset="0"/>
              </a:rPr>
              <a:t>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1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78450"/>
            <a:ext cx="12192000" cy="1479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60" y="5280538"/>
            <a:ext cx="1963174" cy="65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78450"/>
            <a:ext cx="12192000" cy="1479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60" y="5280538"/>
            <a:ext cx="1963174" cy="65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2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cdy_B6WX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B51B4-5587-4C45-BE4E-940B8DC36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31" y="1122368"/>
            <a:ext cx="4606003" cy="1319160"/>
          </a:xfrm>
        </p:spPr>
        <p:txBody>
          <a:bodyPr/>
          <a:lstStyle/>
          <a:p>
            <a:r>
              <a:rPr lang="nl-NL">
                <a:latin typeface="Montserrat" panose="00000500000000000000" pitchFamily="2" charset="0"/>
              </a:rPr>
              <a:t>Blijf in balans </a:t>
            </a:r>
            <a:br>
              <a:rPr lang="nl-NL">
                <a:latin typeface="Montserrat" panose="00000500000000000000" pitchFamily="2" charset="0"/>
              </a:rPr>
            </a:br>
            <a:r>
              <a:rPr lang="nl-NL">
                <a:latin typeface="Montserrat" panose="00000500000000000000" pitchFamily="2" charset="0"/>
              </a:rPr>
              <a:t>met de cursus TOM</a:t>
            </a:r>
          </a:p>
        </p:txBody>
      </p:sp>
      <p:pic>
        <p:nvPicPr>
          <p:cNvPr id="1026" name="Picture 2" descr="Afbeelding met persoon, muur, binnen, mensen&#10;&#10;Automatisch gegenereerde beschrijving">
            <a:extLst>
              <a:ext uri="{FF2B5EF4-FFF2-40B4-BE49-F238E27FC236}">
                <a16:creationId xmlns:a16="http://schemas.microsoft.com/office/drawing/2014/main" id="{10540ECE-259C-0F79-24DB-E63C0C0D3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7883" y="324260"/>
            <a:ext cx="7144117" cy="506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32"/>
    </mc:Choice>
    <mc:Fallback xmlns="">
      <p:transition spd="slow" advTm="165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37602-675B-42CA-B001-13EA4AD1BC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 anchorCtr="0"/>
          <a:lstStyle/>
          <a:p>
            <a:r>
              <a:rPr lang="nl-NL" sz="5000">
                <a:latin typeface="Montserrat"/>
              </a:rPr>
              <a:t>Even voorstellen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F772B9C-7127-4B56-A0E7-27F463D651DE}"/>
              </a:ext>
            </a:extLst>
          </p:cNvPr>
          <p:cNvSpPr/>
          <p:nvPr/>
        </p:nvSpPr>
        <p:spPr>
          <a:xfrm>
            <a:off x="2818084" y="1299739"/>
            <a:ext cx="8820000" cy="54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t"/>
          <a:lstStyle/>
          <a:p>
            <a:pPr>
              <a:spcAft>
                <a:spcPts val="200"/>
              </a:spcAft>
            </a:pPr>
            <a:r>
              <a:rPr lang="nl-NL" sz="2200" b="1" u="sng">
                <a:solidFill>
                  <a:schemeClr val="tx1"/>
                </a:solidFill>
                <a:latin typeface="Lora" panose="02000503000000020004"/>
              </a:rPr>
              <a:t>TOM coördinator</a:t>
            </a:r>
          </a:p>
          <a:p>
            <a:pPr>
              <a:spcAft>
                <a:spcPts val="200"/>
              </a:spcAft>
            </a:pPr>
            <a:r>
              <a:rPr lang="nl-NL" sz="2200">
                <a:solidFill>
                  <a:schemeClr val="tx1"/>
                </a:solidFill>
                <a:highlight>
                  <a:srgbClr val="FFFF00"/>
                </a:highlight>
                <a:latin typeface="Lora" panose="02000503000000020004"/>
              </a:rPr>
              <a:t>&lt;naam&gt;</a:t>
            </a:r>
          </a:p>
          <a:p>
            <a:pPr>
              <a:spcAft>
                <a:spcPts val="200"/>
              </a:spcAft>
            </a:pPr>
            <a:endParaRPr lang="nl-NL" sz="2200" b="1" u="sng">
              <a:solidFill>
                <a:schemeClr val="tx1"/>
              </a:solidFill>
              <a:latin typeface="Lora" panose="02000503000000020004"/>
            </a:endParaRPr>
          </a:p>
          <a:p>
            <a:pPr>
              <a:spcAft>
                <a:spcPts val="200"/>
              </a:spcAft>
            </a:pPr>
            <a:r>
              <a:rPr lang="nl-NL" sz="2200" b="1" u="sng">
                <a:solidFill>
                  <a:schemeClr val="tx1"/>
                </a:solidFill>
                <a:latin typeface="Lora" panose="02000503000000020004"/>
              </a:rPr>
              <a:t>De TOM-maatjes</a:t>
            </a:r>
          </a:p>
          <a:p>
            <a:pPr>
              <a:spcAft>
                <a:spcPts val="200"/>
              </a:spcAft>
            </a:pPr>
            <a:r>
              <a:rPr lang="nl-NL" sz="2200">
                <a:solidFill>
                  <a:schemeClr val="tx1"/>
                </a:solidFill>
                <a:highlight>
                  <a:srgbClr val="FFFF00"/>
                </a:highlight>
                <a:latin typeface="Lora" panose="02000503000000020004"/>
              </a:rPr>
              <a:t>&lt;naam&gt;</a:t>
            </a:r>
          </a:p>
          <a:p>
            <a:pPr>
              <a:spcAft>
                <a:spcPts val="200"/>
              </a:spcAft>
            </a:pPr>
            <a:r>
              <a:rPr lang="nl-NL" sz="2200">
                <a:solidFill>
                  <a:schemeClr val="tx1"/>
                </a:solidFill>
                <a:highlight>
                  <a:srgbClr val="FFFF00"/>
                </a:highlight>
                <a:latin typeface="Lora" panose="02000503000000020004"/>
              </a:rPr>
              <a:t>&lt;naam&gt;</a:t>
            </a:r>
          </a:p>
          <a:p>
            <a:pPr>
              <a:spcAft>
                <a:spcPts val="200"/>
              </a:spcAft>
            </a:pPr>
            <a:endParaRPr lang="nl-NL" sz="2200">
              <a:solidFill>
                <a:schemeClr val="tx1"/>
              </a:solidFill>
              <a:latin typeface="Lora" panose="02000503000000020004"/>
            </a:endParaRPr>
          </a:p>
          <a:p>
            <a:pPr>
              <a:spcAft>
                <a:spcPts val="200"/>
              </a:spcAft>
            </a:pPr>
            <a:r>
              <a:rPr lang="nl-NL" sz="2200" b="1" u="sng">
                <a:solidFill>
                  <a:schemeClr val="tx1"/>
                </a:solidFill>
                <a:latin typeface="Lora" panose="02000503000000020004"/>
              </a:rPr>
              <a:t>De beweegdocent</a:t>
            </a:r>
          </a:p>
          <a:p>
            <a:pPr>
              <a:spcAft>
                <a:spcPts val="200"/>
              </a:spcAft>
            </a:pPr>
            <a:r>
              <a:rPr lang="nl-NL" sz="2200">
                <a:solidFill>
                  <a:schemeClr val="tx1"/>
                </a:solidFill>
                <a:highlight>
                  <a:srgbClr val="FFFF00"/>
                </a:highlight>
                <a:latin typeface="Lora" panose="02000503000000020004"/>
              </a:rPr>
              <a:t>&lt;naam&gt;</a:t>
            </a:r>
            <a:endParaRPr lang="nl-NL" sz="2200" b="1">
              <a:solidFill>
                <a:schemeClr val="tx1"/>
              </a:solidFill>
              <a:highlight>
                <a:srgbClr val="FFFF00"/>
              </a:highlight>
              <a:latin typeface="Lora" panose="02000503000000020004"/>
            </a:endParaRPr>
          </a:p>
          <a:p>
            <a:pPr>
              <a:spcAft>
                <a:spcPts val="200"/>
              </a:spcAft>
            </a:pPr>
            <a:endParaRPr lang="nl-NL" sz="2200">
              <a:solidFill>
                <a:schemeClr val="tx1"/>
              </a:solidFill>
              <a:latin typeface="Lora" panose="02000503000000020004"/>
            </a:endParaRPr>
          </a:p>
          <a:p>
            <a:pPr>
              <a:spcAft>
                <a:spcPts val="200"/>
              </a:spcAft>
            </a:pPr>
            <a:r>
              <a:rPr lang="nl-NL" sz="2200" b="1" u="sng">
                <a:solidFill>
                  <a:schemeClr val="tx1"/>
                </a:solidFill>
                <a:latin typeface="Lora" panose="02000503000000020004"/>
              </a:rPr>
              <a:t>De diëtist</a:t>
            </a:r>
          </a:p>
          <a:p>
            <a:pPr>
              <a:spcAft>
                <a:spcPts val="200"/>
              </a:spcAft>
            </a:pPr>
            <a:r>
              <a:rPr lang="nl-NL" sz="2200">
                <a:solidFill>
                  <a:schemeClr val="tx1"/>
                </a:solidFill>
                <a:highlight>
                  <a:srgbClr val="FFFF00"/>
                </a:highlight>
                <a:latin typeface="Lora" panose="02000503000000020004"/>
              </a:rPr>
              <a:t>&lt;naam&gt;</a:t>
            </a:r>
            <a:endParaRPr lang="nl-NL" sz="2200" b="1">
              <a:solidFill>
                <a:schemeClr val="tx1"/>
              </a:solidFill>
              <a:highlight>
                <a:srgbClr val="FFFF00"/>
              </a:highlight>
              <a:latin typeface="Lora" panose="02000503000000020004"/>
            </a:endParaRPr>
          </a:p>
          <a:p>
            <a:pPr>
              <a:spcAft>
                <a:spcPts val="200"/>
              </a:spcAft>
            </a:pPr>
            <a:endParaRPr lang="nl-NL" sz="2200">
              <a:solidFill>
                <a:schemeClr val="tx1"/>
              </a:solidFill>
              <a:latin typeface="Lora" panose="02000503000000020004"/>
            </a:endParaRPr>
          </a:p>
          <a:p>
            <a:pPr>
              <a:spcAft>
                <a:spcPts val="200"/>
              </a:spcAft>
            </a:pPr>
            <a:endParaRPr lang="nl-NL" sz="2200">
              <a:solidFill>
                <a:schemeClr val="tx1"/>
              </a:solidFill>
              <a:latin typeface="Lora" panose="02000503000000020004"/>
            </a:endParaRPr>
          </a:p>
          <a:p>
            <a:pPr>
              <a:spcAft>
                <a:spcPts val="200"/>
              </a:spcAft>
            </a:pPr>
            <a:endParaRPr lang="nl-NL" sz="2200">
              <a:solidFill>
                <a:schemeClr val="tx1"/>
              </a:solidFill>
              <a:latin typeface="Lora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19786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EE6FF-514C-4AE0-A24B-6446B77F3A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800"/>
              <a:t>Wat is de cursus TOM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E0BDB6-1666-4A9D-8EE3-4A942AD441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763" y="1312083"/>
            <a:ext cx="11119618" cy="409243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nl-NL">
                <a:latin typeface="Lora"/>
              </a:rPr>
              <a:t>Cursus van </a:t>
            </a:r>
            <a:r>
              <a:rPr lang="nl-NL">
                <a:highlight>
                  <a:srgbClr val="FFFF00"/>
                </a:highlight>
                <a:latin typeface="Lora"/>
              </a:rPr>
              <a:t>13/14</a:t>
            </a:r>
            <a:r>
              <a:rPr lang="nl-NL">
                <a:latin typeface="Lora"/>
              </a:rPr>
              <a:t> weken</a:t>
            </a:r>
          </a:p>
          <a:p>
            <a:pPr marL="0" indent="0">
              <a:buNone/>
            </a:pPr>
            <a:endParaRPr lang="nl-NL"/>
          </a:p>
          <a:p>
            <a:pPr marL="108000"/>
            <a:endParaRPr lang="nl-NL"/>
          </a:p>
          <a:p>
            <a:pPr marL="108000"/>
            <a:endParaRPr lang="nl-NL"/>
          </a:p>
          <a:p>
            <a:pPr marL="108000"/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A7C70CE-C567-4FF5-8742-1D59D30205C1}"/>
              </a:ext>
            </a:extLst>
          </p:cNvPr>
          <p:cNvSpPr/>
          <p:nvPr/>
        </p:nvSpPr>
        <p:spPr>
          <a:xfrm>
            <a:off x="533663" y="4171872"/>
            <a:ext cx="3679056" cy="120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2800">
                <a:solidFill>
                  <a:schemeClr val="tx1"/>
                </a:solidFill>
                <a:latin typeface="Lora"/>
              </a:rPr>
              <a:t>Beweegprogramma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09A5FD9-AC7B-4CB9-973E-B6FB46561136}"/>
              </a:ext>
            </a:extLst>
          </p:cNvPr>
          <p:cNvSpPr/>
          <p:nvPr/>
        </p:nvSpPr>
        <p:spPr>
          <a:xfrm>
            <a:off x="4256472" y="4096822"/>
            <a:ext cx="3679056" cy="140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err="1">
                <a:solidFill>
                  <a:schemeClr val="tx1"/>
                </a:solidFill>
                <a:latin typeface="Lora" pitchFamily="2" charset="0"/>
              </a:rPr>
              <a:t>Voedingsadvies</a:t>
            </a:r>
            <a:r>
              <a:rPr lang="en-US" sz="2800">
                <a:solidFill>
                  <a:schemeClr val="tx1"/>
                </a:solidFill>
                <a:latin typeface="Lora" pitchFamily="2" charset="0"/>
              </a:rPr>
              <a:t> </a:t>
            </a:r>
          </a:p>
          <a:p>
            <a:pPr algn="ctr"/>
            <a:r>
              <a:rPr lang="en-US" sz="2800">
                <a:solidFill>
                  <a:schemeClr val="tx1"/>
                </a:solidFill>
                <a:latin typeface="Lora" pitchFamily="2" charset="0"/>
              </a:rPr>
              <a:t>+ </a:t>
            </a:r>
            <a:r>
              <a:rPr lang="en-US" sz="2800" err="1">
                <a:solidFill>
                  <a:schemeClr val="tx1"/>
                </a:solidFill>
                <a:latin typeface="Lora" pitchFamily="2" charset="0"/>
              </a:rPr>
              <a:t>gezonde</a:t>
            </a:r>
            <a:r>
              <a:rPr lang="en-US" sz="280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>
                <a:solidFill>
                  <a:schemeClr val="tx1"/>
                </a:solidFill>
                <a:latin typeface="Lora" pitchFamily="2" charset="0"/>
              </a:rPr>
              <a:t>lunches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755E874-3840-4798-94E6-948914E066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721" y="1830213"/>
            <a:ext cx="2161036" cy="216408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E74A31D-FA66-4F15-A61D-F7623B4A93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49" y="1830213"/>
            <a:ext cx="2164084" cy="216408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17C6926-3BC8-4321-8770-D9616A6458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3245" y="1831737"/>
            <a:ext cx="2161036" cy="2161036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CF5AFC2F-38DE-4E7F-B95B-613D89365089}"/>
              </a:ext>
            </a:extLst>
          </p:cNvPr>
          <p:cNvSpPr/>
          <p:nvPr/>
        </p:nvSpPr>
        <p:spPr>
          <a:xfrm>
            <a:off x="8041627" y="4185523"/>
            <a:ext cx="3679200" cy="120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2800">
                <a:solidFill>
                  <a:schemeClr val="tx1"/>
                </a:solidFill>
                <a:latin typeface="Lora"/>
              </a:rPr>
              <a:t>In een groep van </a:t>
            </a:r>
            <a:r>
              <a:rPr lang="nl-NL" sz="2800">
                <a:solidFill>
                  <a:schemeClr val="tx1"/>
                </a:solidFill>
                <a:highlight>
                  <a:srgbClr val="FFFF00"/>
                </a:highlight>
                <a:latin typeface="Lora"/>
              </a:rPr>
              <a:t>8/12</a:t>
            </a:r>
            <a:r>
              <a:rPr lang="nl-NL" sz="2800">
                <a:solidFill>
                  <a:schemeClr val="tx1"/>
                </a:solidFill>
                <a:latin typeface="Lora"/>
              </a:rPr>
              <a:t> ouderen</a:t>
            </a:r>
          </a:p>
        </p:txBody>
      </p:sp>
    </p:spTree>
    <p:extLst>
      <p:ext uri="{BB962C8B-B14F-4D97-AF65-F5344CB8AC3E}">
        <p14:creationId xmlns:p14="http://schemas.microsoft.com/office/powerpoint/2010/main" val="125000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FAA91-EECC-404E-8CF6-19420CBBD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749" y="344331"/>
            <a:ext cx="11120284" cy="653693"/>
          </a:xfrm>
        </p:spPr>
        <p:txBody>
          <a:bodyPr lIns="91440" tIns="45720" rIns="91440" bIns="45720" anchor="t" anchorCtr="0"/>
          <a:lstStyle/>
          <a:p>
            <a:r>
              <a:rPr lang="nl-NL" sz="5000">
                <a:latin typeface="Montserrat"/>
              </a:rPr>
              <a:t>De cursus TOM</a:t>
            </a:r>
          </a:p>
        </p:txBody>
      </p:sp>
      <p:pic>
        <p:nvPicPr>
          <p:cNvPr id="3" name="Afbeelding 2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E18412EB-A196-67EC-2E94-13A1833D7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3"/>
          <a:stretch>
            <a:fillRect/>
          </a:stretch>
        </p:blipFill>
        <p:spPr>
          <a:xfrm>
            <a:off x="2628844" y="1306286"/>
            <a:ext cx="8821180" cy="441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28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EE6FF-514C-4AE0-A24B-6446B77F3A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Wat is de cursus TOM?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E0BDB6-1666-4A9D-8EE3-4A942AD441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763" y="1312083"/>
            <a:ext cx="11119618" cy="4092430"/>
          </a:xfrm>
        </p:spPr>
        <p:txBody>
          <a:bodyPr/>
          <a:lstStyle/>
          <a:p>
            <a:pPr marL="108000"/>
            <a:r>
              <a:rPr lang="nl-NL"/>
              <a:t>Hetzelfde groepje</a:t>
            </a:r>
          </a:p>
          <a:p>
            <a:pPr marL="108000"/>
            <a:r>
              <a:rPr lang="nl-NL"/>
              <a:t>Dezelfde locatie</a:t>
            </a:r>
          </a:p>
          <a:p>
            <a:pPr marL="565200" lvl="1"/>
            <a:r>
              <a:rPr lang="nl-NL">
                <a:highlight>
                  <a:srgbClr val="FFFF00"/>
                </a:highlight>
              </a:rPr>
              <a:t>&lt;plaats&gt;</a:t>
            </a:r>
          </a:p>
          <a:p>
            <a:pPr marL="565200" lvl="1"/>
            <a:r>
              <a:rPr lang="nl-NL">
                <a:highlight>
                  <a:srgbClr val="FFFF00"/>
                </a:highlight>
              </a:rPr>
              <a:t>&lt;dag/tijd&gt;</a:t>
            </a:r>
          </a:p>
        </p:txBody>
      </p:sp>
      <p:pic>
        <p:nvPicPr>
          <p:cNvPr id="7" name="Afbeelding 6" descr="Afbeelding met persoon, muur, binnen, mensen&#10;&#10;Automatisch gegenereerde beschrijving">
            <a:extLst>
              <a:ext uri="{FF2B5EF4-FFF2-40B4-BE49-F238E27FC236}">
                <a16:creationId xmlns:a16="http://schemas.microsoft.com/office/drawing/2014/main" id="{F23A0612-E127-43FD-9EAC-E47927189D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505" y="1804096"/>
            <a:ext cx="5612732" cy="3741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7826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ECAA748-11F9-4BD4-9F46-2A871B3386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9807" y="-30755"/>
            <a:ext cx="1566000" cy="156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556AE2-DDF8-4735-91D7-601B99D0C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097" y="467163"/>
            <a:ext cx="11120284" cy="653693"/>
          </a:xfrm>
        </p:spPr>
        <p:txBody>
          <a:bodyPr lIns="91440" tIns="45720" rIns="91440" bIns="45720" anchor="t" anchorCtr="0"/>
          <a:lstStyle/>
          <a:p>
            <a:r>
              <a:rPr lang="nl-NL">
                <a:latin typeface="Montserrat"/>
              </a:rPr>
              <a:t>Beweegprogramma ‘In Balans’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281070-096E-4D5A-BECD-814C18849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762" y="1312083"/>
            <a:ext cx="9109852" cy="3781027"/>
          </a:xfrm>
          <a:ln>
            <a:noFill/>
          </a:ln>
          <a:effectLst/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nl-NL">
                <a:ea typeface="+mn-lt"/>
                <a:cs typeface="+mn-lt"/>
              </a:rPr>
              <a:t>Verbeteren spierkracht en balans</a:t>
            </a:r>
          </a:p>
          <a:p>
            <a:r>
              <a:rPr lang="nl-NL">
                <a:latin typeface="Lora"/>
                <a:ea typeface="+mn-lt"/>
                <a:cs typeface="+mn-lt"/>
              </a:rPr>
              <a:t>Week 1 t/m 3: Informatie, tips en bewegen</a:t>
            </a:r>
            <a:endParaRPr lang="en-US">
              <a:ea typeface="+mn-lt"/>
              <a:cs typeface="+mn-lt"/>
            </a:endParaRPr>
          </a:p>
          <a:p>
            <a:r>
              <a:rPr lang="nl-NL">
                <a:latin typeface="Lora"/>
                <a:ea typeface="+mn-lt"/>
                <a:cs typeface="+mn-lt"/>
              </a:rPr>
              <a:t>Week 4 t/m 13: Beweegtraining (2x per week)</a:t>
            </a:r>
          </a:p>
          <a:p>
            <a:pPr marL="0" indent="0">
              <a:buNone/>
            </a:pPr>
            <a:r>
              <a:rPr lang="nl-NL">
                <a:latin typeface="Lora"/>
                <a:ea typeface="+mn-lt"/>
                <a:cs typeface="+mn-lt"/>
              </a:rPr>
              <a:t>+ zelf thuis oefenen (1x per week)</a:t>
            </a:r>
          </a:p>
          <a:p>
            <a:pPr marL="0" indent="0">
              <a:buNone/>
            </a:pPr>
            <a:endParaRPr lang="nl-NL">
              <a:ea typeface="+mn-lt"/>
              <a:cs typeface="+mn-lt"/>
            </a:endParaRPr>
          </a:p>
          <a:p>
            <a:r>
              <a:rPr lang="nl-NL">
                <a:ea typeface="+mn-lt"/>
                <a:cs typeface="+mn-lt"/>
              </a:rPr>
              <a:t>Koffie en thee</a:t>
            </a:r>
            <a:endParaRPr lang="nl-NL"/>
          </a:p>
          <a:p>
            <a:pPr marL="0" indent="0">
              <a:buNone/>
            </a:pPr>
            <a:endParaRPr lang="nl-NL" sz="2000"/>
          </a:p>
          <a:p>
            <a:endParaRPr lang="nl-NL" sz="20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E443D28-D88D-4137-A35B-D7BCDD3181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917" y="3054852"/>
            <a:ext cx="3524768" cy="3557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341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0D68C-5624-C5E1-F3F5-AA1359100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904B1AF-5CE6-B6E4-6853-4AEEEA1BC9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9807" y="-30755"/>
            <a:ext cx="1566000" cy="156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EA78A9-8A4E-76BD-39F2-37F28E6BC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097" y="467163"/>
            <a:ext cx="11120284" cy="653693"/>
          </a:xfrm>
        </p:spPr>
        <p:txBody>
          <a:bodyPr lIns="91440" tIns="45720" rIns="91440" bIns="45720" anchor="t" anchorCtr="0"/>
          <a:lstStyle/>
          <a:p>
            <a:r>
              <a:rPr lang="nl-NL">
                <a:latin typeface="Montserrat"/>
              </a:rPr>
              <a:t>Beweegprogramma ‘Otago’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AD02B1-3D71-E813-5ED3-63E67F0853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762" y="1312083"/>
            <a:ext cx="8267171" cy="3781027"/>
          </a:xfrm>
          <a:ln>
            <a:noFill/>
          </a:ln>
          <a:effectLst/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nl-NL">
                <a:ea typeface="+mn-lt"/>
                <a:cs typeface="+mn-lt"/>
              </a:rPr>
              <a:t>Verbeteren spierkracht en balans</a:t>
            </a:r>
          </a:p>
          <a:p>
            <a:r>
              <a:rPr lang="nl-NL">
                <a:latin typeface="Lora"/>
                <a:ea typeface="+mn-lt"/>
                <a:cs typeface="+mn-lt"/>
              </a:rPr>
              <a:t>Beweegtraining in de groep (1x per week)</a:t>
            </a:r>
            <a:endParaRPr lang="en-US">
              <a:latin typeface="Lora"/>
              <a:ea typeface="+mn-lt"/>
              <a:cs typeface="+mn-lt"/>
            </a:endParaRPr>
          </a:p>
          <a:p>
            <a:r>
              <a:rPr lang="nl-NL">
                <a:latin typeface="Lora"/>
                <a:ea typeface="+mn-lt"/>
                <a:cs typeface="+mn-lt"/>
              </a:rPr>
              <a:t>Zelf thuis oefenen (2x per week)</a:t>
            </a:r>
          </a:p>
          <a:p>
            <a:r>
              <a:rPr lang="nl-NL">
                <a:latin typeface="Lora"/>
                <a:ea typeface="+mn-lt"/>
                <a:cs typeface="+mn-lt"/>
              </a:rPr>
              <a:t>Wandelen</a:t>
            </a:r>
            <a:endParaRPr lang="nl-NL">
              <a:ea typeface="+mn-lt"/>
              <a:cs typeface="+mn-lt"/>
            </a:endParaRPr>
          </a:p>
          <a:p>
            <a:pPr marL="0" indent="0">
              <a:buNone/>
            </a:pPr>
            <a:endParaRPr lang="nl-NL">
              <a:ea typeface="+mn-lt"/>
              <a:cs typeface="+mn-lt"/>
            </a:endParaRPr>
          </a:p>
          <a:p>
            <a:r>
              <a:rPr lang="nl-NL">
                <a:ea typeface="+mn-lt"/>
                <a:cs typeface="+mn-lt"/>
              </a:rPr>
              <a:t>Koffie en thee</a:t>
            </a:r>
            <a:endParaRPr lang="nl-NL"/>
          </a:p>
          <a:p>
            <a:pPr marL="0" indent="0">
              <a:buNone/>
            </a:pPr>
            <a:endParaRPr lang="nl-NL" sz="2000"/>
          </a:p>
          <a:p>
            <a:endParaRPr lang="nl-NL" sz="20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DA2D636-8039-7253-1399-BBC6EE2BA4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505" y="2678334"/>
            <a:ext cx="3524768" cy="3557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89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EF7B3-D97E-436D-8E59-D28857E8D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2 keer voedingsadvies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4652B5-161C-483E-AA67-A037DC8581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763" y="1312083"/>
            <a:ext cx="10710408" cy="2394677"/>
          </a:xfrm>
        </p:spPr>
        <p:txBody>
          <a:bodyPr lIns="91440" tIns="45720" rIns="91440" bIns="45720" anchor="t"/>
          <a:lstStyle/>
          <a:p>
            <a:r>
              <a:rPr lang="nl-NL"/>
              <a:t>Bespreken van uw voeding met diëtist</a:t>
            </a:r>
          </a:p>
          <a:p>
            <a:r>
              <a:rPr lang="nl-NL"/>
              <a:t>Aan begin en eind van de cursus TOM</a:t>
            </a:r>
          </a:p>
          <a:p>
            <a:r>
              <a:rPr lang="nl-NL"/>
              <a:t>U krijgt informatie en tips om </a:t>
            </a:r>
            <a:br>
              <a:rPr lang="nl-NL"/>
            </a:br>
            <a:r>
              <a:rPr lang="nl-NL"/>
              <a:t>gezonder te eten</a:t>
            </a:r>
          </a:p>
          <a:p>
            <a:pPr marL="0" indent="0">
              <a:buNone/>
            </a:pPr>
            <a:endParaRPr lang="nl-NL"/>
          </a:p>
          <a:p>
            <a:pPr marL="457200" lvl="1" indent="0">
              <a:buNone/>
            </a:pPr>
            <a:endParaRPr lang="nl-NL"/>
          </a:p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255A3B5-84D5-41BA-BB7E-B5B79B70A2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510" y="0"/>
            <a:ext cx="1564757" cy="156696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868A7BB-D5EE-4D0C-A188-C032C36D8D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237" y="2666739"/>
            <a:ext cx="4320000" cy="2879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419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EF7B3-D97E-436D-8E59-D28857E8D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 anchorCtr="0"/>
          <a:lstStyle/>
          <a:p>
            <a:r>
              <a:rPr lang="nl-NL" sz="5000">
                <a:latin typeface="Montserrat"/>
              </a:rPr>
              <a:t>Het voedingsdagboek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4652B5-161C-483E-AA67-A037DC8581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101" y="1258784"/>
            <a:ext cx="10999442" cy="3991769"/>
          </a:xfrm>
        </p:spPr>
        <p:txBody>
          <a:bodyPr lIns="91440" tIns="45720" rIns="91440" bIns="45720" anchor="t"/>
          <a:lstStyle/>
          <a:p>
            <a:pPr marL="914400" lvl="1" indent="-457200"/>
            <a:r>
              <a:rPr lang="nl-NL" sz="3200"/>
              <a:t>2 dagen bijhouden wat u eet en drinkt</a:t>
            </a:r>
            <a:endParaRPr lang="en-US"/>
          </a:p>
          <a:p>
            <a:pPr marL="914400" lvl="2" indent="0">
              <a:buNone/>
            </a:pPr>
            <a:r>
              <a:rPr lang="nl-NL" sz="3000" i="1"/>
              <a:t>(ontbijt, lunch, diner en tussendoortjes)</a:t>
            </a:r>
            <a:endParaRPr lang="en-US" sz="3000" i="1"/>
          </a:p>
          <a:p>
            <a:pPr marL="914400" lvl="1" indent="-457200"/>
            <a:r>
              <a:rPr lang="nl-NL" sz="3200">
                <a:highlight>
                  <a:srgbClr val="FFFF00"/>
                </a:highlight>
              </a:rPr>
              <a:t>&lt;Opschrijven in voedingsdagboek&gt; &lt;foto’s maken van uw eten&gt;</a:t>
            </a:r>
            <a:endParaRPr lang="en-US"/>
          </a:p>
          <a:p>
            <a:pPr marL="914400" lvl="1" indent="-457200"/>
            <a:r>
              <a:rPr lang="nl-NL" sz="3200"/>
              <a:t>Bespreken met de diëtist</a:t>
            </a:r>
            <a:endParaRPr lang="en-US" sz="3200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457200" lvl="1" indent="0">
              <a:buNone/>
            </a:pPr>
            <a:endParaRPr lang="nl-NL"/>
          </a:p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255A3B5-84D5-41BA-BB7E-B5B79B70A2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510" y="0"/>
            <a:ext cx="1564757" cy="1566964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FB308F08-BD5F-4EFD-A780-BFB812F3CB14}"/>
              </a:ext>
            </a:extLst>
          </p:cNvPr>
          <p:cNvGrpSpPr/>
          <p:nvPr/>
        </p:nvGrpSpPr>
        <p:grpSpPr>
          <a:xfrm>
            <a:off x="2884023" y="3858501"/>
            <a:ext cx="8979529" cy="2125379"/>
            <a:chOff x="2280439" y="3473837"/>
            <a:chExt cx="8979529" cy="2125379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2999C52B-EE9E-4FE9-80B0-4E218B277D10}"/>
                </a:ext>
              </a:extLst>
            </p:cNvPr>
            <p:cNvGrpSpPr/>
            <p:nvPr/>
          </p:nvGrpSpPr>
          <p:grpSpPr>
            <a:xfrm>
              <a:off x="3200391" y="3473837"/>
              <a:ext cx="8059577" cy="2125379"/>
              <a:chOff x="3200391" y="3473837"/>
              <a:chExt cx="8059577" cy="2125379"/>
            </a:xfrm>
          </p:grpSpPr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6A85BC08-0345-47A9-ABF4-953D5B00D3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00391" y="3473837"/>
                <a:ext cx="5671048" cy="2125379"/>
              </a:xfrm>
              <a:prstGeom prst="rect">
                <a:avLst/>
              </a:prstGeom>
            </p:spPr>
          </p:pic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9C77F3B6-8E78-48C9-9BF3-47B59EAF08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795847" y="3473837"/>
                <a:ext cx="2464121" cy="2125379"/>
              </a:xfrm>
              <a:prstGeom prst="rect">
                <a:avLst/>
              </a:prstGeom>
            </p:spPr>
          </p:pic>
        </p:grp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6B771A62-47FC-4874-BE8C-50F14D6AC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0439" y="4224399"/>
              <a:ext cx="624254" cy="624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817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42345-23CB-4E39-B15A-085A3C543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Samen lekker eten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AEF11A-18DE-491E-9FF5-832E735197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6 keer lekker eten met de groep</a:t>
            </a:r>
          </a:p>
          <a:p>
            <a:r>
              <a:rPr lang="nl-NL"/>
              <a:t>Informatie en tips over gezond </a:t>
            </a:r>
            <a:br>
              <a:rPr lang="nl-NL"/>
            </a:br>
            <a:r>
              <a:rPr lang="nl-NL"/>
              <a:t>eten door diëtist</a:t>
            </a:r>
          </a:p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8AEE5B4-86FC-4D98-B12C-055BA0D239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510" y="0"/>
            <a:ext cx="1564757" cy="1566964"/>
          </a:xfrm>
          <a:prstGeom prst="rect">
            <a:avLst/>
          </a:prstGeom>
        </p:spPr>
      </p:pic>
      <p:pic>
        <p:nvPicPr>
          <p:cNvPr id="7" name="Afbeelding 6" descr="Afbeelding met persoon, tafel, zitten, bord&#10;&#10;Automatisch gegenereerde beschrijving">
            <a:extLst>
              <a:ext uri="{FF2B5EF4-FFF2-40B4-BE49-F238E27FC236}">
                <a16:creationId xmlns:a16="http://schemas.microsoft.com/office/drawing/2014/main" id="{8FBAD141-C359-4AA4-B229-5CDD608F06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593" y="2683488"/>
            <a:ext cx="4293644" cy="2862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1532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553299-9051-4C59-9674-81542F6389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 anchorCtr="0"/>
          <a:lstStyle/>
          <a:p>
            <a:r>
              <a:rPr lang="nl-NL">
                <a:latin typeface="Montserrat"/>
              </a:rPr>
              <a:t>TOM-maatjes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3AAD01-B195-464E-B092-25F9D6B277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Voor </a:t>
            </a:r>
          </a:p>
          <a:p>
            <a:r>
              <a:rPr lang="nl-NL"/>
              <a:t>al uw vragen </a:t>
            </a:r>
          </a:p>
          <a:p>
            <a:r>
              <a:rPr lang="nl-NL"/>
              <a:t>een gezellig praatje</a:t>
            </a:r>
          </a:p>
          <a:p>
            <a:r>
              <a:rPr lang="nl-NL"/>
              <a:t>om te helpen</a:t>
            </a:r>
          </a:p>
          <a:p>
            <a:r>
              <a:rPr lang="nl-NL">
                <a:highlight>
                  <a:srgbClr val="FFFF00"/>
                </a:highlight>
              </a:rPr>
              <a:t>&lt;huisbezoek&gt;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402C28-4FF4-4FBA-BBE9-CB4868F917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763" y="279802"/>
            <a:ext cx="5266115" cy="526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5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9099" y="467166"/>
            <a:ext cx="11120284" cy="1307047"/>
          </a:xfrm>
        </p:spPr>
        <p:txBody>
          <a:bodyPr lIns="91440" tIns="45720" rIns="91440" bIns="45720" anchor="t" anchorCtr="0"/>
          <a:lstStyle/>
          <a:p>
            <a:r>
              <a:rPr lang="nl-NL" sz="5000">
                <a:latin typeface="Montserrat"/>
              </a:rPr>
              <a:t>Een val is de belangrijkste oorzaak van behandeling op de spoed eisende hulp moeten bij ouderen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39096" y="3000743"/>
            <a:ext cx="4439680" cy="1830567"/>
          </a:xfrm>
        </p:spPr>
        <p:txBody>
          <a:bodyPr/>
          <a:lstStyle/>
          <a:p>
            <a:r>
              <a:rPr lang="nl-NL" sz="3600"/>
              <a:t>Rood: 	Niet waar</a:t>
            </a:r>
          </a:p>
          <a:p>
            <a:r>
              <a:rPr lang="nl-NL" sz="3600"/>
              <a:t>Groen: 	Waar</a:t>
            </a:r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3291385" y="4068426"/>
            <a:ext cx="5647899" cy="1830567"/>
          </a:xfrm>
          <a:prstGeom prst="rect">
            <a:avLst/>
          </a:prstGeom>
        </p:spPr>
        <p:txBody>
          <a:bodyPr lIns="91436" tIns="45718" rIns="91436" bIns="45718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rgbClr val="999999"/>
                </a:solidFill>
                <a:latin typeface="Lora" charset="0"/>
                <a:ea typeface="Lora" charset="0"/>
                <a:cs typeface="Lor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999999"/>
                </a:solidFill>
                <a:latin typeface="Lora" charset="0"/>
                <a:ea typeface="Lora" charset="0"/>
                <a:cs typeface="Lor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999999"/>
                </a:solidFill>
                <a:latin typeface="Lora" charset="0"/>
                <a:ea typeface="Lora" charset="0"/>
                <a:cs typeface="Lor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3600"/>
          </a:p>
        </p:txBody>
      </p:sp>
      <p:sp>
        <p:nvSpPr>
          <p:cNvPr id="6" name="Rechthoek 5"/>
          <p:cNvSpPr/>
          <p:nvPr/>
        </p:nvSpPr>
        <p:spPr>
          <a:xfrm>
            <a:off x="2473839" y="5346093"/>
            <a:ext cx="4118023" cy="40011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nl-NL" sz="2000"/>
              <a:t>Bron: </a:t>
            </a:r>
            <a:r>
              <a:rPr lang="nl-NL" sz="2000" i="1"/>
              <a:t>Letsel Informatie Systeem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9887D3B-9AA7-4824-9EC5-ED0121234586}"/>
              </a:ext>
            </a:extLst>
          </p:cNvPr>
          <p:cNvSpPr/>
          <p:nvPr/>
        </p:nvSpPr>
        <p:spPr>
          <a:xfrm>
            <a:off x="610067" y="3574222"/>
            <a:ext cx="3544977" cy="584450"/>
          </a:xfrm>
          <a:prstGeom prst="rect">
            <a:avLst/>
          </a:prstGeom>
          <a:noFill/>
          <a:ln w="38100">
            <a:solidFill>
              <a:srgbClr val="F47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7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4A112F-8A8F-4070-9621-29FE2A3E9F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 anchorCtr="0"/>
          <a:lstStyle/>
          <a:p>
            <a:r>
              <a:rPr lang="nl-NL"/>
              <a:t>Wat vragen we van u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6DDF2C-6B9C-4EDF-992C-1ECD22D66B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763" y="1312083"/>
            <a:ext cx="11119618" cy="3505723"/>
          </a:xfrm>
        </p:spPr>
        <p:txBody>
          <a:bodyPr lIns="91440" tIns="45720" rIns="91440" bIns="45720" anchor="t"/>
          <a:lstStyle/>
          <a:p>
            <a:pPr indent="-35941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err="1"/>
              <a:t>Deelname</a:t>
            </a:r>
            <a:r>
              <a:rPr lang="en-US"/>
              <a:t> </a:t>
            </a:r>
            <a:r>
              <a:rPr lang="en-US" err="1"/>
              <a:t>aan</a:t>
            </a:r>
            <a:r>
              <a:rPr lang="en-US"/>
              <a:t> de cursus TOM </a:t>
            </a:r>
            <a:r>
              <a:rPr lang="en-US">
                <a:highlight>
                  <a:srgbClr val="FFFF00"/>
                </a:highlight>
              </a:rPr>
              <a:t>&lt; </a:t>
            </a:r>
            <a:r>
              <a:rPr lang="en-US" err="1">
                <a:highlight>
                  <a:srgbClr val="FFFF00"/>
                </a:highlight>
              </a:rPr>
              <a:t>kost</a:t>
            </a:r>
            <a:r>
              <a:rPr lang="en-US">
                <a:highlight>
                  <a:srgbClr val="FFFF00"/>
                </a:highlight>
              </a:rPr>
              <a:t> &lt;</a:t>
            </a:r>
            <a:r>
              <a:rPr lang="en-US" err="1">
                <a:highlight>
                  <a:srgbClr val="FFFF00"/>
                </a:highlight>
              </a:rPr>
              <a:t>prijs</a:t>
            </a:r>
            <a:r>
              <a:rPr lang="en-US">
                <a:highlight>
                  <a:srgbClr val="FFFF00"/>
                </a:highlight>
              </a:rPr>
              <a:t>&gt; / is </a:t>
            </a:r>
            <a:r>
              <a:rPr lang="en-US" err="1">
                <a:highlight>
                  <a:srgbClr val="FFFF00"/>
                </a:highlight>
              </a:rPr>
              <a:t>kosteloos</a:t>
            </a:r>
            <a:r>
              <a:rPr lang="en-US">
                <a:highlight>
                  <a:srgbClr val="FFFF00"/>
                </a:highlight>
              </a:rPr>
              <a:t> &gt;</a:t>
            </a:r>
            <a:endParaRPr lang="nl-NL"/>
          </a:p>
          <a:p>
            <a:pPr indent="-35941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err="1"/>
              <a:t>Meedoen</a:t>
            </a:r>
            <a:r>
              <a:rPr lang="en-US"/>
              <a:t> </a:t>
            </a:r>
            <a:r>
              <a:rPr lang="en-US" err="1"/>
              <a:t>aan</a:t>
            </a:r>
            <a:r>
              <a:rPr lang="en-US"/>
              <a:t> alle </a:t>
            </a:r>
            <a:r>
              <a:rPr lang="en-US" err="1"/>
              <a:t>onderdelen</a:t>
            </a:r>
            <a:endParaRPr lang="en-US"/>
          </a:p>
        </p:txBody>
      </p:sp>
      <p:pic>
        <p:nvPicPr>
          <p:cNvPr id="5" name="Afbeelding 4" descr="Afbeelding met boom, buiten, persoon, sport&#10;&#10;Automatisch gegenereerde beschrijving">
            <a:extLst>
              <a:ext uri="{FF2B5EF4-FFF2-40B4-BE49-F238E27FC236}">
                <a16:creationId xmlns:a16="http://schemas.microsoft.com/office/drawing/2014/main" id="{58DEC914-F692-48CC-A52A-F1EC881204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288" y="2489951"/>
            <a:ext cx="4583949" cy="3055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954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C1F89-B813-4F5B-87E4-3CA5B764E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097" y="467163"/>
            <a:ext cx="11120284" cy="653693"/>
          </a:xfrm>
        </p:spPr>
        <p:txBody>
          <a:bodyPr lIns="91440" tIns="45720" rIns="91440" bIns="45720" anchor="t" anchorCtr="0"/>
          <a:lstStyle/>
          <a:p>
            <a:r>
              <a:rPr lang="nl-NL" sz="5000">
                <a:latin typeface="Montserrat"/>
              </a:rPr>
              <a:t>Informatie over TOM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391A01-4B62-4BC2-A3AC-6FEB4D910F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763" y="1312083"/>
            <a:ext cx="6166151" cy="2394677"/>
          </a:xfrm>
        </p:spPr>
        <p:txBody>
          <a:bodyPr lIns="91440" tIns="45720" rIns="91440" bIns="4572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/>
              <a:t>Informatiefolder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92FAE44-CB5D-4390-A8EB-EB51422E94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4738" y="1591344"/>
            <a:ext cx="3242285" cy="41588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0BCAC80-8311-4675-8A9D-475B531270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525" y="1460572"/>
            <a:ext cx="3151712" cy="449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51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C1F89-B813-4F5B-87E4-3CA5B764E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097" y="467163"/>
            <a:ext cx="11120284" cy="653693"/>
          </a:xfrm>
        </p:spPr>
        <p:txBody>
          <a:bodyPr lIns="91440" tIns="45720" rIns="91440" bIns="45720" anchor="t" anchorCtr="0"/>
          <a:lstStyle/>
          <a:p>
            <a:r>
              <a:rPr lang="nl-NL" sz="5000">
                <a:latin typeface="Montserrat"/>
              </a:rPr>
              <a:t>Afsprakenkaart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391A01-4B62-4BC2-A3AC-6FEB4D910F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097" y="1716529"/>
            <a:ext cx="5884128" cy="2554837"/>
          </a:xfrm>
        </p:spPr>
        <p:txBody>
          <a:bodyPr lIns="91440" tIns="45720" rIns="91440" bIns="4572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/>
              <a:t>Data, tijd en plaats van bijeenkomsten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/>
              <a:t>Namen en contactgegevens van beweegdocent, diëtist, TOM-maatjes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/>
              <a:t>Meld u af als u niet kunt!</a:t>
            </a:r>
          </a:p>
          <a:p>
            <a:pPr marL="0" indent="0">
              <a:buNone/>
            </a:pPr>
            <a:endParaRPr lang="nl-NL">
              <a:highlight>
                <a:srgbClr val="FFFF00"/>
              </a:highlight>
              <a:latin typeface="Lora" panose="02000503000000020004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4C944C-53FF-4DEF-A754-5C3C02067C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920" y="1312083"/>
            <a:ext cx="5660754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0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49E8F-60E3-5170-B5D4-B606BFBAA9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0209" y="4169794"/>
            <a:ext cx="7629186" cy="20357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5000" err="1">
                <a:solidFill>
                  <a:srgbClr val="ED7D31"/>
                </a:solidFill>
                <a:latin typeface="Montserrat"/>
                <a:ea typeface="+mn-ea"/>
                <a:cs typeface="Calibri Light"/>
              </a:rPr>
              <a:t>Kennismaken</a:t>
            </a:r>
            <a:r>
              <a:rPr lang="en-US" sz="5000">
                <a:solidFill>
                  <a:srgbClr val="ED7D31"/>
                </a:solidFill>
                <a:latin typeface="Montserrat"/>
                <a:ea typeface="+mn-ea"/>
                <a:cs typeface="Calibri Light"/>
              </a:rPr>
              <a:t> met </a:t>
            </a:r>
            <a:r>
              <a:rPr lang="en-US" sz="5000" err="1">
                <a:solidFill>
                  <a:srgbClr val="ED7D31"/>
                </a:solidFill>
                <a:latin typeface="Montserrat"/>
                <a:ea typeface="+mn-ea"/>
                <a:cs typeface="Calibri Light"/>
              </a:rPr>
              <a:t>uw</a:t>
            </a:r>
            <a:r>
              <a:rPr lang="en-US" sz="5000">
                <a:solidFill>
                  <a:srgbClr val="ED7D31"/>
                </a:solidFill>
                <a:latin typeface="Montserrat"/>
                <a:ea typeface="+mn-ea"/>
                <a:cs typeface="Calibri Light"/>
              </a:rPr>
              <a:t> </a:t>
            </a:r>
          </a:p>
          <a:p>
            <a:pPr marL="0" indent="0">
              <a:buNone/>
            </a:pPr>
            <a:r>
              <a:rPr lang="en-US" sz="5000">
                <a:solidFill>
                  <a:srgbClr val="ED7D31"/>
                </a:solidFill>
                <a:latin typeface="Montserrat"/>
                <a:ea typeface="+mn-ea"/>
                <a:cs typeface="Calibri Light"/>
              </a:rPr>
              <a:t>TOM-</a:t>
            </a:r>
            <a:r>
              <a:rPr lang="en-US" sz="5000" err="1">
                <a:solidFill>
                  <a:srgbClr val="ED7D31"/>
                </a:solidFill>
                <a:latin typeface="Montserrat"/>
                <a:ea typeface="+mn-ea"/>
                <a:cs typeface="Calibri Light"/>
              </a:rPr>
              <a:t>groep</a:t>
            </a:r>
            <a:endParaRPr lang="en-US" sz="5000">
              <a:solidFill>
                <a:srgbClr val="ED7D31"/>
              </a:solidFill>
              <a:latin typeface="Montserrat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AFCDABB-45F1-BBCF-B9DF-EDDBD38C8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"/>
          <a:stretch/>
        </p:blipFill>
        <p:spPr>
          <a:xfrm>
            <a:off x="4329" y="-3894"/>
            <a:ext cx="12179056" cy="40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70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41D29-3610-41DE-9CF5-96F99845C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 anchorCtr="0"/>
          <a:lstStyle/>
          <a:p>
            <a:r>
              <a:rPr lang="nl-NL" sz="5000">
                <a:latin typeface="Montserrat"/>
              </a:rPr>
              <a:t>Klaar voor de start!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780529-1F2B-423F-B0E6-3F1D05F8A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nl-NL" sz="3200"/>
              <a:t>Zijn er nog vragen?</a:t>
            </a:r>
            <a:endParaRPr lang="en-US"/>
          </a:p>
          <a:p>
            <a:endParaRPr lang="nl-NL" sz="3200"/>
          </a:p>
          <a:p>
            <a:r>
              <a:rPr lang="nl-NL" sz="3200"/>
              <a:t>Tijd voor koffie en thee</a:t>
            </a:r>
          </a:p>
          <a:p>
            <a:r>
              <a:rPr lang="nl-NL" sz="3200"/>
              <a:t>Elkaar beter leren kennen!</a:t>
            </a:r>
          </a:p>
          <a:p>
            <a:pPr marL="0" indent="0">
              <a:buNone/>
            </a:pPr>
            <a:endParaRPr lang="nl-NL" sz="3200"/>
          </a:p>
        </p:txBody>
      </p:sp>
      <p:pic>
        <p:nvPicPr>
          <p:cNvPr id="5" name="Afbeelding 4" descr="Rode hete thee in een glazen theekopje">
            <a:extLst>
              <a:ext uri="{FF2B5EF4-FFF2-40B4-BE49-F238E27FC236}">
                <a16:creationId xmlns:a16="http://schemas.microsoft.com/office/drawing/2014/main" id="{56EF8CAF-E178-4EAF-9137-F8FF665F51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064" y="2016991"/>
            <a:ext cx="4236027" cy="282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29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vloer, binnen, persoon, muur&#10;&#10;Automatisch gegenereerde beschrijving">
            <a:extLst>
              <a:ext uri="{FF2B5EF4-FFF2-40B4-BE49-F238E27FC236}">
                <a16:creationId xmlns:a16="http://schemas.microsoft.com/office/drawing/2014/main" id="{30E8F1FC-F05E-431B-A400-9D3E91E15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504CA5C-D23C-4B21-8D2F-831F7A06B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ea typeface="+mj-ea"/>
                <a:cs typeface="+mj-cs"/>
              </a:rPr>
              <a:t>Dank u </a:t>
            </a:r>
            <a:r>
              <a:rPr lang="en-US" sz="5400" b="1" err="1">
                <a:ea typeface="+mj-ea"/>
                <a:cs typeface="+mj-cs"/>
              </a:rPr>
              <a:t>wel</a:t>
            </a:r>
            <a:endParaRPr lang="en-US" sz="5400" b="1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395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9099" y="467166"/>
            <a:ext cx="11120284" cy="1307047"/>
          </a:xfrm>
        </p:spPr>
        <p:txBody>
          <a:bodyPr lIns="91440" tIns="45720" rIns="91440" bIns="45720" anchor="t" anchorCtr="0"/>
          <a:lstStyle/>
          <a:p>
            <a:r>
              <a:rPr lang="nl-NL" sz="5000">
                <a:latin typeface="Montserrat"/>
              </a:rPr>
              <a:t>Het voorkomen van een val zorgt ervoor dat u langer zelfstandig blijft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39096" y="3000743"/>
            <a:ext cx="4439680" cy="1830567"/>
          </a:xfrm>
        </p:spPr>
        <p:txBody>
          <a:bodyPr/>
          <a:lstStyle/>
          <a:p>
            <a:r>
              <a:rPr lang="nl-NL" sz="3600"/>
              <a:t>Rood: 	Niet waar</a:t>
            </a:r>
          </a:p>
          <a:p>
            <a:r>
              <a:rPr lang="nl-NL" sz="3600"/>
              <a:t>Groen: 	Waar</a:t>
            </a:r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3291385" y="4068426"/>
            <a:ext cx="5647899" cy="1830567"/>
          </a:xfrm>
          <a:prstGeom prst="rect">
            <a:avLst/>
          </a:prstGeom>
        </p:spPr>
        <p:txBody>
          <a:bodyPr lIns="91436" tIns="45718" rIns="91436" bIns="45718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rgbClr val="999999"/>
                </a:solidFill>
                <a:latin typeface="Lora" charset="0"/>
                <a:ea typeface="Lora" charset="0"/>
                <a:cs typeface="Lor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999999"/>
                </a:solidFill>
                <a:latin typeface="Lora" charset="0"/>
                <a:ea typeface="Lora" charset="0"/>
                <a:cs typeface="Lor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999999"/>
                </a:solidFill>
                <a:latin typeface="Lora" charset="0"/>
                <a:ea typeface="Lora" charset="0"/>
                <a:cs typeface="Lor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3600"/>
          </a:p>
        </p:txBody>
      </p:sp>
      <p:sp>
        <p:nvSpPr>
          <p:cNvPr id="6" name="Rechthoek 5"/>
          <p:cNvSpPr/>
          <p:nvPr/>
        </p:nvSpPr>
        <p:spPr>
          <a:xfrm>
            <a:off x="2473839" y="5346093"/>
            <a:ext cx="4118023" cy="40011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nl-NL" sz="2000"/>
              <a:t>Bron: </a:t>
            </a:r>
            <a:r>
              <a:rPr lang="nl-NL" sz="2000" i="1"/>
              <a:t>Letsel Informatie Systeem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9887D3B-9AA7-4824-9EC5-ED0121234586}"/>
              </a:ext>
            </a:extLst>
          </p:cNvPr>
          <p:cNvSpPr/>
          <p:nvPr/>
        </p:nvSpPr>
        <p:spPr>
          <a:xfrm>
            <a:off x="610067" y="3574222"/>
            <a:ext cx="3544977" cy="584450"/>
          </a:xfrm>
          <a:prstGeom prst="rect">
            <a:avLst/>
          </a:prstGeom>
          <a:noFill/>
          <a:ln w="38100">
            <a:solidFill>
              <a:srgbClr val="F47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37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D735226-14A9-4543-93DB-202713D5F691}"/>
              </a:ext>
            </a:extLst>
          </p:cNvPr>
          <p:cNvSpPr/>
          <p:nvPr/>
        </p:nvSpPr>
        <p:spPr>
          <a:xfrm>
            <a:off x="639095" y="2540916"/>
            <a:ext cx="7354976" cy="584450"/>
          </a:xfrm>
          <a:prstGeom prst="rect">
            <a:avLst/>
          </a:prstGeom>
          <a:solidFill>
            <a:schemeClr val="bg1"/>
          </a:solidFill>
          <a:ln w="38100">
            <a:solidFill>
              <a:srgbClr val="F47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9099" y="467166"/>
            <a:ext cx="11120284" cy="1307047"/>
          </a:xfrm>
        </p:spPr>
        <p:txBody>
          <a:bodyPr lIns="91440" tIns="45720" rIns="91440" bIns="45720" anchor="t" anchorCtr="0"/>
          <a:lstStyle/>
          <a:p>
            <a:r>
              <a:rPr lang="nl-NL" sz="5000">
                <a:latin typeface="Montserrat"/>
              </a:rPr>
              <a:t>Met TOM verbetert uw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40641" y="1870881"/>
            <a:ext cx="7244515" cy="1830567"/>
          </a:xfrm>
        </p:spPr>
        <p:txBody>
          <a:bodyPr lIns="91440" tIns="45720" rIns="91440" bIns="45720" anchor="t"/>
          <a:lstStyle/>
          <a:p>
            <a:r>
              <a:rPr lang="nl-NL" sz="3600"/>
              <a:t>Rood: balans en kracht</a:t>
            </a:r>
          </a:p>
          <a:p>
            <a:r>
              <a:rPr lang="nl-NL" sz="3600"/>
              <a:t>Groen: balans, kracht en voeding</a:t>
            </a:r>
          </a:p>
        </p:txBody>
      </p:sp>
    </p:spTree>
    <p:extLst>
      <p:ext uri="{BB962C8B-B14F-4D97-AF65-F5344CB8AC3E}">
        <p14:creationId xmlns:p14="http://schemas.microsoft.com/office/powerpoint/2010/main" val="396025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D735226-14A9-4543-93DB-202713D5F691}"/>
              </a:ext>
            </a:extLst>
          </p:cNvPr>
          <p:cNvSpPr/>
          <p:nvPr/>
        </p:nvSpPr>
        <p:spPr>
          <a:xfrm>
            <a:off x="639095" y="3000743"/>
            <a:ext cx="4123045" cy="584450"/>
          </a:xfrm>
          <a:prstGeom prst="rect">
            <a:avLst/>
          </a:prstGeom>
          <a:solidFill>
            <a:schemeClr val="bg1"/>
          </a:solidFill>
          <a:ln w="38100">
            <a:solidFill>
              <a:srgbClr val="F47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9099" y="467166"/>
            <a:ext cx="11120284" cy="1307047"/>
          </a:xfrm>
        </p:spPr>
        <p:txBody>
          <a:bodyPr lIns="91440" tIns="45720" rIns="91440" bIns="45720" anchor="t" anchorCtr="0"/>
          <a:lstStyle/>
          <a:p>
            <a:r>
              <a:rPr lang="nl-NL" sz="5000">
                <a:latin typeface="Montserrat"/>
              </a:rPr>
              <a:t>Wat moet iemand eten om spierkracht op te bouwen?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561814" y="3000743"/>
            <a:ext cx="7244515" cy="1830567"/>
          </a:xfrm>
        </p:spPr>
        <p:txBody>
          <a:bodyPr/>
          <a:lstStyle/>
          <a:p>
            <a:r>
              <a:rPr lang="nl-NL" sz="3600"/>
              <a:t>Rood: 	yoghurt</a:t>
            </a:r>
          </a:p>
          <a:p>
            <a:r>
              <a:rPr lang="nl-NL" sz="3600"/>
              <a:t>Groen: 	brood</a:t>
            </a:r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3291385" y="4068426"/>
            <a:ext cx="5647899" cy="1830567"/>
          </a:xfrm>
          <a:prstGeom prst="rect">
            <a:avLst/>
          </a:prstGeom>
        </p:spPr>
        <p:txBody>
          <a:bodyPr lIns="91436" tIns="45718" rIns="91436" bIns="45718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rgbClr val="999999"/>
                </a:solidFill>
                <a:latin typeface="Lora" charset="0"/>
                <a:ea typeface="Lora" charset="0"/>
                <a:cs typeface="Lor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999999"/>
                </a:solidFill>
                <a:latin typeface="Lora" charset="0"/>
                <a:ea typeface="Lora" charset="0"/>
                <a:cs typeface="Lor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999999"/>
                </a:solidFill>
                <a:latin typeface="Lora" charset="0"/>
                <a:ea typeface="Lora" charset="0"/>
                <a:cs typeface="Lor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3600"/>
          </a:p>
        </p:txBody>
      </p:sp>
    </p:spTree>
    <p:extLst>
      <p:ext uri="{BB962C8B-B14F-4D97-AF65-F5344CB8AC3E}">
        <p14:creationId xmlns:p14="http://schemas.microsoft.com/office/powerpoint/2010/main" val="9047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28518-04E3-4830-A3CA-E554D383E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 anchorCtr="0"/>
          <a:lstStyle/>
          <a:p>
            <a:r>
              <a:rPr lang="nl-NL"/>
              <a:t>Filmpje cursus TOM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4516BBE-7FC0-4537-A1C1-658330A95484}"/>
              </a:ext>
            </a:extLst>
          </p:cNvPr>
          <p:cNvSpPr txBox="1">
            <a:spLocks/>
          </p:cNvSpPr>
          <p:nvPr/>
        </p:nvSpPr>
        <p:spPr>
          <a:xfrm>
            <a:off x="639762" y="1312082"/>
            <a:ext cx="11119620" cy="2394679"/>
          </a:xfrm>
          <a:prstGeom prst="rect">
            <a:avLst/>
          </a:prstGeom>
        </p:spPr>
        <p:txBody>
          <a:bodyPr lIns="45719" tIns="45720" rIns="45719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ea typeface="+mj-lt"/>
                <a:cs typeface="+mj-lt"/>
                <a:hlinkClick r:id="rId3"/>
              </a:rPr>
              <a:t>https://youtu.be/2cdy_B6WXts</a:t>
            </a:r>
            <a:endParaRPr lang="nl-NL">
              <a:ea typeface="+mj-lt"/>
              <a:cs typeface="+mj-lt"/>
            </a:endParaRPr>
          </a:p>
          <a:p>
            <a:pPr marL="0" indent="0">
              <a:buFont typeface="Arial"/>
              <a:buNone/>
            </a:pPr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6AE0A5F-9F3C-4FBD-A814-5AA49DA181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739" y="2122246"/>
            <a:ext cx="5334001" cy="33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9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6"/>
    </mc:Choice>
    <mc:Fallback xmlns="">
      <p:transition spd="slow" advTm="1028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81690-DF49-4295-A567-79F0D86774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5000">
                <a:solidFill>
                  <a:srgbClr val="F47C40"/>
                </a:solidFill>
              </a:rPr>
              <a:t>Waarom de cursus TOM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C218D2-2697-429D-BA78-9E0FDA99D7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nl-NL"/>
              <a:t>Uw spierkracht en balans neemt af</a:t>
            </a:r>
          </a:p>
          <a:p>
            <a:r>
              <a:rPr lang="nl-NL"/>
              <a:t>U heeft minder zin in eten</a:t>
            </a:r>
          </a:p>
          <a:p>
            <a:r>
              <a:rPr lang="nl-NL"/>
              <a:t>U voelt zich misschien alleen </a:t>
            </a:r>
          </a:p>
          <a:p>
            <a:pPr marL="0" indent="0">
              <a:buNone/>
            </a:pPr>
            <a:endParaRPr lang="nl-NL" b="1"/>
          </a:p>
          <a:p>
            <a:pPr marL="0" indent="0">
              <a:buNone/>
            </a:pPr>
            <a:r>
              <a:rPr lang="nl-NL" b="1"/>
              <a:t>		Uw kans op een val neemt toe</a:t>
            </a:r>
          </a:p>
          <a:p>
            <a:pPr marL="0" indent="0">
              <a:buNone/>
            </a:pPr>
            <a:endParaRPr lang="nl-NL"/>
          </a:p>
        </p:txBody>
      </p:sp>
      <p:pic>
        <p:nvPicPr>
          <p:cNvPr id="5" name="Afbeelding 4" descr="Afbeelding met tekst, licht, vectorafbeeldingen&#10;&#10;Automatisch gegenereerde beschrijving">
            <a:extLst>
              <a:ext uri="{FF2B5EF4-FFF2-40B4-BE49-F238E27FC236}">
                <a16:creationId xmlns:a16="http://schemas.microsoft.com/office/drawing/2014/main" id="{35EA4F23-7563-48B1-A6C3-043B213BED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97" y="2908320"/>
            <a:ext cx="1594182" cy="1596879"/>
          </a:xfrm>
          <a:prstGeom prst="rect">
            <a:avLst/>
          </a:prstGeom>
        </p:spPr>
      </p:pic>
      <p:pic>
        <p:nvPicPr>
          <p:cNvPr id="7" name="Afbeelding 6" descr="Afbeelding met tafel, persoon, binnen, eettafel&#10;&#10;Automatisch gegenereerde beschrijving">
            <a:extLst>
              <a:ext uri="{FF2B5EF4-FFF2-40B4-BE49-F238E27FC236}">
                <a16:creationId xmlns:a16="http://schemas.microsoft.com/office/drawing/2014/main" id="{BDFCB6A9-C349-4487-AB3F-47F155A2BF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1107" y="1652337"/>
            <a:ext cx="3031130" cy="3893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99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5D5B00-5747-44C7-8AAA-ED35221D31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5000">
                <a:solidFill>
                  <a:srgbClr val="F47C40"/>
                </a:solidFill>
              </a:rPr>
              <a:t>Een val, is dat nou zo erg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C9D5A1-2580-4993-824A-489B6E28A5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Veel 65-plussers vallen</a:t>
            </a:r>
          </a:p>
          <a:p>
            <a:r>
              <a:rPr lang="nl-NL"/>
              <a:t>Een val heeft soms ernstige gevolgen</a:t>
            </a:r>
          </a:p>
        </p:txBody>
      </p:sp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F32CA20A-6DD2-4124-A418-82E932DAC0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308" y="3429000"/>
            <a:ext cx="1804420" cy="180442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1DE5472-3BED-4080-BF57-960118A134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029" y="3327400"/>
            <a:ext cx="1804420" cy="180442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6D9264D-7744-225F-F3E2-74F3A72977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750" y="3327400"/>
            <a:ext cx="1804420" cy="18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4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577227F-3722-18B0-AC67-A5D513E0E9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88" r="-29" b="-321"/>
          <a:stretch/>
        </p:blipFill>
        <p:spPr>
          <a:xfrm>
            <a:off x="-1051" y="-73215"/>
            <a:ext cx="12205999" cy="6989045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8831D0E-2420-481C-9719-E41753E166C9}"/>
              </a:ext>
            </a:extLst>
          </p:cNvPr>
          <p:cNvSpPr/>
          <p:nvPr/>
        </p:nvSpPr>
        <p:spPr>
          <a:xfrm>
            <a:off x="1938283" y="4382449"/>
            <a:ext cx="8311442" cy="214214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07950"/>
            <a:r>
              <a:rPr lang="nl-NL" sz="3200">
                <a:solidFill>
                  <a:schemeClr val="tx1"/>
                </a:solidFill>
                <a:latin typeface="Lora"/>
              </a:rPr>
              <a:t>Door de cursus TOM</a:t>
            </a:r>
            <a:r>
              <a:rPr lang="nl-NL" sz="2400">
                <a:solidFill>
                  <a:schemeClr val="tx1"/>
                </a:solidFill>
                <a:latin typeface="Lora"/>
              </a:rPr>
              <a:t> </a:t>
            </a:r>
          </a:p>
          <a:p>
            <a:pPr marL="450850" indent="-342900">
              <a:buFont typeface="Arial"/>
              <a:buChar char="•"/>
            </a:pPr>
            <a:r>
              <a:rPr lang="nl-NL" sz="2800">
                <a:solidFill>
                  <a:schemeClr val="tx1"/>
                </a:solidFill>
                <a:latin typeface="Lora"/>
              </a:rPr>
              <a:t>Neemt uw kans om te vallen af</a:t>
            </a:r>
          </a:p>
          <a:p>
            <a:pPr marL="450850" indent="-342900">
              <a:buFont typeface="Arial"/>
              <a:buChar char="•"/>
            </a:pPr>
            <a:r>
              <a:rPr lang="nl-NL" sz="2800">
                <a:solidFill>
                  <a:schemeClr val="tx1"/>
                </a:solidFill>
                <a:latin typeface="Lora"/>
              </a:rPr>
              <a:t>Kunt u langer de dagelijkse dingen doen</a:t>
            </a:r>
            <a:endParaRPr lang="nl-NL" sz="2800">
              <a:solidFill>
                <a:schemeClr val="tx1"/>
              </a:solidFill>
              <a:latin typeface="Lora"/>
              <a:cs typeface="Calibri"/>
            </a:endParaRPr>
          </a:p>
          <a:p>
            <a:pPr marL="450850" indent="-342900">
              <a:buFont typeface="Arial"/>
              <a:buChar char="•"/>
            </a:pPr>
            <a:r>
              <a:rPr lang="nl-NL" sz="2800">
                <a:solidFill>
                  <a:schemeClr val="tx1"/>
                </a:solidFill>
                <a:latin typeface="Lora"/>
              </a:rPr>
              <a:t>Kunt u langer zelfstandig thuis blijven wonen</a:t>
            </a:r>
            <a:endParaRPr lang="nl-NL" sz="2800">
              <a:solidFill>
                <a:schemeClr val="tx1"/>
              </a:solidFill>
              <a:latin typeface="Lor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2310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7A620E417FD344A9FABFCEA0AA7152" ma:contentTypeVersion="19" ma:contentTypeDescription="Create a new document." ma:contentTypeScope="" ma:versionID="59490b0e82a9a3ddb67b16c1a70e348c">
  <xsd:schema xmlns:xsd="http://www.w3.org/2001/XMLSchema" xmlns:xs="http://www.w3.org/2001/XMLSchema" xmlns:p="http://schemas.microsoft.com/office/2006/metadata/properties" xmlns:ns2="0d67721e-1399-4641-98a8-6b163aa53b8c" xmlns:ns3="f52dfd5a-28e0-4af9-b175-0f92787e2ac5" targetNamespace="http://schemas.microsoft.com/office/2006/metadata/properties" ma:root="true" ma:fieldsID="445cf5dd728046541623f7897a2def5d" ns2:_="" ns3:_="">
    <xsd:import namespace="0d67721e-1399-4641-98a8-6b163aa53b8c"/>
    <xsd:import namespace="f52dfd5a-28e0-4af9-b175-0f92787e2a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7721e-1399-4641-98a8-6b163aa53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7b10c3-6051-43e0-be80-498b988003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dfd5a-28e0-4af9-b175-0f92787e2ac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2be67d-487b-40e4-8e23-4de26ab7dcaf}" ma:internalName="TaxCatchAll" ma:showField="CatchAllData" ma:web="f52dfd5a-28e0-4af9-b175-0f92787e2a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2dfd5a-28e0-4af9-b175-0f92787e2ac5" xsi:nil="true"/>
    <lcf76f155ced4ddcb4097134ff3c332f xmlns="0d67721e-1399-4641-98a8-6b163aa53b8c">
      <Terms xmlns="http://schemas.microsoft.com/office/infopath/2007/PartnerControls"/>
    </lcf76f155ced4ddcb4097134ff3c332f>
    <MediaLengthInSeconds xmlns="0d67721e-1399-4641-98a8-6b163aa53b8c" xsi:nil="true"/>
    <SharedWithUsers xmlns="f52dfd5a-28e0-4af9-b175-0f92787e2ac5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8008C33-05B3-4CA5-92E7-7440965ECC0D}">
  <ds:schemaRefs>
    <ds:schemaRef ds:uri="0d67721e-1399-4641-98a8-6b163aa53b8c"/>
    <ds:schemaRef ds:uri="f52dfd5a-28e0-4af9-b175-0f92787e2a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E4A91A4-1D06-4331-AF0F-ED700CA2AA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C8846E-D989-422C-93F5-9F403814158B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0d67721e-1399-4641-98a8-6b163aa53b8c"/>
    <ds:schemaRef ds:uri="http://purl.org/dc/terms/"/>
    <ds:schemaRef ds:uri="http://schemas.openxmlformats.org/package/2006/metadata/core-properties"/>
    <ds:schemaRef ds:uri="f52dfd5a-28e0-4af9-b175-0f92787e2ac5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2043</Words>
  <Application>Microsoft Office PowerPoint</Application>
  <PresentationFormat>Breedbeeld</PresentationFormat>
  <Paragraphs>336</Paragraphs>
  <Slides>25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2" baseType="lpstr">
      <vt:lpstr>Arial</vt:lpstr>
      <vt:lpstr>Calibri</vt:lpstr>
      <vt:lpstr>Lora</vt:lpstr>
      <vt:lpstr>Montserrat</vt:lpstr>
      <vt:lpstr>Wingdings</vt:lpstr>
      <vt:lpstr>Office Theme</vt:lpstr>
      <vt:lpstr>1_Office Theme</vt:lpstr>
      <vt:lpstr>Blijf in balans  met de cursus TOM</vt:lpstr>
      <vt:lpstr>Een val is de belangrijkste oorzaak van behandeling op de spoed eisende hulp moeten bij ouderen</vt:lpstr>
      <vt:lpstr>Het voorkomen van een val zorgt ervoor dat u langer zelfstandig blijft</vt:lpstr>
      <vt:lpstr>Met TOM verbetert uw</vt:lpstr>
      <vt:lpstr>Wat moet iemand eten om spierkracht op te bouwen?</vt:lpstr>
      <vt:lpstr>Filmpje cursus TOM</vt:lpstr>
      <vt:lpstr>Waarom de cursus TOM</vt:lpstr>
      <vt:lpstr>Een val, is dat nou zo erg</vt:lpstr>
      <vt:lpstr>PowerPoint-presentatie</vt:lpstr>
      <vt:lpstr>Even voorstellen</vt:lpstr>
      <vt:lpstr>Wat is de cursus TOM</vt:lpstr>
      <vt:lpstr>De cursus TOM</vt:lpstr>
      <vt:lpstr>Wat is de cursus TOM?</vt:lpstr>
      <vt:lpstr>Beweegprogramma ‘In Balans’</vt:lpstr>
      <vt:lpstr>Beweegprogramma ‘Otago’</vt:lpstr>
      <vt:lpstr>2 keer voedingsadvies</vt:lpstr>
      <vt:lpstr>Het voedingsdagboek </vt:lpstr>
      <vt:lpstr>Samen lekker eten</vt:lpstr>
      <vt:lpstr>TOM-maatjes </vt:lpstr>
      <vt:lpstr>Wat vragen we van u</vt:lpstr>
      <vt:lpstr>Informatie over TOM</vt:lpstr>
      <vt:lpstr>Afsprakenkaart</vt:lpstr>
      <vt:lpstr>PowerPoint-presentatie</vt:lpstr>
      <vt:lpstr>Klaar voor de start!</vt:lpstr>
      <vt:lpstr>Dank u wel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Nathalie Konings</cp:lastModifiedBy>
  <cp:revision>8</cp:revision>
  <cp:lastPrinted>2021-10-14T11:04:43Z</cp:lastPrinted>
  <dcterms:created xsi:type="dcterms:W3CDTF">2017-01-24T10:06:32Z</dcterms:created>
  <dcterms:modified xsi:type="dcterms:W3CDTF">2026-03-23T10:18:53Z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0x0101000F7A620E417FD344A9FABFCEA0AA7152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</Properties>
</file>