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handoutMasterIdLst>
    <p:handoutMasterId r:id="rId24"/>
  </p:handoutMasterIdLst>
  <p:sldIdLst>
    <p:sldId id="351" r:id="rId5"/>
    <p:sldId id="346" r:id="rId6"/>
    <p:sldId id="370" r:id="rId7"/>
    <p:sldId id="353" r:id="rId8"/>
    <p:sldId id="356" r:id="rId9"/>
    <p:sldId id="347" r:id="rId10"/>
    <p:sldId id="371" r:id="rId11"/>
    <p:sldId id="358" r:id="rId12"/>
    <p:sldId id="350" r:id="rId13"/>
    <p:sldId id="367" r:id="rId14"/>
    <p:sldId id="375" r:id="rId15"/>
    <p:sldId id="341" r:id="rId16"/>
    <p:sldId id="372" r:id="rId17"/>
    <p:sldId id="373" r:id="rId18"/>
    <p:sldId id="374" r:id="rId19"/>
    <p:sldId id="365" r:id="rId20"/>
    <p:sldId id="366" r:id="rId21"/>
    <p:sldId id="369" r:id="rId22"/>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Rockwell" panose="02060603020205020403" pitchFamily="18" charset="0"/>
      <p:regular r:id="rId29"/>
      <p:bold r:id="rId30"/>
      <p:italic r:id="rId31"/>
      <p:boldItalic r:id="rId32"/>
    </p:embeddedFont>
    <p:embeddedFont>
      <p:font typeface="Verdana" panose="020B0604030504040204" pitchFamily="34" charset="0"/>
      <p:regular r:id="rId33"/>
      <p:bold r:id="rId33"/>
      <p:italic r:id="rId33"/>
      <p:boldItalic r:id="rId33"/>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93" userDrawn="1">
          <p15:clr>
            <a:srgbClr val="C35EA4"/>
          </p15:clr>
        </p15:guide>
        <p15:guide id="3" orient="horz" pos="2546" userDrawn="1">
          <p15:clr>
            <a:srgbClr val="A4A3A4"/>
          </p15:clr>
        </p15:guide>
        <p15:guide id="4" pos="688" userDrawn="1">
          <p15:clr>
            <a:srgbClr val="A4A3A4"/>
          </p15:clr>
        </p15:guide>
        <p15:guide id="5" orient="horz" pos="4320" userDrawn="1">
          <p15:clr>
            <a:srgbClr val="A4A3A4"/>
          </p15:clr>
        </p15:guide>
        <p15:guide id="6" orient="horz" pos="414" userDrawn="1">
          <p15:clr>
            <a:srgbClr val="FDE53C"/>
          </p15:clr>
        </p15:guide>
        <p15:guide id="7" orient="horz" pos="3702" userDrawn="1">
          <p15:clr>
            <a:srgbClr val="C35EA4"/>
          </p15:clr>
        </p15:guide>
        <p15:guide id="8" pos="3795" userDrawn="1">
          <p15:clr>
            <a:srgbClr val="A4A3A4"/>
          </p15:clr>
        </p15:guide>
        <p15:guide id="9"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47E1F-6D0A-18DE-F28F-A614CDED7CBF}" name="Mieke Cotterink" initials="MC" userId="S::m.cotterink@veiligheid.nl::6d04c577-107b-4336-959a-b8716f9ac8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tt Ermers" initials="BE" lastIdx="73" clrIdx="0"/>
  <p:cmAuthor id="2" name="Thijs Public Cinema" initials="TPC" lastIdx="53" clrIdx="1">
    <p:extLst>
      <p:ext uri="{19B8F6BF-5375-455C-9EA6-DF929625EA0E}">
        <p15:presenceInfo xmlns:p15="http://schemas.microsoft.com/office/powerpoint/2012/main" userId="1223e3a44326e0f9" providerId="Windows Live"/>
      </p:ext>
    </p:extLst>
  </p:cmAuthor>
  <p:cmAuthor id="3" name="Jacinta Peerlkamp-Steltenpool" initials="JPS" lastIdx="7" clrIdx="2">
    <p:extLst>
      <p:ext uri="{19B8F6BF-5375-455C-9EA6-DF929625EA0E}">
        <p15:presenceInfo xmlns:p15="http://schemas.microsoft.com/office/powerpoint/2012/main" userId="S::j.peerlkamp-steltenpool@veiligheid.nl::68ad406d-2fd3-4d79-a3b0-d2064e8e9362" providerId="AD"/>
      </p:ext>
    </p:extLst>
  </p:cmAuthor>
  <p:cmAuthor id="4" name="Britt" initials="B" lastIdx="25" clrIdx="3">
    <p:extLst>
      <p:ext uri="{19B8F6BF-5375-455C-9EA6-DF929625EA0E}">
        <p15:presenceInfo xmlns:p15="http://schemas.microsoft.com/office/powerpoint/2012/main" userId="S::b.ermers@veiligheid.nl::bf1f3415-b055-42bd-9fab-5cfab22fac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26384B"/>
    <a:srgbClr val="DCE8E2"/>
    <a:srgbClr val="BCD8C8"/>
    <a:srgbClr val="FCD2A4"/>
    <a:srgbClr val="C2D2C7"/>
    <a:srgbClr val="F08D17"/>
    <a:srgbClr val="08AEE0"/>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61" autoAdjust="0"/>
  </p:normalViewPr>
  <p:slideViewPr>
    <p:cSldViewPr snapToGrid="0">
      <p:cViewPr varScale="1">
        <p:scale>
          <a:sx n="89" d="100"/>
          <a:sy n="89" d="100"/>
        </p:scale>
        <p:origin x="114" y="450"/>
      </p:cViewPr>
      <p:guideLst>
        <p:guide pos="4793"/>
        <p:guide orient="horz" pos="2546"/>
        <p:guide pos="688"/>
        <p:guide orient="horz" pos="4320"/>
        <p:guide orient="horz" pos="414"/>
        <p:guide orient="horz" pos="3702"/>
        <p:guide pos="3795"/>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NUL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Pulles" userId="6a9cab7d-3d15-4362-8b2c-6352c933b8d4" providerId="ADAL" clId="{55789204-EA4C-4AB3-A986-640F08A97DF7}"/>
    <pc:docChg chg="custSel modSld">
      <pc:chgData name="Sophie Pulles" userId="6a9cab7d-3d15-4362-8b2c-6352c933b8d4" providerId="ADAL" clId="{55789204-EA4C-4AB3-A986-640F08A97DF7}" dt="2025-04-25T07:49:46.156" v="177" actId="20577"/>
      <pc:docMkLst>
        <pc:docMk/>
      </pc:docMkLst>
      <pc:sldChg chg="modSp mod">
        <pc:chgData name="Sophie Pulles" userId="6a9cab7d-3d15-4362-8b2c-6352c933b8d4" providerId="ADAL" clId="{55789204-EA4C-4AB3-A986-640F08A97DF7}" dt="2025-04-24T13:51:31.154" v="5" actId="20577"/>
        <pc:sldMkLst>
          <pc:docMk/>
          <pc:sldMk cId="3027715377" sldId="374"/>
        </pc:sldMkLst>
        <pc:spChg chg="mod">
          <ac:chgData name="Sophie Pulles" userId="6a9cab7d-3d15-4362-8b2c-6352c933b8d4" providerId="ADAL" clId="{55789204-EA4C-4AB3-A986-640F08A97DF7}" dt="2025-04-24T13:51:31.154" v="5" actId="20577"/>
          <ac:spMkLst>
            <pc:docMk/>
            <pc:sldMk cId="3027715377" sldId="374"/>
            <ac:spMk id="2" creationId="{24B2A46F-3909-011D-D54C-18E3BFEDA414}"/>
          </ac:spMkLst>
        </pc:spChg>
      </pc:sldChg>
      <pc:sldChg chg="modSp mod modNotesTx">
        <pc:chgData name="Sophie Pulles" userId="6a9cab7d-3d15-4362-8b2c-6352c933b8d4" providerId="ADAL" clId="{55789204-EA4C-4AB3-A986-640F08A97DF7}" dt="2025-04-25T07:49:46.156" v="177" actId="20577"/>
        <pc:sldMkLst>
          <pc:docMk/>
          <pc:sldMk cId="182491518" sldId="375"/>
        </pc:sldMkLst>
        <pc:spChg chg="mod">
          <ac:chgData name="Sophie Pulles" userId="6a9cab7d-3d15-4362-8b2c-6352c933b8d4" providerId="ADAL" clId="{55789204-EA4C-4AB3-A986-640F08A97DF7}" dt="2025-04-25T07:49:46.156" v="177" actId="20577"/>
          <ac:spMkLst>
            <pc:docMk/>
            <pc:sldMk cId="182491518" sldId="375"/>
            <ac:spMk id="2" creationId="{749E1C58-0DE2-2C49-D91E-E2DAD1FE5A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3EB54-9AF7-C474-D2A4-FC109711B8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D2BF91FC-F0BA-C0DC-3C27-2183FAC8AE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94BA0F-46F2-2D4C-97C3-B69FA49505F3}" type="datetimeFigureOut">
              <a:rPr lang="en-NL" smtClean="0"/>
              <a:t>04/24/2025</a:t>
            </a:fld>
            <a:endParaRPr lang="en-NL"/>
          </a:p>
        </p:txBody>
      </p:sp>
      <p:sp>
        <p:nvSpPr>
          <p:cNvPr id="4" name="Footer Placeholder 3">
            <a:extLst>
              <a:ext uri="{FF2B5EF4-FFF2-40B4-BE49-F238E27FC236}">
                <a16:creationId xmlns:a16="http://schemas.microsoft.com/office/drawing/2014/main" id="{E550C45B-A933-92AE-98F2-ABAA40126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F8796E19-392C-71F9-8083-B95961072F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931B43-C582-5F45-BF8A-C3E8DFD198EE}" type="slidenum">
              <a:rPr lang="en-NL" smtClean="0"/>
              <a:t>‹nr.›</a:t>
            </a:fld>
            <a:endParaRPr lang="en-NL"/>
          </a:p>
        </p:txBody>
      </p:sp>
    </p:spTree>
    <p:extLst>
      <p:ext uri="{BB962C8B-B14F-4D97-AF65-F5344CB8AC3E}">
        <p14:creationId xmlns:p14="http://schemas.microsoft.com/office/powerpoint/2010/main" val="175231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EC2E7C8-3944-6E40-98C9-066B8419D0BC}" type="datetimeFigureOut">
              <a:rPr lang="en-NL" smtClean="0"/>
              <a:pPr/>
              <a:t>04/24/2025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A221462-56DF-2547-ADAB-D0ED689663A2}" type="slidenum">
              <a:rPr lang="en-NL" smtClean="0"/>
              <a:pPr/>
              <a:t>‹nr.›</a:t>
            </a:fld>
            <a:endParaRPr lang="en-NL"/>
          </a:p>
        </p:txBody>
      </p:sp>
    </p:spTree>
    <p:extLst>
      <p:ext uri="{BB962C8B-B14F-4D97-AF65-F5344CB8AC3E}">
        <p14:creationId xmlns:p14="http://schemas.microsoft.com/office/powerpoint/2010/main" val="199104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iligheid.nl/kennisaanbod/factsheet/factsheet-luistergedrag-met-oortjes-een-koptelefoon-onder-mbo-student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eiligheid.nl/kennisaanbod/advies/zo-stel-je-een-volumebegrenzer-op-je-smartpho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inderveiligheid.nl/node/1397"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veiligheid.nl/kennisaanbod/flyer/flyer-4-tips-gehoorschadepreventi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eiligheid.nl/kennisaanbod/poster/poster-decibelme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orcheck.nl/gehoorschade/hoe-ontstaat-schade/zo-klinkt-h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echte </a:t>
            </a:r>
            <a:r>
              <a:rPr lang="nl-NL" err="1"/>
              <a:t>hoortest</a:t>
            </a:r>
            <a:r>
              <a:rPr lang="nl-NL"/>
              <a:t> kunnen jullie het beste</a:t>
            </a:r>
            <a:r>
              <a:rPr lang="nl-NL" baseline="0"/>
              <a:t> zelf een keer thuis doen (of na de les zelfstandig met koptelefoon), maar nu kunnen we wel een ander soort </a:t>
            </a:r>
            <a:r>
              <a:rPr lang="nl-NL" baseline="0" err="1"/>
              <a:t>hoortest</a:t>
            </a:r>
            <a:r>
              <a:rPr lang="nl-NL" baseline="0"/>
              <a:t> doen: de frequentietest. Je hoort zo meteen een geluid, dat steeds hoger wordt. Als je het geluid niet meer hoort, steek dan je vinger omhoog. Wie heeft de jongste oren in de klas?</a:t>
            </a:r>
          </a:p>
          <a:p>
            <a:r>
              <a:rPr lang="nl-NL" b="1" baseline="0"/>
              <a:t>Let op: </a:t>
            </a:r>
            <a:r>
              <a:rPr lang="nl-NL" baseline="0"/>
              <a:t>zet het geluid op maximaal 20%, de test speelt op hoog volume af.</a:t>
            </a:r>
          </a:p>
          <a:p>
            <a:r>
              <a:rPr lang="nl-NL" baseline="0"/>
              <a:t>Link naar de test is: http://www.oorcheck.nl/test-jezelf/hoe-hoog-kom-jij/</a:t>
            </a: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2</a:t>
            </a:fld>
            <a:endParaRPr lang="en-NL"/>
          </a:p>
        </p:txBody>
      </p:sp>
    </p:spTree>
    <p:extLst>
      <p:ext uri="{BB962C8B-B14F-4D97-AF65-F5344CB8AC3E}">
        <p14:creationId xmlns:p14="http://schemas.microsoft.com/office/powerpoint/2010/main" val="256209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6384B"/>
                </a:solidFill>
                <a:effectLst/>
                <a:highlight>
                  <a:srgbClr val="FFFFFF"/>
                </a:highlight>
                <a:latin typeface="Inter"/>
              </a:rPr>
              <a:t>Tijdens het schooljaar 2018- 2019 heeft VeiligheidNL samen met vier jeugdgezondheidsorganisaties een onderzoek uitgevoerd onder jongeren tussen de 12 en 18 jaar. </a:t>
            </a:r>
          </a:p>
          <a:p>
            <a:endParaRPr lang="nl-NL" b="0" i="0" dirty="0">
              <a:solidFill>
                <a:srgbClr val="26384B"/>
              </a:solidFill>
              <a:effectLst/>
              <a:highlight>
                <a:srgbClr val="FFFFFF"/>
              </a:highlight>
              <a:latin typeface="Inter"/>
            </a:endParaRPr>
          </a:p>
          <a:p>
            <a:r>
              <a:rPr lang="nl-NL" b="0" i="0" dirty="0">
                <a:solidFill>
                  <a:srgbClr val="26384B"/>
                </a:solidFill>
                <a:effectLst/>
                <a:highlight>
                  <a:srgbClr val="FFFFFF"/>
                </a:highlight>
                <a:latin typeface="Inter"/>
              </a:rPr>
              <a:t>Cijfers specifiek voor MBO staan in deze </a:t>
            </a:r>
            <a:r>
              <a:rPr lang="nl-NL" b="0" i="0" dirty="0" err="1">
                <a:solidFill>
                  <a:srgbClr val="26384B"/>
                </a:solidFill>
                <a:effectLst/>
                <a:highlight>
                  <a:srgbClr val="FFFFFF"/>
                </a:highlight>
                <a:latin typeface="Inter"/>
              </a:rPr>
              <a:t>factsheet</a:t>
            </a:r>
            <a:r>
              <a:rPr lang="nl-NL" b="0" i="0" dirty="0">
                <a:solidFill>
                  <a:srgbClr val="26384B"/>
                </a:solidFill>
                <a:effectLst/>
                <a:highlight>
                  <a:srgbClr val="FFFFFF"/>
                </a:highlight>
                <a:latin typeface="Inter"/>
              </a:rPr>
              <a:t>: </a:t>
            </a:r>
            <a:r>
              <a:rPr lang="nl-NL" dirty="0" err="1">
                <a:hlinkClick r:id="rId3"/>
              </a:rPr>
              <a:t>Factsheet</a:t>
            </a:r>
            <a:r>
              <a:rPr lang="nl-NL" dirty="0">
                <a:hlinkClick r:id="rId3"/>
              </a:rPr>
              <a:t>: luistergedrag met oortjes of een koptelefoon onder mbo studenten | VeiligheidNL</a:t>
            </a:r>
            <a:endParaRPr lang="nl-NL" dirty="0"/>
          </a:p>
          <a:p>
            <a:endParaRPr lang="nl-NL" dirty="0"/>
          </a:p>
          <a:p>
            <a:r>
              <a:rPr lang="nl-NL" dirty="0"/>
              <a:t>* Destijds werd 70% als veilige grens gesteld. Tegenwoordig hanteren we 60% voor kinderen en 65% voor volwassenen.</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11</a:t>
            </a:fld>
            <a:endParaRPr lang="en-NL"/>
          </a:p>
        </p:txBody>
      </p:sp>
    </p:spTree>
    <p:extLst>
      <p:ext uri="{BB962C8B-B14F-4D97-AF65-F5344CB8AC3E}">
        <p14:creationId xmlns:p14="http://schemas.microsoft.com/office/powerpoint/2010/main" val="403322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26384B"/>
                </a:solidFill>
                <a:effectLst/>
                <a:highlight>
                  <a:srgbClr val="FFFFFF"/>
                </a:highlight>
                <a:latin typeface="Inter"/>
              </a:rPr>
              <a:t>Gehoorschade door hard geluid is onomkeerbaar en kan leiden tot onder andere communicatie- en concentratieproblemen, slaapproblemen, vermoeidheid, verminderde (leer)prestaties, sociaal isolement en (gedeeltelijke) arbeidsongeschiktheid. Mede doordat de effecten van teveel blootstelling vaak pas op latere leeftijd merkbaar zijn, kan gehoorschade die op jonge leeftijd is opgelopen grote gevolgen hebben voor de opleiding en carrièreperspectieven van een jongere.</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12</a:t>
            </a:fld>
            <a:endParaRPr lang="en-NL"/>
          </a:p>
        </p:txBody>
      </p:sp>
    </p:spTree>
    <p:extLst>
      <p:ext uri="{BB962C8B-B14F-4D97-AF65-F5344CB8AC3E}">
        <p14:creationId xmlns:p14="http://schemas.microsoft.com/office/powerpoint/2010/main" val="425352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4 belangrijke tips om je gehoor te beschermen. (In de volgende sheets wordt elke tip nader toegelicht).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13</a:t>
            </a:fld>
            <a:endParaRPr lang="en-NL"/>
          </a:p>
        </p:txBody>
      </p:sp>
    </p:spTree>
    <p:extLst>
      <p:ext uri="{BB962C8B-B14F-4D97-AF65-F5344CB8AC3E}">
        <p14:creationId xmlns:p14="http://schemas.microsoft.com/office/powerpoint/2010/main" val="214222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goede</a:t>
            </a:r>
            <a:r>
              <a:rPr lang="en-US">
                <a:latin typeface="Calibri"/>
                <a:ea typeface="Calibri"/>
                <a:cs typeface="Calibri"/>
              </a:rPr>
              <a:t> koptelefoon of </a:t>
            </a:r>
            <a:r>
              <a:rPr lang="en-US" err="1">
                <a:latin typeface="Calibri"/>
                <a:ea typeface="Calibri"/>
                <a:cs typeface="Calibri"/>
              </a:rPr>
              <a:t>oortjes</a:t>
            </a:r>
            <a:r>
              <a:rPr lang="en-US">
                <a:latin typeface="Calibri"/>
                <a:ea typeface="Calibri"/>
                <a:cs typeface="Calibri"/>
              </a:rPr>
              <a:t> </a:t>
            </a:r>
            <a:r>
              <a:rPr lang="en-US" err="1">
                <a:latin typeface="Calibri"/>
                <a:ea typeface="Calibri"/>
                <a:cs typeface="Calibri"/>
              </a:rPr>
              <a:t>zorgt</a:t>
            </a:r>
            <a:r>
              <a:rPr lang="en-US">
                <a:latin typeface="Calibri"/>
                <a:ea typeface="Calibri"/>
                <a:cs typeface="Calibri"/>
              </a:rPr>
              <a:t> </a:t>
            </a:r>
            <a:r>
              <a:rPr lang="en-US" err="1">
                <a:latin typeface="Calibri"/>
                <a:ea typeface="Calibri"/>
                <a:cs typeface="Calibri"/>
              </a:rPr>
              <a:t>ervoor</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je het </a:t>
            </a:r>
            <a:r>
              <a:rPr lang="en-US" err="1">
                <a:latin typeface="Calibri"/>
                <a:ea typeface="Calibri"/>
                <a:cs typeface="Calibri"/>
              </a:rPr>
              <a:t>geluid</a:t>
            </a:r>
            <a:r>
              <a:rPr lang="en-US">
                <a:latin typeface="Calibri"/>
                <a:ea typeface="Calibri"/>
                <a:cs typeface="Calibri"/>
              </a:rPr>
              <a:t> minder hard </a:t>
            </a:r>
            <a:r>
              <a:rPr lang="en-US" err="1">
                <a:latin typeface="Calibri"/>
                <a:ea typeface="Calibri"/>
                <a:cs typeface="Calibri"/>
              </a:rPr>
              <a:t>hoeft</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zetten</a:t>
            </a:r>
            <a:r>
              <a:rPr lang="en-US">
                <a:latin typeface="Calibri"/>
                <a:ea typeface="Calibri"/>
                <a:cs typeface="Calibri"/>
              </a:rPr>
              <a:t>, er </a:t>
            </a:r>
            <a:r>
              <a:rPr lang="en-US" err="1">
                <a:latin typeface="Calibri"/>
                <a:ea typeface="Calibri"/>
                <a:cs typeface="Calibri"/>
              </a:rPr>
              <a:t>lekt</a:t>
            </a:r>
            <a:r>
              <a:rPr lang="en-US">
                <a:latin typeface="Calibri"/>
                <a:ea typeface="Calibri"/>
                <a:cs typeface="Calibri"/>
              </a:rPr>
              <a:t> minder </a:t>
            </a:r>
            <a:r>
              <a:rPr lang="en-US" err="1">
                <a:latin typeface="Calibri"/>
                <a:ea typeface="Calibri"/>
                <a:cs typeface="Calibri"/>
              </a:rPr>
              <a:t>geluid</a:t>
            </a:r>
            <a:r>
              <a:rPr lang="en-US">
                <a:latin typeface="Calibri"/>
                <a:ea typeface="Calibri"/>
                <a:cs typeface="Calibri"/>
              </a:rPr>
              <a:t> </a:t>
            </a:r>
            <a:r>
              <a:rPr lang="en-US" err="1">
                <a:latin typeface="Calibri"/>
                <a:ea typeface="Calibri"/>
                <a:cs typeface="Calibri"/>
              </a:rPr>
              <a:t>weg</a:t>
            </a:r>
            <a:r>
              <a:rPr lang="en-US">
                <a:latin typeface="Calibri"/>
                <a:ea typeface="Calibri"/>
                <a:cs typeface="Calibri"/>
              </a:rPr>
              <a:t> en je sluit </a:t>
            </a:r>
            <a:r>
              <a:rPr lang="en-US" err="1">
                <a:latin typeface="Calibri"/>
                <a:ea typeface="Calibri"/>
                <a:cs typeface="Calibri"/>
              </a:rPr>
              <a:t>omgevingsgeluid</a:t>
            </a:r>
            <a:r>
              <a:rPr lang="en-US">
                <a:latin typeface="Calibri"/>
                <a:ea typeface="Calibri"/>
                <a:cs typeface="Calibri"/>
              </a:rPr>
              <a:t> </a:t>
            </a:r>
            <a:r>
              <a:rPr lang="en-US" err="1">
                <a:latin typeface="Calibri"/>
                <a:ea typeface="Calibri"/>
                <a:cs typeface="Calibri"/>
              </a:rPr>
              <a:t>buiten</a:t>
            </a:r>
            <a:r>
              <a:rPr lang="en-US">
                <a:latin typeface="Calibri"/>
                <a:ea typeface="Calibri"/>
                <a:cs typeface="Calibri"/>
              </a:rPr>
              <a:t>.</a:t>
            </a:r>
          </a:p>
          <a:p>
            <a:r>
              <a:rPr lang="en-US" err="1">
                <a:latin typeface="Calibri"/>
                <a:ea typeface="Calibri"/>
                <a:cs typeface="Calibri"/>
              </a:rPr>
              <a:t>Bekijk</a:t>
            </a:r>
            <a:r>
              <a:rPr lang="en-US">
                <a:latin typeface="Calibri"/>
                <a:ea typeface="Calibri"/>
                <a:cs typeface="Calibri"/>
              </a:rPr>
              <a:t> de </a:t>
            </a:r>
            <a:r>
              <a:rPr lang="en-US" err="1">
                <a:latin typeface="Calibri"/>
                <a:ea typeface="Calibri"/>
                <a:cs typeface="Calibri"/>
              </a:rPr>
              <a:t>animatie</a:t>
            </a:r>
            <a:r>
              <a:rPr lang="en-US">
                <a:latin typeface="Calibri"/>
                <a:ea typeface="Calibri"/>
                <a:cs typeface="Calibri"/>
              </a:rPr>
              <a:t> met </a:t>
            </a:r>
            <a:r>
              <a:rPr lang="en-US" err="1">
                <a:latin typeface="Calibri"/>
                <a:ea typeface="Calibri"/>
                <a:cs typeface="Calibri"/>
              </a:rPr>
              <a:t>uitleg</a:t>
            </a:r>
            <a:r>
              <a:rPr lang="en-US">
                <a:latin typeface="Calibri"/>
                <a:ea typeface="Calibri"/>
                <a:cs typeface="Calibri"/>
              </a:rPr>
              <a:t> over de </a:t>
            </a:r>
            <a:r>
              <a:rPr lang="en-US" err="1">
                <a:latin typeface="Calibri"/>
                <a:ea typeface="Calibri"/>
                <a:cs typeface="Calibri"/>
              </a:rPr>
              <a:t>verschillende</a:t>
            </a:r>
            <a:r>
              <a:rPr lang="en-US">
                <a:latin typeface="Calibri"/>
                <a:ea typeface="Calibri"/>
                <a:cs typeface="Calibri"/>
              </a:rPr>
              <a:t> </a:t>
            </a:r>
            <a:r>
              <a:rPr lang="en-US" err="1">
                <a:latin typeface="Calibri"/>
                <a:ea typeface="Calibri"/>
                <a:cs typeface="Calibri"/>
              </a:rPr>
              <a:t>koptelefoons</a:t>
            </a:r>
            <a:r>
              <a:rPr lang="en-US">
                <a:latin typeface="Calibri"/>
                <a:ea typeface="Calibri"/>
                <a:cs typeface="Calibri"/>
              </a:rPr>
              <a:t> en </a:t>
            </a:r>
            <a:r>
              <a:rPr lang="en-US" err="1">
                <a:latin typeface="Calibri"/>
                <a:ea typeface="Calibri"/>
                <a:cs typeface="Calibri"/>
              </a:rPr>
              <a:t>oortjes</a:t>
            </a:r>
            <a:r>
              <a:rPr lang="en-US">
                <a:latin typeface="Calibri"/>
                <a:ea typeface="Calibri"/>
                <a:cs typeface="Calibri"/>
              </a:rPr>
              <a:t>.</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14</a:t>
            </a:fld>
            <a:endParaRPr lang="en-NL"/>
          </a:p>
        </p:txBody>
      </p:sp>
    </p:spTree>
    <p:extLst>
      <p:ext uri="{BB962C8B-B14F-4D97-AF65-F5344CB8AC3E}">
        <p14:creationId xmlns:p14="http://schemas.microsoft.com/office/powerpoint/2010/main" val="327323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Calibri"/>
                <a:cs typeface="Calibri"/>
              </a:rPr>
              <a:t>Instructies </a:t>
            </a:r>
            <a:r>
              <a:rPr lang="en-US" err="1">
                <a:latin typeface="Calibri"/>
                <a:ea typeface="Calibri"/>
                <a:cs typeface="Calibri"/>
              </a:rPr>
              <a:t>voor</a:t>
            </a:r>
            <a:r>
              <a:rPr lang="en-US">
                <a:latin typeface="Calibri"/>
                <a:ea typeface="Calibri"/>
                <a:cs typeface="Calibri"/>
              </a:rPr>
              <a:t> het </a:t>
            </a:r>
            <a:r>
              <a:rPr lang="en-US" err="1">
                <a:latin typeface="Calibri"/>
                <a:ea typeface="Calibri"/>
                <a:cs typeface="Calibri"/>
              </a:rPr>
              <a:t>instellen</a:t>
            </a:r>
            <a:r>
              <a:rPr lang="en-US">
                <a:latin typeface="Calibri"/>
                <a:ea typeface="Calibri"/>
                <a:cs typeface="Calibri"/>
              </a:rPr>
              <a:t> van de </a:t>
            </a:r>
            <a:r>
              <a:rPr lang="en-US" err="1">
                <a:latin typeface="Calibri"/>
                <a:ea typeface="Calibri"/>
                <a:cs typeface="Calibri"/>
              </a:rPr>
              <a:t>volumebegrenzer</a:t>
            </a:r>
            <a:r>
              <a:rPr lang="en-US">
                <a:latin typeface="Calibri"/>
                <a:ea typeface="Calibri"/>
                <a:cs typeface="Calibri"/>
              </a:rPr>
              <a:t> </a:t>
            </a:r>
            <a:r>
              <a:rPr lang="en-US" err="1">
                <a:latin typeface="Calibri"/>
                <a:ea typeface="Calibri"/>
                <a:cs typeface="Calibri"/>
              </a:rPr>
              <a:t>kun</a:t>
            </a:r>
            <a:r>
              <a:rPr lang="en-US">
                <a:latin typeface="Calibri"/>
                <a:ea typeface="Calibri"/>
                <a:cs typeface="Calibri"/>
              </a:rPr>
              <a:t> je </a:t>
            </a:r>
            <a:r>
              <a:rPr lang="en-US" err="1">
                <a:latin typeface="Calibri"/>
                <a:ea typeface="Calibri"/>
                <a:cs typeface="Calibri"/>
              </a:rPr>
              <a:t>hier</a:t>
            </a:r>
            <a:r>
              <a:rPr lang="en-US">
                <a:latin typeface="Calibri"/>
                <a:ea typeface="Calibri"/>
                <a:cs typeface="Calibri"/>
              </a:rPr>
              <a:t> </a:t>
            </a:r>
            <a:r>
              <a:rPr lang="en-US" err="1">
                <a:latin typeface="Calibri"/>
                <a:ea typeface="Calibri"/>
                <a:cs typeface="Calibri"/>
              </a:rPr>
              <a:t>nog</a:t>
            </a:r>
            <a:r>
              <a:rPr lang="en-US">
                <a:latin typeface="Calibri"/>
                <a:ea typeface="Calibri"/>
                <a:cs typeface="Calibri"/>
              </a:rPr>
              <a:t> </a:t>
            </a:r>
            <a:r>
              <a:rPr lang="en-US" err="1">
                <a:latin typeface="Calibri"/>
                <a:ea typeface="Calibri"/>
                <a:cs typeface="Calibri"/>
              </a:rPr>
              <a:t>eens</a:t>
            </a:r>
            <a:r>
              <a:rPr lang="en-US">
                <a:latin typeface="Calibri"/>
                <a:ea typeface="Calibri"/>
                <a:cs typeface="Calibri"/>
              </a:rPr>
              <a:t> </a:t>
            </a:r>
            <a:r>
              <a:rPr lang="en-US" err="1">
                <a:latin typeface="Calibri"/>
                <a:ea typeface="Calibri"/>
                <a:cs typeface="Calibri"/>
              </a:rPr>
              <a:t>nalezen</a:t>
            </a:r>
            <a:r>
              <a:rPr lang="en-US">
                <a:latin typeface="Calibri"/>
                <a:ea typeface="Calibri"/>
                <a:cs typeface="Calibri"/>
              </a:rPr>
              <a:t>: </a:t>
            </a:r>
            <a:r>
              <a:rPr lang="nl-NL">
                <a:hlinkClick r:id="rId3"/>
              </a:rPr>
              <a:t>Zo stel je een volumebegrenzer in op je smartphone | VeiligheidNL</a:t>
            </a:r>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15</a:t>
            </a:fld>
            <a:endParaRPr lang="en-NL"/>
          </a:p>
        </p:txBody>
      </p:sp>
    </p:spTree>
    <p:extLst>
      <p:ext uri="{BB962C8B-B14F-4D97-AF65-F5344CB8AC3E}">
        <p14:creationId xmlns:p14="http://schemas.microsoft.com/office/powerpoint/2010/main" val="254161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Verdana"/>
                <a:ea typeface="Verdana"/>
              </a:rPr>
              <a:t>Het is </a:t>
            </a:r>
            <a:r>
              <a:rPr lang="en-US" err="1">
                <a:latin typeface="Verdana"/>
                <a:ea typeface="Verdana"/>
              </a:rPr>
              <a:t>belangrijk</a:t>
            </a:r>
            <a:r>
              <a:rPr lang="en-US">
                <a:latin typeface="Verdana"/>
                <a:ea typeface="Verdana"/>
              </a:rPr>
              <a:t> om </a:t>
            </a:r>
            <a:r>
              <a:rPr lang="en-US" err="1">
                <a:latin typeface="Verdana"/>
                <a:ea typeface="Verdana"/>
              </a:rPr>
              <a:t>gehoorproblemen</a:t>
            </a:r>
            <a:r>
              <a:rPr lang="en-US">
                <a:latin typeface="Verdana"/>
                <a:ea typeface="Verdana"/>
              </a:rPr>
              <a:t> in </a:t>
            </a:r>
            <a:r>
              <a:rPr lang="en-US" err="1">
                <a:latin typeface="Verdana"/>
                <a:ea typeface="Verdana"/>
              </a:rPr>
              <a:t>een</a:t>
            </a:r>
            <a:r>
              <a:rPr lang="en-US">
                <a:latin typeface="Verdana"/>
                <a:ea typeface="Verdana"/>
              </a:rPr>
              <a:t> </a:t>
            </a:r>
            <a:r>
              <a:rPr lang="en-US" err="1">
                <a:latin typeface="Verdana"/>
                <a:ea typeface="Verdana"/>
              </a:rPr>
              <a:t>vroeg</a:t>
            </a:r>
            <a:r>
              <a:rPr lang="en-US">
                <a:latin typeface="Verdana"/>
                <a:ea typeface="Verdana"/>
              </a:rPr>
              <a:t> stadium </a:t>
            </a:r>
            <a:r>
              <a:rPr lang="en-US" err="1">
                <a:latin typeface="Verdana"/>
                <a:ea typeface="Verdana"/>
              </a:rPr>
              <a:t>te</a:t>
            </a:r>
            <a:r>
              <a:rPr lang="en-US">
                <a:latin typeface="Verdana"/>
                <a:ea typeface="Verdana"/>
              </a:rPr>
              <a:t> </a:t>
            </a:r>
            <a:r>
              <a:rPr lang="en-US" err="1">
                <a:latin typeface="Verdana"/>
                <a:ea typeface="Verdana"/>
              </a:rPr>
              <a:t>herkennen</a:t>
            </a:r>
            <a:r>
              <a:rPr lang="en-US">
                <a:latin typeface="Verdana"/>
                <a:ea typeface="Verdana"/>
              </a:rPr>
              <a:t> en </a:t>
            </a:r>
            <a:r>
              <a:rPr lang="en-US" err="1">
                <a:latin typeface="Verdana"/>
                <a:ea typeface="Verdana"/>
              </a:rPr>
              <a:t>te</a:t>
            </a:r>
            <a:r>
              <a:rPr lang="en-US">
                <a:latin typeface="Verdana"/>
                <a:ea typeface="Verdana"/>
              </a:rPr>
              <a:t> </a:t>
            </a:r>
            <a:r>
              <a:rPr lang="en-US" err="1">
                <a:latin typeface="Verdana"/>
                <a:ea typeface="Verdana"/>
              </a:rPr>
              <a:t>testen</a:t>
            </a:r>
            <a:r>
              <a:rPr lang="en-US">
                <a:latin typeface="Verdana"/>
                <a:ea typeface="Verdana"/>
              </a:rPr>
              <a:t>. </a:t>
            </a:r>
            <a:r>
              <a:rPr lang="en-US" err="1">
                <a:latin typeface="Verdana"/>
                <a:ea typeface="Verdana"/>
              </a:rPr>
              <a:t>Gelukkig</a:t>
            </a:r>
            <a:r>
              <a:rPr lang="en-US">
                <a:latin typeface="Verdana"/>
                <a:ea typeface="Verdana"/>
              </a:rPr>
              <a:t> </a:t>
            </a:r>
            <a:r>
              <a:rPr lang="en-US" err="1">
                <a:latin typeface="Verdana"/>
                <a:ea typeface="Verdana"/>
              </a:rPr>
              <a:t>kan</a:t>
            </a:r>
            <a:r>
              <a:rPr lang="en-US">
                <a:latin typeface="Verdana"/>
                <a:ea typeface="Verdana"/>
              </a:rPr>
              <a:t> </a:t>
            </a:r>
            <a:r>
              <a:rPr lang="en-US" err="1">
                <a:latin typeface="Verdana"/>
                <a:ea typeface="Verdana"/>
              </a:rPr>
              <a:t>een</a:t>
            </a:r>
            <a:r>
              <a:rPr lang="en-US">
                <a:latin typeface="Verdana"/>
                <a:ea typeface="Verdana"/>
              </a:rPr>
              <a:t> </a:t>
            </a:r>
            <a:r>
              <a:rPr lang="en-US" err="1">
                <a:latin typeface="Verdana"/>
                <a:ea typeface="Verdana"/>
              </a:rPr>
              <a:t>eerste</a:t>
            </a:r>
            <a:r>
              <a:rPr lang="en-US">
                <a:latin typeface="Verdana"/>
                <a:ea typeface="Verdana"/>
              </a:rPr>
              <a:t> </a:t>
            </a:r>
            <a:r>
              <a:rPr lang="en-US" err="1">
                <a:latin typeface="Verdana"/>
                <a:ea typeface="Verdana"/>
              </a:rPr>
              <a:t>hoortest</a:t>
            </a:r>
            <a:r>
              <a:rPr lang="en-US">
                <a:latin typeface="Verdana"/>
                <a:ea typeface="Verdana"/>
              </a:rPr>
              <a:t> </a:t>
            </a:r>
            <a:r>
              <a:rPr lang="en-US" err="1">
                <a:latin typeface="Verdana"/>
                <a:ea typeface="Verdana"/>
              </a:rPr>
              <a:t>tegenwoordig</a:t>
            </a:r>
            <a:r>
              <a:rPr lang="en-US">
                <a:latin typeface="Verdana"/>
                <a:ea typeface="Verdana"/>
              </a:rPr>
              <a:t> </a:t>
            </a:r>
            <a:r>
              <a:rPr lang="en-US" err="1">
                <a:latin typeface="Verdana"/>
                <a:ea typeface="Verdana"/>
              </a:rPr>
              <a:t>makkelijk</a:t>
            </a:r>
            <a:r>
              <a:rPr lang="en-US">
                <a:latin typeface="Verdana"/>
                <a:ea typeface="Verdana"/>
              </a:rPr>
              <a:t> </a:t>
            </a:r>
            <a:r>
              <a:rPr lang="en-US" b="1" u="sng">
                <a:latin typeface="Verdana"/>
                <a:ea typeface="Verdana"/>
                <a:hlinkClick r:id="rId3"/>
              </a:rPr>
              <a:t>online</a:t>
            </a:r>
            <a:r>
              <a:rPr lang="en-US">
                <a:latin typeface="Verdana"/>
                <a:ea typeface="Verdana"/>
              </a:rPr>
              <a:t>. </a:t>
            </a:r>
            <a:r>
              <a:rPr lang="en-US" err="1">
                <a:latin typeface="Verdana"/>
                <a:ea typeface="Verdana"/>
              </a:rPr>
              <a:t>Komt</a:t>
            </a:r>
            <a:r>
              <a:rPr lang="en-US">
                <a:latin typeface="Verdana"/>
                <a:ea typeface="Verdana"/>
              </a:rPr>
              <a:t> er </a:t>
            </a:r>
            <a:r>
              <a:rPr lang="en-US" err="1">
                <a:latin typeface="Verdana"/>
                <a:ea typeface="Verdana"/>
              </a:rPr>
              <a:t>uit</a:t>
            </a:r>
            <a:r>
              <a:rPr lang="en-US">
                <a:latin typeface="Verdana"/>
                <a:ea typeface="Verdana"/>
              </a:rPr>
              <a:t> </a:t>
            </a:r>
            <a:r>
              <a:rPr lang="en-US" err="1">
                <a:latin typeface="Verdana"/>
                <a:ea typeface="Verdana"/>
              </a:rPr>
              <a:t>zo’n</a:t>
            </a:r>
            <a:r>
              <a:rPr lang="en-US">
                <a:latin typeface="Verdana"/>
                <a:ea typeface="Verdana"/>
              </a:rPr>
              <a:t> test </a:t>
            </a:r>
            <a:r>
              <a:rPr lang="en-US" err="1">
                <a:latin typeface="Verdana"/>
                <a:ea typeface="Verdana"/>
              </a:rPr>
              <a:t>dat</a:t>
            </a:r>
            <a:r>
              <a:rPr lang="en-US">
                <a:latin typeface="Verdana"/>
                <a:ea typeface="Verdana"/>
              </a:rPr>
              <a:t> het </a:t>
            </a:r>
            <a:r>
              <a:rPr lang="en-US" err="1">
                <a:latin typeface="Verdana"/>
                <a:ea typeface="Verdana"/>
              </a:rPr>
              <a:t>gehoor</a:t>
            </a:r>
            <a:r>
              <a:rPr lang="en-US">
                <a:latin typeface="Verdana"/>
                <a:ea typeface="Verdana"/>
              </a:rPr>
              <a:t> </a:t>
            </a:r>
            <a:r>
              <a:rPr lang="en-US" err="1">
                <a:latin typeface="Verdana"/>
                <a:ea typeface="Verdana"/>
              </a:rPr>
              <a:t>niet</a:t>
            </a:r>
            <a:r>
              <a:rPr lang="en-US">
                <a:latin typeface="Verdana"/>
                <a:ea typeface="Verdana"/>
              </a:rPr>
              <a:t> </a:t>
            </a:r>
            <a:r>
              <a:rPr lang="en-US" err="1">
                <a:latin typeface="Verdana"/>
                <a:ea typeface="Verdana"/>
              </a:rPr>
              <a:t>goed</a:t>
            </a:r>
            <a:r>
              <a:rPr lang="en-US">
                <a:latin typeface="Verdana"/>
                <a:ea typeface="Verdana"/>
              </a:rPr>
              <a:t> is of </a:t>
            </a:r>
            <a:r>
              <a:rPr lang="en-US" err="1">
                <a:latin typeface="Verdana"/>
                <a:ea typeface="Verdana"/>
              </a:rPr>
              <a:t>zijn</a:t>
            </a:r>
            <a:r>
              <a:rPr lang="en-US">
                <a:latin typeface="Verdana"/>
                <a:ea typeface="Verdana"/>
              </a:rPr>
              <a:t> er </a:t>
            </a:r>
            <a:r>
              <a:rPr lang="en-US" err="1">
                <a:latin typeface="Verdana"/>
                <a:ea typeface="Verdana"/>
              </a:rPr>
              <a:t>eerste</a:t>
            </a:r>
            <a:r>
              <a:rPr lang="en-US">
                <a:latin typeface="Verdana"/>
                <a:ea typeface="Verdana"/>
              </a:rPr>
              <a:t> </a:t>
            </a:r>
            <a:r>
              <a:rPr lang="en-US" err="1">
                <a:latin typeface="Verdana"/>
                <a:ea typeface="Verdana"/>
              </a:rPr>
              <a:t>tekenen</a:t>
            </a:r>
            <a:r>
              <a:rPr lang="en-US">
                <a:latin typeface="Verdana"/>
                <a:ea typeface="Verdana"/>
              </a:rPr>
              <a:t> van </a:t>
            </a:r>
            <a:r>
              <a:rPr lang="en-US" err="1">
                <a:latin typeface="Verdana"/>
                <a:ea typeface="Verdana"/>
              </a:rPr>
              <a:t>gehoorverlies</a:t>
            </a:r>
            <a:r>
              <a:rPr lang="en-US">
                <a:latin typeface="Verdana"/>
                <a:ea typeface="Verdana"/>
              </a:rPr>
              <a:t>? Ga dan </a:t>
            </a:r>
            <a:r>
              <a:rPr lang="en-US" err="1">
                <a:latin typeface="Verdana"/>
                <a:ea typeface="Verdana"/>
              </a:rPr>
              <a:t>naar</a:t>
            </a:r>
            <a:r>
              <a:rPr lang="en-US">
                <a:latin typeface="Verdana"/>
                <a:ea typeface="Verdana"/>
              </a:rPr>
              <a:t> de </a:t>
            </a:r>
            <a:r>
              <a:rPr lang="en-US" err="1">
                <a:latin typeface="Verdana"/>
                <a:ea typeface="Verdana"/>
              </a:rPr>
              <a:t>huisarts</a:t>
            </a:r>
            <a:r>
              <a:rPr lang="en-US">
                <a:latin typeface="Verdana"/>
                <a:ea typeface="Verdana"/>
              </a:rPr>
              <a:t> of </a:t>
            </a:r>
            <a:r>
              <a:rPr lang="en-US" err="1">
                <a:latin typeface="Verdana"/>
                <a:ea typeface="Verdana"/>
              </a:rPr>
              <a:t>audicien</a:t>
            </a:r>
            <a:r>
              <a:rPr lang="en-US">
                <a:latin typeface="Verdana"/>
                <a:ea typeface="Verdana"/>
              </a:rPr>
              <a:t>. </a:t>
            </a:r>
          </a:p>
          <a:p>
            <a:endParaRPr lang="en-US">
              <a:latin typeface="Verdana"/>
              <a:ea typeface="Verdana"/>
            </a:endParaRPr>
          </a:p>
          <a:p>
            <a:r>
              <a:rPr lang="en-US" err="1">
                <a:latin typeface="Verdana"/>
                <a:ea typeface="Verdana"/>
              </a:rPr>
              <a:t>Geef</a:t>
            </a:r>
            <a:r>
              <a:rPr lang="en-US">
                <a:latin typeface="Verdana"/>
                <a:ea typeface="Verdana"/>
              </a:rPr>
              <a:t> alle </a:t>
            </a:r>
            <a:r>
              <a:rPr lang="en-US" err="1">
                <a:latin typeface="Verdana"/>
                <a:ea typeface="Verdana"/>
              </a:rPr>
              <a:t>leerlingen</a:t>
            </a:r>
            <a:r>
              <a:rPr lang="en-US">
                <a:latin typeface="Verdana"/>
                <a:ea typeface="Verdana"/>
              </a:rPr>
              <a:t> de flyer met '4 mega </a:t>
            </a:r>
            <a:r>
              <a:rPr lang="en-US" err="1">
                <a:latin typeface="Verdana"/>
                <a:ea typeface="Verdana"/>
              </a:rPr>
              <a:t>goede</a:t>
            </a:r>
            <a:r>
              <a:rPr lang="en-US">
                <a:latin typeface="Verdana"/>
                <a:ea typeface="Verdana"/>
              </a:rPr>
              <a:t> tips </a:t>
            </a:r>
            <a:r>
              <a:rPr lang="en-US" err="1">
                <a:latin typeface="Verdana"/>
                <a:ea typeface="Verdana"/>
              </a:rPr>
              <a:t>voor</a:t>
            </a:r>
            <a:r>
              <a:rPr lang="en-US">
                <a:latin typeface="Verdana"/>
                <a:ea typeface="Verdana"/>
              </a:rPr>
              <a:t> je </a:t>
            </a:r>
            <a:r>
              <a:rPr lang="en-US" err="1">
                <a:latin typeface="Verdana"/>
                <a:ea typeface="Verdana"/>
              </a:rPr>
              <a:t>gehoor</a:t>
            </a:r>
            <a:r>
              <a:rPr lang="en-US">
                <a:latin typeface="Verdana"/>
                <a:ea typeface="Verdana"/>
              </a:rPr>
              <a:t>' mee </a:t>
            </a:r>
            <a:r>
              <a:rPr lang="en-US" err="1">
                <a:latin typeface="Verdana"/>
                <a:ea typeface="Verdana"/>
              </a:rPr>
              <a:t>naar</a:t>
            </a:r>
            <a:r>
              <a:rPr lang="en-US">
                <a:latin typeface="Verdana"/>
                <a:ea typeface="Verdana"/>
              </a:rPr>
              <a:t> huis, </a:t>
            </a:r>
            <a:r>
              <a:rPr lang="en-US" err="1">
                <a:latin typeface="Verdana"/>
                <a:ea typeface="Verdana"/>
              </a:rPr>
              <a:t>deze</a:t>
            </a:r>
            <a:r>
              <a:rPr lang="en-US">
                <a:latin typeface="Verdana"/>
                <a:ea typeface="Verdana"/>
              </a:rPr>
              <a:t> </a:t>
            </a:r>
            <a:r>
              <a:rPr lang="en-US" err="1">
                <a:latin typeface="Verdana"/>
                <a:ea typeface="Verdana"/>
              </a:rPr>
              <a:t>kun</a:t>
            </a:r>
            <a:r>
              <a:rPr lang="en-US">
                <a:latin typeface="Verdana"/>
                <a:ea typeface="Verdana"/>
              </a:rPr>
              <a:t> je </a:t>
            </a:r>
            <a:r>
              <a:rPr lang="en-US" err="1">
                <a:latin typeface="Verdana"/>
                <a:ea typeface="Verdana"/>
              </a:rPr>
              <a:t>hier</a:t>
            </a:r>
            <a:r>
              <a:rPr lang="en-US">
                <a:latin typeface="Verdana"/>
                <a:ea typeface="Verdana"/>
              </a:rPr>
              <a:t> </a:t>
            </a:r>
            <a:r>
              <a:rPr lang="en-US" err="1">
                <a:latin typeface="Verdana"/>
                <a:ea typeface="Verdana"/>
              </a:rPr>
              <a:t>downloaden</a:t>
            </a:r>
            <a:r>
              <a:rPr lang="en-US">
                <a:latin typeface="Verdana"/>
                <a:ea typeface="Verdana"/>
              </a:rPr>
              <a:t> en </a:t>
            </a:r>
            <a:r>
              <a:rPr lang="en-US" err="1">
                <a:latin typeface="Verdana"/>
                <a:ea typeface="Verdana"/>
              </a:rPr>
              <a:t>uitprinten</a:t>
            </a:r>
            <a:r>
              <a:rPr lang="en-US">
                <a:latin typeface="Verdana"/>
                <a:ea typeface="Verdana"/>
              </a:rPr>
              <a:t>: </a:t>
            </a:r>
            <a:r>
              <a:rPr lang="en-US">
                <a:hlinkClick r:id="rId4"/>
              </a:rPr>
              <a:t>Flyer: 4 tips </a:t>
            </a:r>
            <a:r>
              <a:rPr lang="en-US" err="1">
                <a:hlinkClick r:id="rId4"/>
              </a:rPr>
              <a:t>gehoorschadepreventie</a:t>
            </a:r>
            <a:r>
              <a:rPr lang="en-US">
                <a:hlinkClick r:id="rId4"/>
              </a:rPr>
              <a:t> | VeiligheidNL</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17</a:t>
            </a:fld>
            <a:endParaRPr lang="en-NL"/>
          </a:p>
        </p:txBody>
      </p:sp>
    </p:spTree>
    <p:extLst>
      <p:ext uri="{BB962C8B-B14F-4D97-AF65-F5344CB8AC3E}">
        <p14:creationId xmlns:p14="http://schemas.microsoft.com/office/powerpoint/2010/main" val="219833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18</a:t>
            </a:fld>
            <a:endParaRPr lang="en-NL"/>
          </a:p>
        </p:txBody>
      </p:sp>
    </p:spTree>
    <p:extLst>
      <p:ext uri="{BB962C8B-B14F-4D97-AF65-F5344CB8AC3E}">
        <p14:creationId xmlns:p14="http://schemas.microsoft.com/office/powerpoint/2010/main" val="343898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Hoe werkt het gehoor? Kan iemand het</a:t>
            </a:r>
            <a:r>
              <a:rPr lang="nl-NL" baseline="0"/>
              <a:t> vertellen? Dit filmpje legt het stap voor stap uit.</a:t>
            </a: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a:t>
            </a:fld>
            <a:endParaRPr lang="en-NL"/>
          </a:p>
        </p:txBody>
      </p:sp>
    </p:spTree>
    <p:extLst>
      <p:ext uri="{BB962C8B-B14F-4D97-AF65-F5344CB8AC3E}">
        <p14:creationId xmlns:p14="http://schemas.microsoft.com/office/powerpoint/2010/main" val="184147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latin typeface="Verdana"/>
                <a:ea typeface="Verdana"/>
              </a:rPr>
              <a:t>In het filmpje</a:t>
            </a:r>
            <a:r>
              <a:rPr lang="nl-NL" baseline="0" dirty="0">
                <a:latin typeface="Verdana"/>
                <a:ea typeface="Verdana"/>
              </a:rPr>
              <a:t> hebben jullie gezien dat geluid bestaat uit trillingen in de lucht</a:t>
            </a:r>
            <a:r>
              <a:rPr lang="nl-NL" dirty="0">
                <a:latin typeface="Verdana"/>
                <a:ea typeface="Verdana"/>
              </a:rPr>
              <a:t>. Hier zie je</a:t>
            </a:r>
            <a:r>
              <a:rPr lang="nl-NL" baseline="0" dirty="0">
                <a:latin typeface="Verdana"/>
                <a:ea typeface="Verdana"/>
              </a:rPr>
              <a:t> die trillingen. Als ze elkaar snel opvolgen klinkt het geluid hoog. En als ze elkaar langzaam opvolgen klinkt het geluid laag.</a:t>
            </a:r>
          </a:p>
          <a:p>
            <a:r>
              <a:rPr lang="nl-NL" baseline="0" dirty="0">
                <a:latin typeface="Verdana"/>
                <a:ea typeface="Verdana"/>
              </a:rPr>
              <a:t>Hoe wordt de hoogte van geluid uitgedrukt (</a:t>
            </a:r>
            <a:r>
              <a:rPr lang="nl-NL" dirty="0">
                <a:latin typeface="Verdana"/>
                <a:ea typeface="Verdana"/>
              </a:rPr>
              <a:t>Hertz</a:t>
            </a:r>
            <a:r>
              <a:rPr lang="nl-NL" baseline="0" dirty="0">
                <a:latin typeface="Verdana"/>
                <a:ea typeface="Verdana"/>
              </a:rPr>
              <a:t>)? </a:t>
            </a:r>
          </a:p>
          <a:p>
            <a:r>
              <a:rPr lang="nl-NL" baseline="0" dirty="0">
                <a:latin typeface="Verdana"/>
                <a:ea typeface="Verdana"/>
              </a:rPr>
              <a:t>Als de trilling een grote uitslag heeft, dan is het geluid hard en bij en kleine uitslag is het geluid zacht. Hoe hard het geluid is, wordt uitgedrukt in decibel. </a:t>
            </a:r>
            <a:r>
              <a:rPr lang="nl-NL" dirty="0">
                <a:latin typeface="Verdana"/>
                <a:ea typeface="Verdana"/>
              </a:rPr>
              <a:t>Geluid</a:t>
            </a:r>
            <a:r>
              <a:rPr lang="nl-NL" baseline="0" dirty="0">
                <a:latin typeface="Verdana"/>
                <a:ea typeface="Verdana"/>
              </a:rPr>
              <a:t> kun je meten met een decibelmeter. Er bestaan ook apps waarmee je kunt zien hoe hard het geluid in je omgeving is (er zijn diverse apps te vinden onder de naam Decibelmeter of Geluidsmeter).</a:t>
            </a:r>
          </a:p>
          <a:p>
            <a:r>
              <a:rPr lang="nl-NL" baseline="0" dirty="0">
                <a:latin typeface="Verdana"/>
                <a:ea typeface="Verdana"/>
              </a:rPr>
              <a:t>Hoeveel kunnen jullie produceren? (met vingers in de oren!)</a:t>
            </a:r>
            <a:endParaRPr lang="nl-NL" dirty="0">
              <a:latin typeface="Verdana"/>
              <a:ea typeface="Verdana"/>
            </a:endParaRPr>
          </a:p>
          <a:p>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pPr/>
              <a:t>4</a:t>
            </a:fld>
            <a:endParaRPr lang="en-NL"/>
          </a:p>
        </p:txBody>
      </p:sp>
    </p:spTree>
    <p:extLst>
      <p:ext uri="{BB962C8B-B14F-4D97-AF65-F5344CB8AC3E}">
        <p14:creationId xmlns:p14="http://schemas.microsoft.com/office/powerpoint/2010/main" val="193563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Weten jullie nog</a:t>
            </a:r>
            <a:r>
              <a:rPr lang="nl-NL" baseline="0"/>
              <a:t> hoeveel decibel jullie hebben geschreeuwd? Op de poster zie je verschillende voorbeelden van geluiden en hoeveel dB daarbij hoort. 120 dB kan direct blijvende gehoorschade opleveren.</a:t>
            </a:r>
            <a:endParaRPr lang="nl-NL" b="0" i="0">
              <a:solidFill>
                <a:srgbClr val="26384B"/>
              </a:solidFill>
              <a:effectLst/>
              <a:highlight>
                <a:srgbClr val="FFFFFF"/>
              </a:highlight>
              <a:latin typeface="Inter"/>
            </a:endParaRPr>
          </a:p>
          <a:p>
            <a:endParaRPr lang="nl-NL" b="0" i="0">
              <a:solidFill>
                <a:srgbClr val="26384B"/>
              </a:solidFill>
              <a:effectLst/>
              <a:highlight>
                <a:srgbClr val="FFFFFF"/>
              </a:highlight>
              <a:latin typeface="Inter"/>
            </a:endParaRPr>
          </a:p>
          <a:p>
            <a:r>
              <a:rPr lang="nl-NL" b="0" i="0">
                <a:solidFill>
                  <a:srgbClr val="26384B"/>
                </a:solidFill>
                <a:effectLst/>
                <a:highlight>
                  <a:srgbClr val="FFFFFF"/>
                </a:highlight>
                <a:latin typeface="Inter"/>
              </a:rPr>
              <a:t>De poster is te downloaden, maar ook op groter formaat gratis te bestellen: </a:t>
            </a:r>
            <a:r>
              <a:rPr lang="nl-NL">
                <a:hlinkClick r:id="rId3"/>
              </a:rPr>
              <a:t>Poster: decibelmeter | VeiligheidNL</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5</a:t>
            </a:fld>
            <a:endParaRPr lang="en-NL"/>
          </a:p>
        </p:txBody>
      </p:sp>
    </p:spTree>
    <p:extLst>
      <p:ext uri="{BB962C8B-B14F-4D97-AF65-F5344CB8AC3E}">
        <p14:creationId xmlns:p14="http://schemas.microsoft.com/office/powerpoint/2010/main" val="118655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26384B"/>
                </a:solidFill>
                <a:effectLst/>
                <a:highlight>
                  <a:srgbClr val="FFFFFF"/>
                </a:highlight>
                <a:latin typeface="Inter"/>
              </a:rPr>
              <a:t>Hoe schadelijk geluid is, is een optelsom van hoe hard, hoe vaak en hoelang iemand luistert.</a:t>
            </a:r>
          </a:p>
          <a:p>
            <a:pPr algn="l"/>
            <a:r>
              <a:rPr lang="nl-NL" b="0" i="0">
                <a:solidFill>
                  <a:srgbClr val="26384B"/>
                </a:solidFill>
                <a:effectLst/>
                <a:highlight>
                  <a:srgbClr val="FFFFFF"/>
                </a:highlight>
                <a:latin typeface="Inter"/>
              </a:rPr>
              <a:t>Geluiden vanaf 80 decibel kunnen schadelijk zijn, denk bijvoorbeeld aan een drukke weg met auto’s of drukke kroeg. Geluiden van 120 decibel, zoals zwaar onweer of het afvuren van een geweer, kunnen je gehoor direct beschadigen.</a:t>
            </a:r>
          </a:p>
          <a:p>
            <a:pPr algn="l"/>
            <a:r>
              <a:rPr lang="nl-NL" b="0" i="0">
                <a:solidFill>
                  <a:srgbClr val="26384B"/>
                </a:solidFill>
                <a:effectLst/>
                <a:highlight>
                  <a:srgbClr val="FFFFFF"/>
                </a:highlight>
                <a:latin typeface="Inter"/>
              </a:rPr>
              <a:t>Hoe schadelijk geluiden tussen 80 en 120 decibel zijn, hangt af van hoe vaak en hoe lang je ernaar luistert. Een voorbeeld: geluid van 80 decibel kun je 8 uur per dag (of 40 uur per week) ‘veilig’ horen. Elke 3 decibel erbij is een verdubbeling van het geluid, waardoor 83 decibel nog maar 4 uur per dag (of 20 uur per week) veilig is. En 86 decibel nog maar 2 uur per dag (of 10 uur per week). Geluid van 103 decibel kan je gehoor in minder dan 5 minuten beschadigen.</a:t>
            </a:r>
            <a:endParaRPr lang="nl-NL" b="0" i="0" baseline="0">
              <a:solidFill>
                <a:srgbClr val="26384B"/>
              </a:solidFill>
              <a:effectLst/>
              <a:highlight>
                <a:srgbClr val="FFFFFF"/>
              </a:highlight>
              <a:latin typeface="Inter"/>
            </a:endParaRP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6</a:t>
            </a:fld>
            <a:endParaRPr lang="en-NL"/>
          </a:p>
        </p:txBody>
      </p:sp>
    </p:spTree>
    <p:extLst>
      <p:ext uri="{BB962C8B-B14F-4D97-AF65-F5344CB8AC3E}">
        <p14:creationId xmlns:p14="http://schemas.microsoft.com/office/powerpoint/2010/main" val="216951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Hoe werkt het gehoor? Kan iemand het</a:t>
            </a:r>
            <a:r>
              <a:rPr lang="nl-NL" baseline="0"/>
              <a:t> vertellen? Dit filmpje legt het stap voor stap uit.</a:t>
            </a:r>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7</a:t>
            </a:fld>
            <a:endParaRPr lang="en-NL"/>
          </a:p>
        </p:txBody>
      </p:sp>
    </p:spTree>
    <p:extLst>
      <p:ext uri="{BB962C8B-B14F-4D97-AF65-F5344CB8AC3E}">
        <p14:creationId xmlns:p14="http://schemas.microsoft.com/office/powerpoint/2010/main" val="86459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 gebeurt er precies in je oor? Op de afbeelding links zie je </a:t>
            </a:r>
            <a:r>
              <a:rPr lang="nl-NL" baseline="0"/>
              <a:t>een groepje trilharen. In elk oor heb je er zo’n 5000. </a:t>
            </a:r>
            <a:r>
              <a:rPr lang="nl-NL"/>
              <a:t>Je zag in het filmpje al dat de trilharen in het slakkenhuis een signaal doorgeven aan je</a:t>
            </a:r>
            <a:r>
              <a:rPr lang="nl-NL" baseline="0"/>
              <a:t> hersenen, zodat de trillingen worden omgezet in een geluid. En als die trilhaartjes te vaak hard geluid horen, of in een keer heel hard geluid (bijv. vuurwerk), dan vallen de trilhaartjes om en raken beschadigd, en dan ziet het eruit, zoals op de afbeelding rechts. Het vervelende is dat hier geen oplossing voor is, je kan er niet aan geopereerd worden en er zijn geen medicijnen voor. Beschadigde trilhaartjes kunnen geen signalen meer doorgeven of ze geven verkeerde signalen door.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Hoe merk je dat de trilhaartjes kapot zijn? Wat zijn de gevolgen? </a:t>
            </a:r>
          </a:p>
          <a:p>
            <a:endParaRPr lang="nl-NL"/>
          </a:p>
          <a:p>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8</a:t>
            </a:fld>
            <a:endParaRPr lang="en-NL"/>
          </a:p>
        </p:txBody>
      </p:sp>
    </p:spTree>
    <p:extLst>
      <p:ext uri="{BB962C8B-B14F-4D97-AF65-F5344CB8AC3E}">
        <p14:creationId xmlns:p14="http://schemas.microsoft.com/office/powerpoint/2010/main" val="375653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a:solidFill>
                  <a:srgbClr val="656565"/>
                </a:solidFill>
                <a:effectLst/>
                <a:latin typeface="Open Sans" panose="020B0606030504020204" pitchFamily="34" charset="0"/>
              </a:rPr>
              <a:t>Klik op de oranje speaker om het geluid te laten horen.</a:t>
            </a:r>
            <a:br>
              <a:rPr lang="nl-NL" b="0" i="0">
                <a:solidFill>
                  <a:srgbClr val="656565"/>
                </a:solidFill>
                <a:effectLst/>
                <a:latin typeface="Open Sans" panose="020B0606030504020204" pitchFamily="34" charset="0"/>
              </a:rPr>
            </a:br>
            <a:endParaRPr lang="nl-NL" b="0" i="0">
              <a:solidFill>
                <a:srgbClr val="656565"/>
              </a:solidFill>
              <a:effectLst/>
              <a:latin typeface="Open Sans" panose="020B0606030504020204" pitchFamily="34" charset="0"/>
            </a:endParaRPr>
          </a:p>
          <a:p>
            <a:pPr algn="l" fontAlgn="base"/>
            <a:r>
              <a:rPr lang="nl-NL" b="0" i="0">
                <a:solidFill>
                  <a:srgbClr val="656565"/>
                </a:solidFill>
                <a:effectLst/>
                <a:latin typeface="Open Sans" panose="020B0606030504020204" pitchFamily="34" charset="0"/>
              </a:rPr>
              <a:t>Gehoorschade komt in verschillende vormen:</a:t>
            </a:r>
          </a:p>
          <a:p>
            <a:pPr marL="171450" indent="-171450" algn="l" fontAlgn="base">
              <a:buFont typeface="Arial" panose="020B0604020202020204" pitchFamily="34" charset="0"/>
              <a:buChar char="•"/>
            </a:pPr>
            <a:r>
              <a:rPr lang="nl-NL" b="0" i="0">
                <a:solidFill>
                  <a:srgbClr val="656565"/>
                </a:solidFill>
                <a:effectLst/>
                <a:latin typeface="Open Sans" panose="020B0606030504020204" pitchFamily="34" charset="0"/>
              </a:rPr>
              <a:t>je hoort minder goed (lawaaislechthorendheid)</a:t>
            </a:r>
          </a:p>
          <a:p>
            <a:pPr marL="171450" indent="-171450" algn="l" fontAlgn="base">
              <a:buFont typeface="Arial" panose="020B0604020202020204" pitchFamily="34" charset="0"/>
              <a:buChar char="•"/>
            </a:pPr>
            <a:r>
              <a:rPr lang="nl-NL" b="0" i="0">
                <a:solidFill>
                  <a:srgbClr val="656565"/>
                </a:solidFill>
                <a:effectLst/>
                <a:latin typeface="Open Sans" panose="020B0606030504020204" pitchFamily="34" charset="0"/>
              </a:rPr>
              <a:t>je hoort continu een piep of ruis (tinnitus)</a:t>
            </a:r>
          </a:p>
          <a:p>
            <a:pPr marL="171450" indent="-171450" algn="l" fontAlgn="base">
              <a:buFont typeface="Arial" panose="020B0604020202020204" pitchFamily="34" charset="0"/>
              <a:buChar char="•"/>
            </a:pPr>
            <a:r>
              <a:rPr lang="nl-NL" b="0" i="0">
                <a:solidFill>
                  <a:srgbClr val="656565"/>
                </a:solidFill>
                <a:effectLst/>
                <a:latin typeface="Open Sans" panose="020B0606030504020204" pitchFamily="34" charset="0"/>
              </a:rPr>
              <a:t>je bent overgevoelig voor geluid (</a:t>
            </a:r>
            <a:r>
              <a:rPr lang="nl-NL" b="0" i="0" err="1">
                <a:solidFill>
                  <a:srgbClr val="656565"/>
                </a:solidFill>
                <a:effectLst/>
                <a:latin typeface="Open Sans" panose="020B0606030504020204" pitchFamily="34" charset="0"/>
              </a:rPr>
              <a:t>hyperacusis</a:t>
            </a:r>
            <a:r>
              <a:rPr lang="nl-NL" b="0" i="0">
                <a:solidFill>
                  <a:srgbClr val="656565"/>
                </a:solidFill>
                <a:effectLst/>
                <a:latin typeface="Open Sans" panose="020B0606030504020204" pitchFamily="34" charset="0"/>
              </a:rPr>
              <a:t>)</a:t>
            </a:r>
          </a:p>
          <a:p>
            <a:pPr marL="171450" indent="-171450" algn="l" fontAlgn="base">
              <a:buFont typeface="Arial" panose="020B0604020202020204" pitchFamily="34" charset="0"/>
              <a:buChar char="•"/>
            </a:pPr>
            <a:r>
              <a:rPr lang="nl-NL" b="0" i="0">
                <a:solidFill>
                  <a:srgbClr val="656565"/>
                </a:solidFill>
                <a:effectLst/>
                <a:latin typeface="Open Sans" panose="020B0606030504020204" pitchFamily="34" charset="0"/>
              </a:rPr>
              <a:t>je hoort geluid vervormd (</a:t>
            </a:r>
            <a:r>
              <a:rPr lang="nl-NL" b="0" i="0" err="1">
                <a:solidFill>
                  <a:srgbClr val="656565"/>
                </a:solidFill>
                <a:effectLst/>
                <a:latin typeface="Open Sans" panose="020B0606030504020204" pitchFamily="34" charset="0"/>
              </a:rPr>
              <a:t>distortie</a:t>
            </a:r>
            <a:r>
              <a:rPr lang="nl-NL" b="0" i="0">
                <a:solidFill>
                  <a:srgbClr val="656565"/>
                </a:solidFill>
                <a:effectLst/>
                <a:latin typeface="Open Sans" panose="020B0606030504020204" pitchFamily="34" charset="0"/>
              </a:rPr>
              <a:t>)</a:t>
            </a:r>
          </a:p>
          <a:p>
            <a:pPr marL="171450" indent="-171450" algn="l" fontAlgn="base">
              <a:buFont typeface="Arial" panose="020B0604020202020204" pitchFamily="34" charset="0"/>
              <a:buChar char="•"/>
            </a:pPr>
            <a:r>
              <a:rPr lang="nl-NL" b="0" i="0">
                <a:solidFill>
                  <a:srgbClr val="656565"/>
                </a:solidFill>
                <a:effectLst/>
                <a:latin typeface="Open Sans" panose="020B0606030504020204" pitchFamily="34" charset="0"/>
              </a:rPr>
              <a:t>je hoort geluid links en rechts verschillend (</a:t>
            </a:r>
            <a:r>
              <a:rPr lang="nl-NL" b="0" i="0" err="1">
                <a:solidFill>
                  <a:srgbClr val="656565"/>
                </a:solidFill>
                <a:effectLst/>
                <a:latin typeface="Open Sans" panose="020B0606030504020204" pitchFamily="34" charset="0"/>
              </a:rPr>
              <a:t>diplacusis</a:t>
            </a:r>
            <a:r>
              <a:rPr lang="nl-NL" b="0" i="0">
                <a:solidFill>
                  <a:srgbClr val="656565"/>
                </a:solidFill>
                <a:effectLst/>
                <a:latin typeface="Open Sans" panose="020B0606030504020204" pitchFamily="34" charset="0"/>
              </a:rPr>
              <a:t>)</a:t>
            </a:r>
          </a:p>
          <a:p>
            <a:pPr marL="0" indent="0" algn="l" fontAlgn="base">
              <a:buFont typeface="Arial" panose="020B0604020202020204" pitchFamily="34" charset="0"/>
              <a:buNone/>
            </a:pPr>
            <a:endParaRPr lang="nl-NL" b="0" i="0">
              <a:solidFill>
                <a:srgbClr val="656565"/>
              </a:solidFill>
              <a:effectLst/>
              <a:latin typeface="Open Sans" panose="020B0606030504020204" pitchFamily="34" charset="0"/>
            </a:endParaRPr>
          </a:p>
          <a:p>
            <a:pPr marL="0" indent="0" algn="l" fontAlgn="base">
              <a:buFont typeface="Arial" panose="020B0604020202020204" pitchFamily="34" charset="0"/>
              <a:buNone/>
            </a:pPr>
            <a:r>
              <a:rPr lang="nl-NL" b="0" i="0">
                <a:solidFill>
                  <a:srgbClr val="656565"/>
                </a:solidFill>
                <a:effectLst/>
                <a:latin typeface="Open Sans" panose="020B0606030504020204" pitchFamily="34" charset="0"/>
              </a:rPr>
              <a:t>Op de website staan nog meer geluidsfragmenten: </a:t>
            </a:r>
            <a:r>
              <a:rPr lang="nl-NL">
                <a:hlinkClick r:id="rId3"/>
              </a:rPr>
              <a:t>Zo klinkt het - </a:t>
            </a:r>
            <a:r>
              <a:rPr lang="nl-NL" err="1">
                <a:hlinkClick r:id="rId3"/>
              </a:rPr>
              <a:t>Oorcheck</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9</a:t>
            </a:fld>
            <a:endParaRPr lang="en-NL"/>
          </a:p>
        </p:txBody>
      </p:sp>
    </p:spTree>
    <p:extLst>
      <p:ext uri="{BB962C8B-B14F-4D97-AF65-F5344CB8AC3E}">
        <p14:creationId xmlns:p14="http://schemas.microsoft.com/office/powerpoint/2010/main" val="170866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26384B"/>
                </a:solidFill>
                <a:effectLst/>
                <a:highlight>
                  <a:srgbClr val="FFFFFF"/>
                </a:highlight>
                <a:latin typeface="Inter"/>
              </a:rPr>
              <a:t>De bekende piep in je oren na een popconcert, feestje of uitgaan is een eerste teken van gehoorschade en kan overgaan in een blijvende piep of ruis, dat heet tinnitus. Andere vormen van gehoorschade zijn overgevoeligheid voor geluid (</a:t>
            </a:r>
            <a:r>
              <a:rPr lang="nl-NL" b="0" i="0" err="1">
                <a:solidFill>
                  <a:srgbClr val="26384B"/>
                </a:solidFill>
                <a:effectLst/>
                <a:highlight>
                  <a:srgbClr val="FFFFFF"/>
                </a:highlight>
                <a:latin typeface="Inter"/>
              </a:rPr>
              <a:t>hyperacusis</a:t>
            </a:r>
            <a:r>
              <a:rPr lang="nl-NL" b="0" i="0">
                <a:solidFill>
                  <a:srgbClr val="26384B"/>
                </a:solidFill>
                <a:effectLst/>
                <a:highlight>
                  <a:srgbClr val="FFFFFF"/>
                </a:highlight>
                <a:latin typeface="Inter"/>
              </a:rPr>
              <a:t>), vervorming van geluid (</a:t>
            </a:r>
            <a:r>
              <a:rPr lang="nl-NL" b="0" i="0" err="1">
                <a:solidFill>
                  <a:srgbClr val="26384B"/>
                </a:solidFill>
                <a:effectLst/>
                <a:highlight>
                  <a:srgbClr val="FFFFFF"/>
                </a:highlight>
                <a:latin typeface="Inter"/>
              </a:rPr>
              <a:t>distortie</a:t>
            </a:r>
            <a:r>
              <a:rPr lang="nl-NL" b="0" i="0">
                <a:solidFill>
                  <a:srgbClr val="26384B"/>
                </a:solidFill>
                <a:effectLst/>
                <a:highlight>
                  <a:srgbClr val="FFFFFF"/>
                </a:highlight>
                <a:latin typeface="Inter"/>
              </a:rPr>
              <a:t>) en geluiden links en rechts verschillend horen (</a:t>
            </a:r>
            <a:r>
              <a:rPr lang="nl-NL" b="0" i="0" err="1">
                <a:solidFill>
                  <a:srgbClr val="26384B"/>
                </a:solidFill>
                <a:effectLst/>
                <a:highlight>
                  <a:srgbClr val="FFFFFF"/>
                </a:highlight>
                <a:latin typeface="Inter"/>
              </a:rPr>
              <a:t>diplacusis</a:t>
            </a:r>
            <a:r>
              <a:rPr lang="nl-NL" b="0" i="0">
                <a:solidFill>
                  <a:srgbClr val="26384B"/>
                </a:solidFill>
                <a:effectLst/>
                <a:highlight>
                  <a:srgbClr val="FFFFFF"/>
                </a:highlight>
                <a:latin typeface="Inter"/>
              </a:rPr>
              <a:t>).</a:t>
            </a:r>
            <a:endParaRPr lang="nl-NL"/>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10</a:t>
            </a:fld>
            <a:endParaRPr lang="en-NL"/>
          </a:p>
        </p:txBody>
      </p:sp>
    </p:spTree>
    <p:extLst>
      <p:ext uri="{BB962C8B-B14F-4D97-AF65-F5344CB8AC3E}">
        <p14:creationId xmlns:p14="http://schemas.microsoft.com/office/powerpoint/2010/main" val="240684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je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41048914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cht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160189201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p:bg>
      <p:bgPr>
        <a:solidFill>
          <a:srgbClr val="26384B"/>
        </a:solidFill>
        <a:effectLst/>
      </p:bgPr>
    </p:bg>
    <p:spTree>
      <p:nvGrpSpPr>
        <p:cNvPr id="1" name=""/>
        <p:cNvGrpSpPr/>
        <p:nvPr/>
      </p:nvGrpSpPr>
      <p:grpSpPr>
        <a:xfrm>
          <a:off x="0" y="0"/>
          <a:ext cx="0" cy="0"/>
          <a:chOff x="0" y="0"/>
          <a:chExt cx="0" cy="0"/>
        </a:xfrm>
      </p:grpSpPr>
      <p:pic>
        <p:nvPicPr>
          <p:cNvPr id="2" name="Picture 1" descr="A black silhouette of a mountain&#10;&#10;Description automatically generated">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78" y="-12700"/>
            <a:ext cx="12237156"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164548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214663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400"/>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438413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p:bg>
      <p:bgPr>
        <a:solidFill>
          <a:srgbClr val="26384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59B41-B2EC-665C-1352-4444D469E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09248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8"/>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253683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solidFill>
                  <a:srgbClr val="FEFFFF"/>
                </a:solidFill>
              </a:defRPr>
            </a:lvl1pPr>
          </a:lstStyle>
          <a:p>
            <a:pPr lvl="0"/>
            <a:r>
              <a:rPr lang="en-GB"/>
              <a:t>K</a:t>
            </a:r>
            <a:r>
              <a:rPr lang="en-NL"/>
              <a:t>lik om tekst toe te voegen</a:t>
            </a:r>
          </a:p>
        </p:txBody>
      </p:sp>
    </p:spTree>
    <p:extLst>
      <p:ext uri="{BB962C8B-B14F-4D97-AF65-F5344CB8AC3E}">
        <p14:creationId xmlns:p14="http://schemas.microsoft.com/office/powerpoint/2010/main" val="256576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oen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7" y="-12700"/>
            <a:ext cx="12237153"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chemeClr val="tx2"/>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228885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opsomming">
    <p:bg>
      <p:bgPr>
        <a:solidFill>
          <a:srgbClr val="FCD2A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83DA9-78C9-29A6-80DA-08D1409E55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578" y="-12700"/>
            <a:ext cx="12237155" cy="6883399"/>
          </a:xfrm>
          <a:prstGeom prst="rect">
            <a:avLst/>
          </a:prstGeom>
        </p:spPr>
      </p:pic>
      <p:sp>
        <p:nvSpPr>
          <p:cNvPr id="5" name="object 9">
            <a:extLst>
              <a:ext uri="{FF2B5EF4-FFF2-40B4-BE49-F238E27FC236}">
                <a16:creationId xmlns:a16="http://schemas.microsoft.com/office/drawing/2014/main" id="{E3B06C87-37B7-DF86-0BF9-EF56E84846CE}"/>
              </a:ext>
            </a:extLst>
          </p:cNvPr>
          <p:cNvSpPr/>
          <p:nvPr/>
        </p:nvSpPr>
        <p:spPr>
          <a:xfrm>
            <a:off x="1600529"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 name="object 10">
            <a:extLst>
              <a:ext uri="{FF2B5EF4-FFF2-40B4-BE49-F238E27FC236}">
                <a16:creationId xmlns:a16="http://schemas.microsoft.com/office/drawing/2014/main" id="{5D5F1682-F69F-E9D9-0A9D-2D4356CE952D}"/>
              </a:ext>
            </a:extLst>
          </p:cNvPr>
          <p:cNvSpPr txBox="1"/>
          <p:nvPr/>
        </p:nvSpPr>
        <p:spPr>
          <a:xfrm flipH="1">
            <a:off x="1711780" y="2612707"/>
            <a:ext cx="309097" cy="397791"/>
          </a:xfrm>
          <a:prstGeom prst="rect">
            <a:avLst/>
          </a:prstGeom>
        </p:spPr>
        <p:txBody>
          <a:bodyPr vert="horz" wrap="square" lIns="0" tIns="28184" rIns="0" bIns="0" rtlCol="0">
            <a:spAutoFit/>
          </a:bodyPr>
          <a:lstStyle/>
          <a:p>
            <a:pPr marL="26841" algn="ctr" defTabSz="1932584">
              <a:spcBef>
                <a:spcPts val="222"/>
              </a:spcBef>
            </a:pPr>
            <a:r>
              <a:rPr sz="2400" b="1">
                <a:solidFill>
                  <a:srgbClr val="FFFFFF"/>
                </a:solidFill>
                <a:latin typeface="Rockwell" panose="02060603020205020403" pitchFamily="18" charset="77"/>
                <a:cs typeface="Patua One"/>
              </a:rPr>
              <a:t>1</a:t>
            </a:r>
            <a:endParaRPr sz="2400" b="1">
              <a:solidFill>
                <a:prstClr val="black"/>
              </a:solidFill>
              <a:latin typeface="Rockwell" panose="02060603020205020403" pitchFamily="18" charset="77"/>
              <a:cs typeface="Patua One"/>
            </a:endParaRPr>
          </a:p>
        </p:txBody>
      </p:sp>
      <p:sp>
        <p:nvSpPr>
          <p:cNvPr id="8" name="object 9">
            <a:extLst>
              <a:ext uri="{FF2B5EF4-FFF2-40B4-BE49-F238E27FC236}">
                <a16:creationId xmlns:a16="http://schemas.microsoft.com/office/drawing/2014/main" id="{D8E8686C-A240-09D4-9FCE-673C0610B042}"/>
              </a:ext>
            </a:extLst>
          </p:cNvPr>
          <p:cNvSpPr/>
          <p:nvPr/>
        </p:nvSpPr>
        <p:spPr>
          <a:xfrm>
            <a:off x="4410785"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9" name="object 10">
            <a:extLst>
              <a:ext uri="{FF2B5EF4-FFF2-40B4-BE49-F238E27FC236}">
                <a16:creationId xmlns:a16="http://schemas.microsoft.com/office/drawing/2014/main" id="{6F66DFE7-1F5D-F2E8-441A-B6D0EA4F9898}"/>
              </a:ext>
            </a:extLst>
          </p:cNvPr>
          <p:cNvSpPr txBox="1"/>
          <p:nvPr/>
        </p:nvSpPr>
        <p:spPr>
          <a:xfrm flipH="1">
            <a:off x="4522036"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2</a:t>
            </a:r>
            <a:endParaRPr sz="2400" b="1">
              <a:solidFill>
                <a:prstClr val="black"/>
              </a:solidFill>
              <a:latin typeface="Rockwell" panose="02060603020205020403" pitchFamily="18" charset="77"/>
              <a:cs typeface="Patua One"/>
            </a:endParaRPr>
          </a:p>
        </p:txBody>
      </p:sp>
      <p:sp>
        <p:nvSpPr>
          <p:cNvPr id="11" name="object 9">
            <a:extLst>
              <a:ext uri="{FF2B5EF4-FFF2-40B4-BE49-F238E27FC236}">
                <a16:creationId xmlns:a16="http://schemas.microsoft.com/office/drawing/2014/main" id="{CE4FCCD3-9047-D501-9CD5-7204F5711855}"/>
              </a:ext>
            </a:extLst>
          </p:cNvPr>
          <p:cNvSpPr/>
          <p:nvPr/>
        </p:nvSpPr>
        <p:spPr>
          <a:xfrm>
            <a:off x="7221041"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2" name="object 10">
            <a:extLst>
              <a:ext uri="{FF2B5EF4-FFF2-40B4-BE49-F238E27FC236}">
                <a16:creationId xmlns:a16="http://schemas.microsoft.com/office/drawing/2014/main" id="{C15B8AD2-A0F7-23B7-8380-771BF3670C99}"/>
              </a:ext>
            </a:extLst>
          </p:cNvPr>
          <p:cNvSpPr txBox="1"/>
          <p:nvPr/>
        </p:nvSpPr>
        <p:spPr>
          <a:xfrm flipH="1">
            <a:off x="7332292"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3</a:t>
            </a:r>
            <a:endParaRPr sz="2400" b="1">
              <a:solidFill>
                <a:prstClr val="black"/>
              </a:solidFill>
              <a:latin typeface="Rockwell" panose="02060603020205020403" pitchFamily="18" charset="77"/>
              <a:cs typeface="Patua One"/>
            </a:endParaRPr>
          </a:p>
        </p:txBody>
      </p:sp>
      <p:sp>
        <p:nvSpPr>
          <p:cNvPr id="14" name="object 9">
            <a:extLst>
              <a:ext uri="{FF2B5EF4-FFF2-40B4-BE49-F238E27FC236}">
                <a16:creationId xmlns:a16="http://schemas.microsoft.com/office/drawing/2014/main" id="{98008229-BDDB-2C58-D626-97D993040EDF}"/>
              </a:ext>
            </a:extLst>
          </p:cNvPr>
          <p:cNvSpPr/>
          <p:nvPr/>
        </p:nvSpPr>
        <p:spPr>
          <a:xfrm>
            <a:off x="10031297" y="2574379"/>
            <a:ext cx="560175" cy="560175"/>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26384B"/>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15" name="object 10">
            <a:extLst>
              <a:ext uri="{FF2B5EF4-FFF2-40B4-BE49-F238E27FC236}">
                <a16:creationId xmlns:a16="http://schemas.microsoft.com/office/drawing/2014/main" id="{2435B9B6-2F9F-67CC-67E4-B20A57901673}"/>
              </a:ext>
            </a:extLst>
          </p:cNvPr>
          <p:cNvSpPr txBox="1"/>
          <p:nvPr/>
        </p:nvSpPr>
        <p:spPr>
          <a:xfrm flipH="1">
            <a:off x="10142548" y="2612707"/>
            <a:ext cx="309097" cy="397791"/>
          </a:xfrm>
          <a:prstGeom prst="rect">
            <a:avLst/>
          </a:prstGeom>
        </p:spPr>
        <p:txBody>
          <a:bodyPr vert="horz" wrap="square" lIns="0" tIns="28184" rIns="0" bIns="0" rtlCol="0">
            <a:spAutoFit/>
          </a:bodyPr>
          <a:lstStyle/>
          <a:p>
            <a:pPr marL="26841" algn="ctr" defTabSz="1932584">
              <a:spcBef>
                <a:spcPts val="222"/>
              </a:spcBef>
            </a:pPr>
            <a:r>
              <a:rPr lang="nl-NL" sz="2400" b="1">
                <a:solidFill>
                  <a:srgbClr val="FFFFFF"/>
                </a:solidFill>
                <a:latin typeface="Rockwell" panose="02060603020205020403" pitchFamily="18" charset="77"/>
                <a:cs typeface="Patua One"/>
              </a:rPr>
              <a:t>4</a:t>
            </a:r>
            <a:endParaRPr sz="2400" b="1">
              <a:solidFill>
                <a:prstClr val="black"/>
              </a:solidFill>
              <a:latin typeface="Rockwell" panose="02060603020205020403" pitchFamily="18" charset="77"/>
              <a:cs typeface="Patua One"/>
            </a:endParaRPr>
          </a:p>
        </p:txBody>
      </p:sp>
      <p:sp>
        <p:nvSpPr>
          <p:cNvPr id="23" name="Text Placeholder 22">
            <a:extLst>
              <a:ext uri="{FF2B5EF4-FFF2-40B4-BE49-F238E27FC236}">
                <a16:creationId xmlns:a16="http://schemas.microsoft.com/office/drawing/2014/main" id="{B462EE2F-4897-E8D3-C2CA-BCFC76CE058D}"/>
              </a:ext>
            </a:extLst>
          </p:cNvPr>
          <p:cNvSpPr>
            <a:spLocks noGrp="1"/>
          </p:cNvSpPr>
          <p:nvPr>
            <p:ph type="body" sz="quarter" idx="10" hasCustomPrompt="1"/>
          </p:nvPr>
        </p:nvSpPr>
        <p:spPr>
          <a:xfrm>
            <a:off x="6550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5" name="Text Placeholder 22">
            <a:extLst>
              <a:ext uri="{FF2B5EF4-FFF2-40B4-BE49-F238E27FC236}">
                <a16:creationId xmlns:a16="http://schemas.microsoft.com/office/drawing/2014/main" id="{02487AF1-E677-76DF-F3B5-8610D4D1179C}"/>
              </a:ext>
            </a:extLst>
          </p:cNvPr>
          <p:cNvSpPr>
            <a:spLocks noGrp="1"/>
          </p:cNvSpPr>
          <p:nvPr>
            <p:ph type="body" sz="quarter" idx="11" hasCustomPrompt="1"/>
          </p:nvPr>
        </p:nvSpPr>
        <p:spPr>
          <a:xfrm>
            <a:off x="34617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6" name="Text Placeholder 22">
            <a:extLst>
              <a:ext uri="{FF2B5EF4-FFF2-40B4-BE49-F238E27FC236}">
                <a16:creationId xmlns:a16="http://schemas.microsoft.com/office/drawing/2014/main" id="{EDA813DA-1E26-ECC8-9592-BBEC651B1E73}"/>
              </a:ext>
            </a:extLst>
          </p:cNvPr>
          <p:cNvSpPr>
            <a:spLocks noGrp="1"/>
          </p:cNvSpPr>
          <p:nvPr>
            <p:ph type="body" sz="quarter" idx="12" hasCustomPrompt="1"/>
          </p:nvPr>
        </p:nvSpPr>
        <p:spPr>
          <a:xfrm>
            <a:off x="6281166" y="3340100"/>
            <a:ext cx="2451100" cy="2997200"/>
          </a:xfrm>
        </p:spPr>
        <p:txBody>
          <a:bodyPr>
            <a:normAutofit/>
          </a:bodyPr>
          <a:lstStyle>
            <a:lvl1pPr marL="0" indent="0" algn="ctr">
              <a:buNone/>
              <a:defRPr sz="1600"/>
            </a:lvl1pPr>
          </a:lstStyle>
          <a:p>
            <a:pPr lvl="0"/>
            <a:r>
              <a:rPr lang="en-GB"/>
              <a:t>K</a:t>
            </a:r>
            <a:r>
              <a:rPr lang="en-NL"/>
              <a:t>lik om tekst toe te voegen</a:t>
            </a:r>
          </a:p>
        </p:txBody>
      </p:sp>
      <p:sp>
        <p:nvSpPr>
          <p:cNvPr id="27" name="Text Placeholder 22">
            <a:extLst>
              <a:ext uri="{FF2B5EF4-FFF2-40B4-BE49-F238E27FC236}">
                <a16:creationId xmlns:a16="http://schemas.microsoft.com/office/drawing/2014/main" id="{8AD022B1-2E88-FBA1-A0FD-3CF3CEFB4193}"/>
              </a:ext>
            </a:extLst>
          </p:cNvPr>
          <p:cNvSpPr>
            <a:spLocks noGrp="1"/>
          </p:cNvSpPr>
          <p:nvPr>
            <p:ph type="body" sz="quarter" idx="13" hasCustomPrompt="1"/>
          </p:nvPr>
        </p:nvSpPr>
        <p:spPr>
          <a:xfrm>
            <a:off x="9087866" y="3340100"/>
            <a:ext cx="2451100" cy="2997200"/>
          </a:xfrm>
        </p:spPr>
        <p:txBody>
          <a:bodyPr>
            <a:normAutofit/>
          </a:bodyPr>
          <a:lstStyle>
            <a:lvl1pPr marL="0" indent="0" algn="ctr">
              <a:buNone/>
              <a:defRPr sz="1600"/>
            </a:lvl1pPr>
          </a:lstStyle>
          <a:p>
            <a:pPr lvl="0"/>
            <a:r>
              <a:rPr lang="en-GB"/>
              <a:t>K</a:t>
            </a:r>
            <a:r>
              <a:rPr lang="en-NL"/>
              <a:t>lik om tekst toe te voegen</a:t>
            </a:r>
          </a:p>
        </p:txBody>
      </p:sp>
    </p:spTree>
    <p:extLst>
      <p:ext uri="{BB962C8B-B14F-4D97-AF65-F5344CB8AC3E}">
        <p14:creationId xmlns:p14="http://schemas.microsoft.com/office/powerpoint/2010/main" val="337690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onkerblauw vol - Tekst">
    <p:bg>
      <p:bgPr>
        <a:solidFill>
          <a:srgbClr val="26384B"/>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D1968E-B629-4F65-5C0A-511BB1C5F924}"/>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410941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nkerblauw - Voorblad">
    <p:bg>
      <p:bgPr>
        <a:solidFill>
          <a:srgbClr val="F08D1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8863A-1B30-907A-F653-139B9E120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Tree>
    <p:extLst>
      <p:ext uri="{BB962C8B-B14F-4D97-AF65-F5344CB8AC3E}">
        <p14:creationId xmlns:p14="http://schemas.microsoft.com/office/powerpoint/2010/main" val="497723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je vol - Tekst">
    <p:bg>
      <p:bgPr>
        <a:solidFill>
          <a:srgbClr val="F08D17"/>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Tree>
    <p:extLst>
      <p:ext uri="{BB962C8B-B14F-4D97-AF65-F5344CB8AC3E}">
        <p14:creationId xmlns:p14="http://schemas.microsoft.com/office/powerpoint/2010/main" val="14624560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en vol - Tekst">
    <p:bg>
      <p:bgPr>
        <a:solidFill>
          <a:srgbClr val="DCE8E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DE7831A-193A-9232-7BF4-45A5679DE998}"/>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35023859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chtoranje vol - Tekst">
    <p:bg>
      <p:bgPr>
        <a:solidFill>
          <a:srgbClr val="FCD2A4"/>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42859017-57FF-3232-C72D-B5AD5A5B267E}"/>
              </a:ext>
            </a:extLst>
          </p:cNvPr>
          <p:cNvSpPr>
            <a:spLocks noGrp="1"/>
          </p:cNvSpPr>
          <p:nvPr>
            <p:ph type="body" sz="quarter" idx="11" hasCustomPrompt="1"/>
          </p:nvPr>
        </p:nvSpPr>
        <p:spPr>
          <a:xfrm>
            <a:off x="584200" y="2248308"/>
            <a:ext cx="98298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3009820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p:bg>
      <p:bgPr>
        <a:solidFill>
          <a:srgbClr val="26384B"/>
        </a:solidFill>
        <a:effectLst/>
      </p:bgPr>
    </p:bg>
    <p:spTree>
      <p:nvGrpSpPr>
        <p:cNvPr id="1" name=""/>
        <p:cNvGrpSpPr/>
        <p:nvPr/>
      </p:nvGrpSpPr>
      <p:grpSpPr>
        <a:xfrm>
          <a:off x="0" y="0"/>
          <a:ext cx="0" cy="0"/>
          <a:chOff x="0" y="0"/>
          <a:chExt cx="0" cy="0"/>
        </a:xfrm>
      </p:grpSpPr>
      <p:pic>
        <p:nvPicPr>
          <p:cNvPr id="3" name="Picture 2" descr="A black and white image of a person&#10;&#10;Description automatically generated">
            <a:extLst>
              <a:ext uri="{FF2B5EF4-FFF2-40B4-BE49-F238E27FC236}">
                <a16:creationId xmlns:a16="http://schemas.microsoft.com/office/drawing/2014/main" id="{9C10D13E-4623-9EC1-D5F3-FF7A794602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789" y="-107950"/>
            <a:ext cx="12609689" cy="7092950"/>
          </a:xfrm>
          <a:prstGeom prst="rect">
            <a:avLst/>
          </a:prstGeom>
        </p:spPr>
      </p:pic>
    </p:spTree>
    <p:extLst>
      <p:ext uri="{BB962C8B-B14F-4D97-AF65-F5344CB8AC3E}">
        <p14:creationId xmlns:p14="http://schemas.microsoft.com/office/powerpoint/2010/main" val="44572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kerblauw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4954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8" cy="6993499"/>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193087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oen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1"/>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20445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chtoranje scheur - Tekst op wit">
    <p:bg>
      <p:bgPr>
        <a:solidFill>
          <a:srgbClr val="DCE8E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C289F-CDDD-5B30-3B88-470605B81C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5501"/>
            <a:ext cx="12432889" cy="6993500"/>
          </a:xfrm>
          <a:prstGeom prst="rect">
            <a:avLst/>
          </a:prstGeom>
        </p:spPr>
      </p:pic>
      <p:sp>
        <p:nvSpPr>
          <p:cNvPr id="5" name="Text Placeholder 4">
            <a:extLst>
              <a:ext uri="{FF2B5EF4-FFF2-40B4-BE49-F238E27FC236}">
                <a16:creationId xmlns:a16="http://schemas.microsoft.com/office/drawing/2014/main" id="{5EF76E5E-A0E7-B7FF-A062-1EA931929EFB}"/>
              </a:ext>
            </a:extLst>
          </p:cNvPr>
          <p:cNvSpPr>
            <a:spLocks noGrp="1"/>
          </p:cNvSpPr>
          <p:nvPr>
            <p:ph type="body" sz="quarter" idx="11" hasCustomPrompt="1"/>
          </p:nvPr>
        </p:nvSpPr>
        <p:spPr>
          <a:xfrm>
            <a:off x="584200" y="2248308"/>
            <a:ext cx="72263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Tree>
    <p:extLst>
      <p:ext uri="{BB962C8B-B14F-4D97-AF65-F5344CB8AC3E}">
        <p14:creationId xmlns:p14="http://schemas.microsoft.com/office/powerpoint/2010/main" val="61035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nkerblauw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solidFill>
                  <a:schemeClr val="tx2"/>
                </a:solidFill>
              </a:defRPr>
            </a:lvl1pPr>
          </a:lstStyle>
          <a:p>
            <a:r>
              <a:rPr lang="en-NL"/>
              <a:t>Klik om foto toe te voegen</a:t>
            </a:r>
          </a:p>
        </p:txBody>
      </p:sp>
    </p:spTree>
    <p:extLst>
      <p:ext uri="{BB962C8B-B14F-4D97-AF65-F5344CB8AC3E}">
        <p14:creationId xmlns:p14="http://schemas.microsoft.com/office/powerpoint/2010/main" val="228933385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je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accent6"/>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49229887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en Scheur - Tekst + foto">
    <p:bg>
      <p:bgPr>
        <a:solidFill>
          <a:srgbClr val="F08D1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ED033-63CF-CFD8-80A9-F5EA9C0EB5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4">
            <a:extLst>
              <a:ext uri="{FF2B5EF4-FFF2-40B4-BE49-F238E27FC236}">
                <a16:creationId xmlns:a16="http://schemas.microsoft.com/office/drawing/2014/main" id="{DB169801-3B7C-E965-D72F-E6D41841650B}"/>
              </a:ext>
            </a:extLst>
          </p:cNvPr>
          <p:cNvSpPr>
            <a:spLocks noGrp="1"/>
          </p:cNvSpPr>
          <p:nvPr>
            <p:ph type="body" sz="quarter" idx="11" hasCustomPrompt="1"/>
          </p:nvPr>
        </p:nvSpPr>
        <p:spPr>
          <a:xfrm>
            <a:off x="584200" y="2248308"/>
            <a:ext cx="5397500" cy="3923892"/>
          </a:xfrm>
        </p:spPr>
        <p:txBody>
          <a:bodyPr>
            <a:normAutofit/>
          </a:bodyPr>
          <a:lstStyle>
            <a:lvl1pPr marL="0" indent="0">
              <a:buNone/>
              <a:defRPr sz="1800">
                <a:solidFill>
                  <a:schemeClr val="tx1"/>
                </a:solidFill>
              </a:defRPr>
            </a:lvl1pPr>
          </a:lstStyle>
          <a:p>
            <a:pPr lvl="0"/>
            <a:r>
              <a:rPr lang="en-GB"/>
              <a:t>K</a:t>
            </a:r>
            <a:r>
              <a:rPr lang="en-NL"/>
              <a:t>lik om tekst toe te voegen</a:t>
            </a:r>
          </a:p>
        </p:txBody>
      </p:sp>
      <p:sp>
        <p:nvSpPr>
          <p:cNvPr id="5" name="Picture Placeholder 4">
            <a:extLst>
              <a:ext uri="{FF2B5EF4-FFF2-40B4-BE49-F238E27FC236}">
                <a16:creationId xmlns:a16="http://schemas.microsoft.com/office/drawing/2014/main" id="{C917CA76-89AB-86F1-5447-67C1E51317BE}"/>
              </a:ext>
            </a:extLst>
          </p:cNvPr>
          <p:cNvSpPr>
            <a:spLocks noGrp="1"/>
          </p:cNvSpPr>
          <p:nvPr>
            <p:ph type="pic" sz="quarter" idx="12" hasCustomPrompt="1"/>
          </p:nvPr>
        </p:nvSpPr>
        <p:spPr>
          <a:xfrm>
            <a:off x="6432550" y="2248308"/>
            <a:ext cx="5397500" cy="3923892"/>
          </a:xfrm>
        </p:spPr>
        <p:txBody>
          <a:bodyPr anchor="ctr" anchorCtr="0">
            <a:normAutofit/>
          </a:bodyPr>
          <a:lstStyle>
            <a:lvl1pPr marL="0" indent="0" algn="ctr">
              <a:buNone/>
              <a:defRPr sz="1800"/>
            </a:lvl1pPr>
          </a:lstStyle>
          <a:p>
            <a:r>
              <a:rPr lang="en-NL"/>
              <a:t>Klik om foto toe te voegen</a:t>
            </a:r>
          </a:p>
        </p:txBody>
      </p:sp>
    </p:spTree>
    <p:extLst>
      <p:ext uri="{BB962C8B-B14F-4D97-AF65-F5344CB8AC3E}">
        <p14:creationId xmlns:p14="http://schemas.microsoft.com/office/powerpoint/2010/main" val="294862617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1395563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8" r:id="rId3"/>
    <p:sldLayoutId id="2147483679" r:id="rId4"/>
    <p:sldLayoutId id="2147483661" r:id="rId5"/>
    <p:sldLayoutId id="2147483677" r:id="rId6"/>
    <p:sldLayoutId id="2147483664" r:id="rId7"/>
    <p:sldLayoutId id="2147483674" r:id="rId8"/>
    <p:sldLayoutId id="2147483675" r:id="rId9"/>
    <p:sldLayoutId id="2147483676" r:id="rId10"/>
    <p:sldLayoutId id="2147483665" r:id="rId11"/>
    <p:sldLayoutId id="2147483670" r:id="rId12"/>
    <p:sldLayoutId id="2147483668" r:id="rId13"/>
    <p:sldLayoutId id="2147483669" r:id="rId14"/>
    <p:sldLayoutId id="2147483673" r:id="rId15"/>
    <p:sldLayoutId id="2147483671" r:id="rId16"/>
    <p:sldLayoutId id="2147483672" r:id="rId17"/>
    <p:sldLayoutId id="2147483666" r:id="rId18"/>
    <p:sldLayoutId id="2147483658" r:id="rId19"/>
    <p:sldLayoutId id="2147483656" r:id="rId20"/>
    <p:sldLayoutId id="2147483663" r:id="rId21"/>
    <p:sldLayoutId id="2147483657" r:id="rId22"/>
    <p:sldLayoutId id="2147483660" r:id="rId23"/>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8.emf"/><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19.emf"/><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video" Target="https://www.youtube.com/embed/wWj4xM3Vw20?feature=oembed" TargetMode="Externa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hyperlink" Target="https://www.oorcheck.nl/test-jezelf/hoe-hoog-kom-jij/" TargetMode="Externa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ideo" Target="https://www.youtube.com/embed/bLHBAQ35EEw?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emf"/><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ideo" Target="https://www.youtube.com/embed/KCI_XtsxSVk?feature=oembed" TargetMode="Externa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7.xml"/><Relationship Id="rId18" Type="http://schemas.openxmlformats.org/officeDocument/2006/relationships/image" Target="../media/image41.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19.emf"/><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8.emf"/><Relationship Id="rId10" Type="http://schemas.openxmlformats.org/officeDocument/2006/relationships/audio" Target="../media/media5.mp3"/><Relationship Id="rId19" Type="http://schemas.openxmlformats.org/officeDocument/2006/relationships/image" Target="../media/image42.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36AEA-E296-A65D-E886-A25CE7396B8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81006" y="727702"/>
            <a:ext cx="5481525" cy="6129400"/>
          </a:xfrm>
          <a:prstGeom prst="rect">
            <a:avLst/>
          </a:prstGeom>
        </p:spPr>
      </p:pic>
      <p:grpSp>
        <p:nvGrpSpPr>
          <p:cNvPr id="3" name="Group 2">
            <a:extLst>
              <a:ext uri="{FF2B5EF4-FFF2-40B4-BE49-F238E27FC236}">
                <a16:creationId xmlns:a16="http://schemas.microsoft.com/office/drawing/2014/main" id="{8653893F-7575-4CD5-373B-5FD903F356C8}"/>
              </a:ext>
            </a:extLst>
          </p:cNvPr>
          <p:cNvGrpSpPr>
            <a:grpSpLocks noChangeAspect="1"/>
          </p:cNvGrpSpPr>
          <p:nvPr/>
        </p:nvGrpSpPr>
        <p:grpSpPr>
          <a:xfrm>
            <a:off x="542162" y="4030503"/>
            <a:ext cx="6353241" cy="1872000"/>
            <a:chOff x="2091562" y="1363503"/>
            <a:chExt cx="8008875" cy="2359836"/>
          </a:xfrm>
        </p:grpSpPr>
        <p:pic>
          <p:nvPicPr>
            <p:cNvPr id="4" name="Picture 3">
              <a:extLst>
                <a:ext uri="{FF2B5EF4-FFF2-40B4-BE49-F238E27FC236}">
                  <a16:creationId xmlns:a16="http://schemas.microsoft.com/office/drawing/2014/main" id="{D067D49C-1E84-540F-0B87-701A3C4299A0}"/>
                </a:ext>
              </a:extLst>
            </p:cNvPr>
            <p:cNvPicPr>
              <a:picLocks noChangeAspect="1"/>
            </p:cNvPicPr>
            <p:nvPr/>
          </p:nvPicPr>
          <p:blipFill>
            <a:blip r:embed="rId3"/>
            <a:stretch>
              <a:fillRect/>
            </a:stretch>
          </p:blipFill>
          <p:spPr>
            <a:xfrm rot="10538580">
              <a:off x="2832046" y="2685837"/>
              <a:ext cx="4202219" cy="1037502"/>
            </a:xfrm>
            <a:prstGeom prst="rect">
              <a:avLst/>
            </a:prstGeom>
          </p:spPr>
        </p:pic>
        <p:grpSp>
          <p:nvGrpSpPr>
            <p:cNvPr id="5" name="Group 4">
              <a:extLst>
                <a:ext uri="{FF2B5EF4-FFF2-40B4-BE49-F238E27FC236}">
                  <a16:creationId xmlns:a16="http://schemas.microsoft.com/office/drawing/2014/main" id="{1722518D-D6C8-D4EE-025A-5A5EFC09CC31}"/>
                </a:ext>
              </a:extLst>
            </p:cNvPr>
            <p:cNvGrpSpPr/>
            <p:nvPr/>
          </p:nvGrpSpPr>
          <p:grpSpPr>
            <a:xfrm rot="21169149">
              <a:off x="2091562" y="1363503"/>
              <a:ext cx="8008875" cy="1502720"/>
              <a:chOff x="4217389" y="1511882"/>
              <a:chExt cx="3303037" cy="650686"/>
            </a:xfrm>
          </p:grpSpPr>
          <p:pic>
            <p:nvPicPr>
              <p:cNvPr id="8" name="Picture 7">
                <a:extLst>
                  <a:ext uri="{FF2B5EF4-FFF2-40B4-BE49-F238E27FC236}">
                    <a16:creationId xmlns:a16="http://schemas.microsoft.com/office/drawing/2014/main" id="{C2D49DEA-CF47-CAFD-D41B-7AD38735B628}"/>
                  </a:ext>
                </a:extLst>
              </p:cNvPr>
              <p:cNvPicPr>
                <a:picLocks noChangeAspect="1"/>
              </p:cNvPicPr>
              <p:nvPr userDrawn="1"/>
            </p:nvPicPr>
            <p:blipFill>
              <a:blip r:embed="rId3"/>
              <a:stretch>
                <a:fillRect/>
              </a:stretch>
            </p:blipFill>
            <p:spPr>
              <a:xfrm rot="10969431">
                <a:off x="4266042" y="1553323"/>
                <a:ext cx="3254384" cy="609245"/>
              </a:xfrm>
              <a:prstGeom prst="rect">
                <a:avLst/>
              </a:prstGeom>
            </p:spPr>
          </p:pic>
          <p:pic>
            <p:nvPicPr>
              <p:cNvPr id="9" name="Picture 8">
                <a:extLst>
                  <a:ext uri="{FF2B5EF4-FFF2-40B4-BE49-F238E27FC236}">
                    <a16:creationId xmlns:a16="http://schemas.microsoft.com/office/drawing/2014/main" id="{10FD2410-6F43-AF01-7F6F-BBDFBDBA24BA}"/>
                  </a:ext>
                </a:extLst>
              </p:cNvPr>
              <p:cNvPicPr>
                <a:picLocks noChangeAspect="1"/>
              </p:cNvPicPr>
              <p:nvPr userDrawn="1"/>
            </p:nvPicPr>
            <p:blipFill>
              <a:blip r:embed="rId4"/>
              <a:stretch>
                <a:fillRect/>
              </a:stretch>
            </p:blipFill>
            <p:spPr>
              <a:xfrm rot="10957825">
                <a:off x="4217389" y="1511882"/>
                <a:ext cx="3246172" cy="576360"/>
              </a:xfrm>
              <a:prstGeom prst="rect">
                <a:avLst/>
              </a:prstGeom>
            </p:spPr>
          </p:pic>
        </p:grpSp>
        <p:sp>
          <p:nvSpPr>
            <p:cNvPr id="6" name="TextBox 5">
              <a:extLst>
                <a:ext uri="{FF2B5EF4-FFF2-40B4-BE49-F238E27FC236}">
                  <a16:creationId xmlns:a16="http://schemas.microsoft.com/office/drawing/2014/main" id="{8A90EDA9-19C8-E05D-D365-2F354CA7CD3D}"/>
                </a:ext>
              </a:extLst>
            </p:cNvPr>
            <p:cNvSpPr txBox="1"/>
            <p:nvPr/>
          </p:nvSpPr>
          <p:spPr>
            <a:xfrm rot="21257907">
              <a:off x="2295926" y="1683465"/>
              <a:ext cx="7441890" cy="739220"/>
            </a:xfrm>
            <a:prstGeom prst="rect">
              <a:avLst/>
            </a:prstGeom>
            <a:noFill/>
          </p:spPr>
          <p:txBody>
            <a:bodyPr wrap="square" rtlCol="0">
              <a:normAutofit/>
            </a:bodyPr>
            <a:lstStyle/>
            <a:p>
              <a:pPr algn="ctr"/>
              <a:r>
                <a:rPr lang="nl-NL" sz="3200" b="1">
                  <a:solidFill>
                    <a:schemeClr val="accent6"/>
                  </a:solidFill>
                  <a:latin typeface="Rockwell" panose="02060603020205020403" pitchFamily="18" charset="77"/>
                </a:rPr>
                <a:t>Gehoor en gehoorschade</a:t>
              </a:r>
              <a:endParaRPr lang="en-NL" sz="3200" b="1">
                <a:solidFill>
                  <a:schemeClr val="accent6"/>
                </a:solidFill>
                <a:latin typeface="Rockwell" panose="02060603020205020403" pitchFamily="18" charset="77"/>
              </a:endParaRPr>
            </a:p>
          </p:txBody>
        </p:sp>
        <p:sp>
          <p:nvSpPr>
            <p:cNvPr id="7" name="TextBox 6">
              <a:extLst>
                <a:ext uri="{FF2B5EF4-FFF2-40B4-BE49-F238E27FC236}">
                  <a16:creationId xmlns:a16="http://schemas.microsoft.com/office/drawing/2014/main" id="{893FC367-BFD3-48E8-1292-83A5C86FC99A}"/>
                </a:ext>
              </a:extLst>
            </p:cNvPr>
            <p:cNvSpPr txBox="1"/>
            <p:nvPr/>
          </p:nvSpPr>
          <p:spPr>
            <a:xfrm rot="21257907">
              <a:off x="2971762" y="3028841"/>
              <a:ext cx="3922785" cy="472829"/>
            </a:xfrm>
            <a:prstGeom prst="rect">
              <a:avLst/>
            </a:prstGeom>
            <a:noFill/>
          </p:spPr>
          <p:txBody>
            <a:bodyPr wrap="square" lIns="91440" tIns="45720" rIns="91440" bIns="45720" rtlCol="0" anchor="t">
              <a:normAutofit/>
            </a:bodyPr>
            <a:lstStyle/>
            <a:p>
              <a:pPr algn="ctr"/>
              <a:r>
                <a:rPr lang="nl-NL" sz="1400" b="1" dirty="0" err="1">
                  <a:solidFill>
                    <a:schemeClr val="accent6"/>
                  </a:solidFill>
                  <a:latin typeface="Rockwell"/>
                </a:rPr>
                <a:t>Voorlichtingsles</a:t>
              </a:r>
              <a:r>
                <a:rPr lang="nl-NL" sz="1400" b="1" dirty="0">
                  <a:solidFill>
                    <a:schemeClr val="accent6"/>
                  </a:solidFill>
                  <a:latin typeface="Rockwell"/>
                </a:rPr>
                <a:t> VO3+</a:t>
              </a:r>
              <a:endParaRPr lang="en-NL" sz="1400" b="1" dirty="0">
                <a:solidFill>
                  <a:schemeClr val="accent6"/>
                </a:solidFill>
                <a:latin typeface="Rockwell"/>
              </a:endParaRPr>
            </a:p>
          </p:txBody>
        </p:sp>
      </p:grpSp>
      <p:pic>
        <p:nvPicPr>
          <p:cNvPr id="13" name="Picture 12" descr="A close up of a mouth&#10;&#10;Description automatically generated">
            <a:extLst>
              <a:ext uri="{FF2B5EF4-FFF2-40B4-BE49-F238E27FC236}">
                <a16:creationId xmlns:a16="http://schemas.microsoft.com/office/drawing/2014/main" id="{E4BA92D9-5B40-B065-CD73-66A544BC84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097578">
            <a:off x="752881" y="1239344"/>
            <a:ext cx="2423390" cy="2203914"/>
          </a:xfrm>
          <a:prstGeom prst="rect">
            <a:avLst/>
          </a:prstGeom>
        </p:spPr>
      </p:pic>
      <p:pic>
        <p:nvPicPr>
          <p:cNvPr id="15" name="Picture 14" descr="A blue and pink zigzag lines on a black background&#10;&#10;Description automatically generated">
            <a:extLst>
              <a:ext uri="{FF2B5EF4-FFF2-40B4-BE49-F238E27FC236}">
                <a16:creationId xmlns:a16="http://schemas.microsoft.com/office/drawing/2014/main" id="{98D1EBBE-8F1C-825B-5259-CFE20AE66A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8866" y="977692"/>
            <a:ext cx="1779498" cy="2128746"/>
          </a:xfrm>
          <a:prstGeom prst="rect">
            <a:avLst/>
          </a:prstGeom>
        </p:spPr>
      </p:pic>
      <p:pic>
        <p:nvPicPr>
          <p:cNvPr id="17" name="Picture 16" descr="A blue and pink zigzag lines on a black background&#10;&#10;Description automatically generated">
            <a:extLst>
              <a:ext uri="{FF2B5EF4-FFF2-40B4-BE49-F238E27FC236}">
                <a16:creationId xmlns:a16="http://schemas.microsoft.com/office/drawing/2014/main" id="{AFCEC2FA-0E6D-C005-94C6-1BCDA58BBD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220453">
            <a:off x="9299456" y="853319"/>
            <a:ext cx="1338875" cy="1606650"/>
          </a:xfrm>
          <a:prstGeom prst="rect">
            <a:avLst/>
          </a:prstGeom>
        </p:spPr>
      </p:pic>
    </p:spTree>
    <p:extLst>
      <p:ext uri="{BB962C8B-B14F-4D97-AF65-F5344CB8AC3E}">
        <p14:creationId xmlns:p14="http://schemas.microsoft.com/office/powerpoint/2010/main" val="189728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7AF99D8-BDE9-F61E-38A6-EEEC88CEFEAD}"/>
              </a:ext>
            </a:extLst>
          </p:cNvPr>
          <p:cNvSpPr>
            <a:spLocks noGrp="1"/>
          </p:cNvSpPr>
          <p:nvPr>
            <p:ph type="body" sz="quarter" idx="11"/>
          </p:nvPr>
        </p:nvSpPr>
        <p:spPr>
          <a:xfrm>
            <a:off x="3160642" y="2248308"/>
            <a:ext cx="5198167" cy="3923892"/>
          </a:xfrm>
        </p:spPr>
        <p:txBody>
          <a:bodyPr>
            <a:normAutofit/>
          </a:bodyPr>
          <a:lstStyle/>
          <a:p>
            <a:endParaRPr lang="nl-NL" sz="2800"/>
          </a:p>
          <a:p>
            <a:pPr algn="ctr"/>
            <a:r>
              <a:rPr lang="nl-NL" sz="2800"/>
              <a:t>Wie heeft er na het uitgaan of een feestje wel eens een piep in zijn oor?</a:t>
            </a:r>
          </a:p>
        </p:txBody>
      </p:sp>
      <p:pic>
        <p:nvPicPr>
          <p:cNvPr id="4" name="Afbeelding 3" descr="Afbeelding met tekening, schets, Menselijk gezicht, illustratie&#10;&#10;Automatisch gegenereerde beschrijving">
            <a:extLst>
              <a:ext uri="{FF2B5EF4-FFF2-40B4-BE49-F238E27FC236}">
                <a16:creationId xmlns:a16="http://schemas.microsoft.com/office/drawing/2014/main" id="{1A38D390-491C-27BD-2DFA-2537EFA8A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3988" y="1581354"/>
            <a:ext cx="3784630" cy="5257800"/>
          </a:xfrm>
          <a:prstGeom prst="rect">
            <a:avLst/>
          </a:prstGeom>
        </p:spPr>
      </p:pic>
      <p:pic>
        <p:nvPicPr>
          <p:cNvPr id="6" name="Afbeelding 5" descr="Afbeelding met muziekinstrument, kleding, persoon, concert&#10;&#10;Automatisch gegenereerde beschrijving">
            <a:extLst>
              <a:ext uri="{FF2B5EF4-FFF2-40B4-BE49-F238E27FC236}">
                <a16:creationId xmlns:a16="http://schemas.microsoft.com/office/drawing/2014/main" id="{048FC7E7-4F6B-5D0F-757A-7FE31B3ACB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672" y="1689652"/>
            <a:ext cx="3992963" cy="5257800"/>
          </a:xfrm>
          <a:prstGeom prst="rect">
            <a:avLst/>
          </a:prstGeom>
        </p:spPr>
      </p:pic>
    </p:spTree>
    <p:extLst>
      <p:ext uri="{BB962C8B-B14F-4D97-AF65-F5344CB8AC3E}">
        <p14:creationId xmlns:p14="http://schemas.microsoft.com/office/powerpoint/2010/main" val="182800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49E1C58-0DE2-2C49-D91E-E2DAD1FE5AD8}"/>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Vrijwel </a:t>
            </a:r>
            <a:r>
              <a:rPr lang="nl-NL" dirty="0"/>
              <a:t>alle jongeren luisteren muziek via oortjes of een koptelefoon</a:t>
            </a:r>
          </a:p>
          <a:p>
            <a:pPr marL="285750" indent="-285750">
              <a:buFont typeface="Arial" panose="020B0604020202020204" pitchFamily="34" charset="0"/>
              <a:buChar char="•"/>
            </a:pPr>
            <a:r>
              <a:rPr lang="nl-NL" dirty="0"/>
              <a:t>Meer dan de helft luistert dagelijks</a:t>
            </a:r>
          </a:p>
          <a:p>
            <a:pPr marL="285750" indent="-285750">
              <a:buFont typeface="Arial" panose="020B0604020202020204" pitchFamily="34" charset="0"/>
              <a:buChar char="•"/>
            </a:pPr>
            <a:r>
              <a:rPr lang="nl-NL" dirty="0">
                <a:latin typeface="Verdana"/>
                <a:ea typeface="Verdana"/>
              </a:rPr>
              <a:t>De helft van de jongeren luistert op een veilig volume (70%* of zachter)</a:t>
            </a:r>
          </a:p>
          <a:p>
            <a:pPr marL="285750" indent="-285750">
              <a:buFont typeface="Arial" panose="020B0604020202020204" pitchFamily="34" charset="0"/>
              <a:buChar char="•"/>
            </a:pPr>
            <a:r>
              <a:rPr lang="nl-NL" dirty="0">
                <a:latin typeface="Verdana"/>
                <a:ea typeface="Verdana"/>
              </a:rPr>
              <a:t>15% heeft een (tijdelijke) piep na het luisteren of maken van muziek</a:t>
            </a:r>
          </a:p>
          <a:p>
            <a:pPr marL="285750" indent="-285750">
              <a:buFont typeface="Arial" panose="020B0604020202020204" pitchFamily="34" charset="0"/>
              <a:buChar char="•"/>
            </a:pPr>
            <a:r>
              <a:rPr lang="nl-NL" dirty="0">
                <a:latin typeface="Verdana"/>
                <a:ea typeface="Verdana"/>
              </a:rPr>
              <a:t>Steeds meer jongeren beschermen zichzelf tijdens het uitgaan door (bijna) altijd oordoppen te dragen</a:t>
            </a:r>
          </a:p>
        </p:txBody>
      </p:sp>
      <p:sp>
        <p:nvSpPr>
          <p:cNvPr id="4" name="Tekstvak 3">
            <a:extLst>
              <a:ext uri="{FF2B5EF4-FFF2-40B4-BE49-F238E27FC236}">
                <a16:creationId xmlns:a16="http://schemas.microsoft.com/office/drawing/2014/main" id="{A5E76C2F-B492-E067-DCC1-1A5EF1EB308E}"/>
              </a:ext>
            </a:extLst>
          </p:cNvPr>
          <p:cNvSpPr txBox="1"/>
          <p:nvPr/>
        </p:nvSpPr>
        <p:spPr>
          <a:xfrm>
            <a:off x="584199" y="665922"/>
            <a:ext cx="7774609" cy="461665"/>
          </a:xfrm>
          <a:prstGeom prst="rect">
            <a:avLst/>
          </a:prstGeom>
          <a:noFill/>
        </p:spPr>
        <p:txBody>
          <a:bodyPr wrap="square" lIns="91440" tIns="45720" rIns="91440" bIns="45720" rtlCol="0" anchor="t">
            <a:spAutoFit/>
          </a:bodyPr>
          <a:lstStyle/>
          <a:p>
            <a:pPr algn="l"/>
            <a:r>
              <a:rPr lang="nl-NL" sz="2400" b="1" i="0">
                <a:solidFill>
                  <a:srgbClr val="26384B"/>
                </a:solidFill>
                <a:effectLst/>
                <a:latin typeface="Verdana"/>
                <a:ea typeface="Verdana"/>
              </a:rPr>
              <a:t>Helft jongeren luistert </a:t>
            </a:r>
            <a:r>
              <a:rPr lang="nl-NL" sz="2400" b="1">
                <a:solidFill>
                  <a:srgbClr val="26384B"/>
                </a:solidFill>
                <a:latin typeface="Verdana"/>
                <a:ea typeface="Verdana"/>
              </a:rPr>
              <a:t>veilig</a:t>
            </a:r>
            <a:r>
              <a:rPr lang="nl-NL" sz="2400" b="1" i="0">
                <a:solidFill>
                  <a:srgbClr val="26384B"/>
                </a:solidFill>
                <a:effectLst/>
                <a:latin typeface="Verdana"/>
                <a:ea typeface="Verdana"/>
              </a:rPr>
              <a:t> naar muziek</a:t>
            </a:r>
          </a:p>
        </p:txBody>
      </p:sp>
      <p:pic>
        <p:nvPicPr>
          <p:cNvPr id="12" name="Afbeelding 11" descr="Afbeelding met Menselijk gezicht, kleding, glimlach, Hoofdtelefoon&#10;&#10;Automatisch gegenereerde beschrijving">
            <a:extLst>
              <a:ext uri="{FF2B5EF4-FFF2-40B4-BE49-F238E27FC236}">
                <a16:creationId xmlns:a16="http://schemas.microsoft.com/office/drawing/2014/main" id="{8C9CDB9E-7C4B-6402-21F1-7BD91FFD3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5712" y="1494408"/>
            <a:ext cx="4892217" cy="5542496"/>
          </a:xfrm>
          <a:prstGeom prst="rect">
            <a:avLst/>
          </a:prstGeom>
        </p:spPr>
      </p:pic>
    </p:spTree>
    <p:extLst>
      <p:ext uri="{BB962C8B-B14F-4D97-AF65-F5344CB8AC3E}">
        <p14:creationId xmlns:p14="http://schemas.microsoft.com/office/powerpoint/2010/main" val="18249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rectangle with blue tape on it&#10;&#10;Description automatically generated">
            <a:extLst>
              <a:ext uri="{FF2B5EF4-FFF2-40B4-BE49-F238E27FC236}">
                <a16:creationId xmlns:a16="http://schemas.microsoft.com/office/drawing/2014/main" id="{131FE201-CF3C-8872-235A-24717F7941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329" y="-270576"/>
            <a:ext cx="8032750" cy="5914453"/>
          </a:xfrm>
          <a:prstGeom prst="rect">
            <a:avLst/>
          </a:prstGeom>
        </p:spPr>
      </p:pic>
      <p:sp>
        <p:nvSpPr>
          <p:cNvPr id="4" name="TextBox 3">
            <a:extLst>
              <a:ext uri="{FF2B5EF4-FFF2-40B4-BE49-F238E27FC236}">
                <a16:creationId xmlns:a16="http://schemas.microsoft.com/office/drawing/2014/main" id="{A7F77B2C-7F93-087E-9131-D67C9FD34AFA}"/>
              </a:ext>
            </a:extLst>
          </p:cNvPr>
          <p:cNvSpPr txBox="1"/>
          <p:nvPr/>
        </p:nvSpPr>
        <p:spPr>
          <a:xfrm rot="21431525">
            <a:off x="2514822" y="1895691"/>
            <a:ext cx="5027794" cy="2369880"/>
          </a:xfrm>
          <a:prstGeom prst="rect">
            <a:avLst/>
          </a:prstGeom>
          <a:noFill/>
        </p:spPr>
        <p:txBody>
          <a:bodyPr wrap="square" lIns="91440" tIns="45720" rIns="91440" bIns="45720" rtlCol="0" anchor="t">
            <a:spAutoFit/>
          </a:bodyPr>
          <a:lstStyle/>
          <a:p>
            <a:r>
              <a:rPr lang="nl-NL" sz="2000" b="1">
                <a:latin typeface="Rockwell" panose="02060603020205020403" pitchFamily="18" charset="77"/>
              </a:rPr>
              <a:t>DJ </a:t>
            </a:r>
            <a:r>
              <a:rPr lang="nl-NL" sz="2000" b="1" err="1">
                <a:latin typeface="Rockwell" panose="02060603020205020403" pitchFamily="18" charset="77"/>
              </a:rPr>
              <a:t>Trobi</a:t>
            </a:r>
            <a:endParaRPr lang="nl-NL" sz="2000" b="1">
              <a:latin typeface="Rockwell" panose="02060603020205020403" pitchFamily="18" charset="77"/>
            </a:endParaRPr>
          </a:p>
          <a:p>
            <a:pPr algn="ctr"/>
            <a:r>
              <a:rPr lang="nl-NL" sz="3200" b="1">
                <a:solidFill>
                  <a:schemeClr val="accent6"/>
                </a:solidFill>
                <a:latin typeface="Rockwell"/>
              </a:rPr>
              <a:t>”Wees lief voor je oren, want ze verdienen het om net zo hard te feesten als jij!”</a:t>
            </a:r>
          </a:p>
        </p:txBody>
      </p:sp>
      <p:pic>
        <p:nvPicPr>
          <p:cNvPr id="5" name="Afbeelding 4">
            <a:extLst>
              <a:ext uri="{FF2B5EF4-FFF2-40B4-BE49-F238E27FC236}">
                <a16:creationId xmlns:a16="http://schemas.microsoft.com/office/drawing/2014/main" id="{2B741DFA-FF9D-A643-8DFE-7B9FE444F0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4145" y="4154406"/>
            <a:ext cx="4594353" cy="2584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103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0ED741-E5C5-55FB-4482-18D883DDFB19}"/>
              </a:ext>
            </a:extLst>
          </p:cNvPr>
          <p:cNvSpPr>
            <a:spLocks noGrp="1"/>
          </p:cNvSpPr>
          <p:nvPr>
            <p:ph type="body" sz="quarter" idx="10"/>
          </p:nvPr>
        </p:nvSpPr>
        <p:spPr/>
        <p:txBody>
          <a:bodyPr/>
          <a:lstStyle/>
          <a:p>
            <a:r>
              <a:rPr lang="nl-NL"/>
              <a:t>Goede koptelefoon</a:t>
            </a:r>
          </a:p>
        </p:txBody>
      </p:sp>
      <p:sp>
        <p:nvSpPr>
          <p:cNvPr id="7" name="Text Placeholder 6">
            <a:extLst>
              <a:ext uri="{FF2B5EF4-FFF2-40B4-BE49-F238E27FC236}">
                <a16:creationId xmlns:a16="http://schemas.microsoft.com/office/drawing/2014/main" id="{2F44E2ED-C2F8-313A-50EB-94281D2F39B9}"/>
              </a:ext>
            </a:extLst>
          </p:cNvPr>
          <p:cNvSpPr>
            <a:spLocks noGrp="1"/>
          </p:cNvSpPr>
          <p:nvPr>
            <p:ph type="body" sz="quarter" idx="11"/>
          </p:nvPr>
        </p:nvSpPr>
        <p:spPr/>
        <p:txBody>
          <a:bodyPr/>
          <a:lstStyle/>
          <a:p>
            <a:r>
              <a:rPr lang="nl-NL"/>
              <a:t>Volumebegrenzer aan</a:t>
            </a:r>
          </a:p>
        </p:txBody>
      </p:sp>
      <p:sp>
        <p:nvSpPr>
          <p:cNvPr id="8" name="Text Placeholder 7">
            <a:extLst>
              <a:ext uri="{FF2B5EF4-FFF2-40B4-BE49-F238E27FC236}">
                <a16:creationId xmlns:a16="http://schemas.microsoft.com/office/drawing/2014/main" id="{4D744FCD-9A9B-6348-3DA0-1847E1BF9EC8}"/>
              </a:ext>
            </a:extLst>
          </p:cNvPr>
          <p:cNvSpPr>
            <a:spLocks noGrp="1"/>
          </p:cNvSpPr>
          <p:nvPr>
            <p:ph type="body" sz="quarter" idx="12"/>
          </p:nvPr>
        </p:nvSpPr>
        <p:spPr/>
        <p:txBody>
          <a:bodyPr vert="horz" lIns="91440" tIns="45720" rIns="91440" bIns="45720" rtlCol="0" anchor="t">
            <a:normAutofit/>
          </a:bodyPr>
          <a:lstStyle/>
          <a:p>
            <a:r>
              <a:rPr lang="nl-NL">
                <a:latin typeface="Verdana"/>
                <a:ea typeface="Verdana"/>
              </a:rPr>
              <a:t>Draag oordoppen</a:t>
            </a:r>
            <a:endParaRPr lang="nl-NL"/>
          </a:p>
        </p:txBody>
      </p:sp>
      <p:sp>
        <p:nvSpPr>
          <p:cNvPr id="9" name="Text Placeholder 8">
            <a:extLst>
              <a:ext uri="{FF2B5EF4-FFF2-40B4-BE49-F238E27FC236}">
                <a16:creationId xmlns:a16="http://schemas.microsoft.com/office/drawing/2014/main" id="{08162270-E8ED-3067-CC8B-AB61B9B148E0}"/>
              </a:ext>
            </a:extLst>
          </p:cNvPr>
          <p:cNvSpPr>
            <a:spLocks noGrp="1"/>
          </p:cNvSpPr>
          <p:nvPr>
            <p:ph type="body" sz="quarter" idx="13"/>
          </p:nvPr>
        </p:nvSpPr>
        <p:spPr/>
        <p:txBody>
          <a:bodyPr vert="horz" lIns="91440" tIns="45720" rIns="91440" bIns="45720" rtlCol="0" anchor="t">
            <a:normAutofit/>
          </a:bodyPr>
          <a:lstStyle/>
          <a:p>
            <a:r>
              <a:rPr lang="nl-NL">
                <a:latin typeface="Verdana"/>
                <a:ea typeface="Verdana"/>
              </a:rPr>
              <a:t>Doe online </a:t>
            </a:r>
            <a:r>
              <a:rPr lang="nl-NL" err="1">
                <a:latin typeface="Verdana"/>
                <a:ea typeface="Verdana"/>
              </a:rPr>
              <a:t>hoortest</a:t>
            </a:r>
            <a:endParaRPr lang="nl-NL">
              <a:latin typeface="Verdana"/>
              <a:ea typeface="Verdana"/>
            </a:endParaRPr>
          </a:p>
        </p:txBody>
      </p:sp>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4 mega goede tips </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Om je gehoor te beschermen</a:t>
              </a:r>
              <a:endParaRPr lang="en-NL" sz="1100" b="1">
                <a:solidFill>
                  <a:schemeClr val="accent6"/>
                </a:solidFill>
                <a:latin typeface="Rockwell" panose="02060603020205020403" pitchFamily="18" charset="77"/>
              </a:endParaRPr>
            </a:p>
          </p:txBody>
        </p:sp>
      </p:grpSp>
      <p:pic>
        <p:nvPicPr>
          <p:cNvPr id="3" name="Afbeelding 2" descr="Afbeelding met kat, tekenfilm, kunst&#10;&#10;Automatisch gegenereerde beschrijving">
            <a:extLst>
              <a:ext uri="{FF2B5EF4-FFF2-40B4-BE49-F238E27FC236}">
                <a16:creationId xmlns:a16="http://schemas.microsoft.com/office/drawing/2014/main" id="{1CBB7A66-D124-3A7B-C8B1-939B3BB16B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859" y="3539431"/>
            <a:ext cx="2800107" cy="2797869"/>
          </a:xfrm>
          <a:prstGeom prst="rect">
            <a:avLst/>
          </a:prstGeom>
        </p:spPr>
      </p:pic>
      <p:pic>
        <p:nvPicPr>
          <p:cNvPr id="5" name="Afbeelding 4" descr="Afbeelding met kunst&#10;&#10;Beschrijving automatisch gegenereerd met lage betrouwbaarheid">
            <a:extLst>
              <a:ext uri="{FF2B5EF4-FFF2-40B4-BE49-F238E27FC236}">
                <a16:creationId xmlns:a16="http://schemas.microsoft.com/office/drawing/2014/main" id="{ADB647EA-FA9A-FA87-7110-3A52978E1D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3064" y="3731148"/>
            <a:ext cx="2647303" cy="2645187"/>
          </a:xfrm>
          <a:prstGeom prst="rect">
            <a:avLst/>
          </a:prstGeom>
        </p:spPr>
      </p:pic>
      <p:pic>
        <p:nvPicPr>
          <p:cNvPr id="11" name="Afbeelding 10" descr="Afbeelding met paddenstoel&#10;&#10;Automatisch gegenereerde beschrijving">
            <a:extLst>
              <a:ext uri="{FF2B5EF4-FFF2-40B4-BE49-F238E27FC236}">
                <a16:creationId xmlns:a16="http://schemas.microsoft.com/office/drawing/2014/main" id="{F951A0F1-34B8-9709-C31B-7469DF6A22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7770588">
            <a:off x="7351344" y="5091405"/>
            <a:ext cx="469768" cy="997757"/>
          </a:xfrm>
          <a:prstGeom prst="rect">
            <a:avLst/>
          </a:prstGeom>
        </p:spPr>
      </p:pic>
      <p:pic>
        <p:nvPicPr>
          <p:cNvPr id="13" name="Afbeelding 12" descr="Afbeelding met persoon, glimlach, Menselijk gezicht, kleding&#10;&#10;Automatisch gegenereerde beschrijving">
            <a:extLst>
              <a:ext uri="{FF2B5EF4-FFF2-40B4-BE49-F238E27FC236}">
                <a16:creationId xmlns:a16="http://schemas.microsoft.com/office/drawing/2014/main" id="{54DD290E-95D8-5272-CD20-187B11E5B5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24882" y="3731148"/>
            <a:ext cx="2571583" cy="2571583"/>
          </a:xfrm>
          <a:prstGeom prst="rect">
            <a:avLst/>
          </a:prstGeom>
        </p:spPr>
      </p:pic>
      <p:pic>
        <p:nvPicPr>
          <p:cNvPr id="24" name="Afbeelding 23" descr="Afbeelding met schermopname&#10;&#10;Automatisch gegenereerde beschrijving">
            <a:extLst>
              <a:ext uri="{FF2B5EF4-FFF2-40B4-BE49-F238E27FC236}">
                <a16:creationId xmlns:a16="http://schemas.microsoft.com/office/drawing/2014/main" id="{8D683EBA-5A5A-4DBD-B879-73A8423344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92625" y="3836503"/>
            <a:ext cx="859291" cy="859291"/>
          </a:xfrm>
          <a:prstGeom prst="rect">
            <a:avLst/>
          </a:prstGeom>
        </p:spPr>
      </p:pic>
      <p:pic>
        <p:nvPicPr>
          <p:cNvPr id="4" name="Afbeelding 3" descr="Afbeelding met Mobiele telefoon, schermopname, tekenfilm, kunst&#10;&#10;Automatisch gegenereerde beschrijving">
            <a:extLst>
              <a:ext uri="{FF2B5EF4-FFF2-40B4-BE49-F238E27FC236}">
                <a16:creationId xmlns:a16="http://schemas.microsoft.com/office/drawing/2014/main" id="{3F6CFC64-444D-4EDD-9940-5BBF52A939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92905" y="3080425"/>
            <a:ext cx="4157980" cy="4157980"/>
          </a:xfrm>
          <a:prstGeom prst="rect">
            <a:avLst/>
          </a:prstGeom>
        </p:spPr>
      </p:pic>
    </p:spTree>
    <p:extLst>
      <p:ext uri="{BB962C8B-B14F-4D97-AF65-F5344CB8AC3E}">
        <p14:creationId xmlns:p14="http://schemas.microsoft.com/office/powerpoint/2010/main" val="131058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A19F50B-B9EE-7279-299E-BA4FEC227BFB}"/>
              </a:ext>
            </a:extLst>
          </p:cNvPr>
          <p:cNvSpPr>
            <a:spLocks noGrp="1"/>
          </p:cNvSpPr>
          <p:nvPr>
            <p:ph type="body" sz="quarter" idx="11"/>
          </p:nvPr>
        </p:nvSpPr>
        <p:spPr>
          <a:xfrm>
            <a:off x="584200" y="2248308"/>
            <a:ext cx="5633436" cy="3923892"/>
          </a:xfrm>
        </p:spPr>
        <p:txBody>
          <a:bodyPr vert="horz" lIns="91440" tIns="45720" rIns="91440" bIns="45720" rtlCol="0" anchor="t">
            <a:normAutofit/>
          </a:bodyPr>
          <a:lstStyle/>
          <a:p>
            <a:r>
              <a:rPr lang="nl-NL" sz="2400">
                <a:latin typeface="Verdana"/>
                <a:ea typeface="Verdana"/>
              </a:rPr>
              <a:t>1. Goede koptelefoon</a:t>
            </a:r>
            <a:endParaRPr lang="nl-NL" sz="2400"/>
          </a:p>
          <a:p>
            <a:endParaRPr lang="nl-NL"/>
          </a:p>
          <a:p>
            <a:pPr marL="285750" indent="-285750">
              <a:buChar char="•"/>
            </a:pPr>
            <a:r>
              <a:rPr lang="nl-NL">
                <a:latin typeface="Verdana"/>
                <a:ea typeface="Verdana"/>
              </a:rPr>
              <a:t>Een goede koptelefoon bedekt je hele oorschelp, dit noemen we 'over-</a:t>
            </a:r>
            <a:r>
              <a:rPr lang="nl-NL" err="1">
                <a:latin typeface="Verdana"/>
                <a:ea typeface="Verdana"/>
              </a:rPr>
              <a:t>ear</a:t>
            </a:r>
            <a:r>
              <a:rPr lang="nl-NL">
                <a:latin typeface="Verdana"/>
                <a:ea typeface="Verdana"/>
              </a:rPr>
              <a:t>'.</a:t>
            </a:r>
            <a:endParaRPr lang="nl-NL"/>
          </a:p>
          <a:p>
            <a:pPr marL="285750" indent="-285750">
              <a:buChar char="•"/>
            </a:pPr>
            <a:r>
              <a:rPr lang="nl-NL">
                <a:latin typeface="Verdana"/>
                <a:ea typeface="Verdana"/>
              </a:rPr>
              <a:t>Goede oortjes zijn van zacht materiaal gemaakt, zodat ze je oren goed afsluiten, dit noemen we 'in-</a:t>
            </a:r>
            <a:r>
              <a:rPr lang="nl-NL" err="1">
                <a:latin typeface="Verdana"/>
                <a:ea typeface="Verdana"/>
              </a:rPr>
              <a:t>ear</a:t>
            </a:r>
            <a:r>
              <a:rPr lang="nl-NL">
                <a:latin typeface="Verdana"/>
                <a:ea typeface="Verdana"/>
              </a:rPr>
              <a:t>'.</a:t>
            </a:r>
            <a:endParaRPr lang="nl-NL"/>
          </a:p>
          <a:p>
            <a:pPr marL="285750" indent="-285750">
              <a:buChar char="•"/>
            </a:pPr>
            <a:r>
              <a:rPr lang="nl-NL">
                <a:latin typeface="Verdana"/>
                <a:ea typeface="Verdana"/>
              </a:rPr>
              <a:t>Met de functie </a:t>
            </a:r>
            <a:r>
              <a:rPr lang="nl-NL" err="1">
                <a:latin typeface="Verdana"/>
                <a:ea typeface="Verdana"/>
              </a:rPr>
              <a:t>noise-cancelling</a:t>
            </a:r>
            <a:r>
              <a:rPr lang="nl-NL">
                <a:latin typeface="Verdana"/>
                <a:ea typeface="Verdana"/>
              </a:rPr>
              <a:t> hoor je minder geluiden in je omgeving.</a:t>
            </a:r>
            <a:endParaRPr lang="nl-NL"/>
          </a:p>
          <a:p>
            <a:endParaRPr lang="nl-NL"/>
          </a:p>
          <a:p>
            <a:endParaRPr lang="nl-NL"/>
          </a:p>
        </p:txBody>
      </p:sp>
      <p:pic>
        <p:nvPicPr>
          <p:cNvPr id="4" name="Onlinemedia 3" title="De verschillen in koptelefoons en oortjes: welke zijn veilig voor je gehoor?">
            <a:hlinkClick r:id="" action="ppaction://media"/>
            <a:extLst>
              <a:ext uri="{FF2B5EF4-FFF2-40B4-BE49-F238E27FC236}">
                <a16:creationId xmlns:a16="http://schemas.microsoft.com/office/drawing/2014/main" id="{98CF9B67-7283-3990-4455-4743F90A6044}"/>
              </a:ext>
            </a:extLst>
          </p:cNvPr>
          <p:cNvPicPr>
            <a:picLocks noRot="1" noChangeAspect="1"/>
          </p:cNvPicPr>
          <p:nvPr>
            <a:videoFile r:link="rId1"/>
          </p:nvPr>
        </p:nvPicPr>
        <p:blipFill>
          <a:blip r:embed="rId4"/>
          <a:stretch>
            <a:fillRect/>
          </a:stretch>
        </p:blipFill>
        <p:spPr>
          <a:xfrm>
            <a:off x="5885338" y="2143760"/>
            <a:ext cx="6167915" cy="3484880"/>
          </a:xfrm>
          <a:prstGeom prst="rect">
            <a:avLst/>
          </a:prstGeom>
        </p:spPr>
      </p:pic>
    </p:spTree>
    <p:extLst>
      <p:ext uri="{BB962C8B-B14F-4D97-AF65-F5344CB8AC3E}">
        <p14:creationId xmlns:p14="http://schemas.microsoft.com/office/powerpoint/2010/main" val="218155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4B2A46F-3909-011D-D54C-18E3BFEDA414}"/>
              </a:ext>
            </a:extLst>
          </p:cNvPr>
          <p:cNvSpPr>
            <a:spLocks noGrp="1"/>
          </p:cNvSpPr>
          <p:nvPr>
            <p:ph type="body" sz="quarter" idx="11"/>
          </p:nvPr>
        </p:nvSpPr>
        <p:spPr>
          <a:xfrm>
            <a:off x="584200" y="2248308"/>
            <a:ext cx="5601237" cy="3923892"/>
          </a:xfrm>
        </p:spPr>
        <p:txBody>
          <a:bodyPr vert="horz" lIns="91440" tIns="45720" rIns="91440" bIns="45720" rtlCol="0" anchor="t">
            <a:normAutofit/>
          </a:bodyPr>
          <a:lstStyle/>
          <a:p>
            <a:r>
              <a:rPr lang="nl-NL" sz="2400" dirty="0">
                <a:latin typeface="Verdana"/>
                <a:ea typeface="Verdana"/>
              </a:rPr>
              <a:t>2. Volumebegrenzer aan</a:t>
            </a:r>
            <a:r>
              <a:rPr lang="nl-NL" dirty="0">
                <a:latin typeface="Verdana"/>
                <a:ea typeface="Verdana"/>
              </a:rPr>
              <a:t> </a:t>
            </a:r>
          </a:p>
          <a:p>
            <a:endParaRPr lang="nl-NL" dirty="0"/>
          </a:p>
          <a:p>
            <a:pPr marL="285750" indent="-285750">
              <a:buChar char="•"/>
            </a:pPr>
            <a:r>
              <a:rPr lang="nl-NL" dirty="0">
                <a:solidFill>
                  <a:srgbClr val="000000"/>
                </a:solidFill>
                <a:latin typeface="Verdana"/>
                <a:ea typeface="Verdana"/>
              </a:rPr>
              <a:t>De volumebegrenzer op een mobiele telefoon of tablet zorgt ervoor dat de muziek nooit harder staat dan 85 decibel. </a:t>
            </a:r>
          </a:p>
          <a:p>
            <a:pPr marL="285750" indent="-285750">
              <a:buChar char="•"/>
            </a:pPr>
            <a:r>
              <a:rPr lang="nl-NL" dirty="0">
                <a:latin typeface="Verdana"/>
                <a:ea typeface="Verdana"/>
              </a:rPr>
              <a:t>Zet de volumebegrenzer daarom altijd aan</a:t>
            </a:r>
            <a:endParaRPr lang="nl-NL" dirty="0"/>
          </a:p>
          <a:p>
            <a:pPr marL="285750" indent="-285750">
              <a:buChar char="•"/>
            </a:pPr>
            <a:r>
              <a:rPr lang="nl-NL" dirty="0">
                <a:latin typeface="Verdana"/>
                <a:ea typeface="Verdana"/>
              </a:rPr>
              <a:t>Ga naar Instellingen onder 'Horen en voelen' (Apple) of 'Geluid en trillen' (Android) </a:t>
            </a:r>
          </a:p>
          <a:p>
            <a:pPr marL="285750" indent="-285750">
              <a:buChar char="•"/>
            </a:pPr>
            <a:r>
              <a:rPr lang="nl-NL" dirty="0">
                <a:latin typeface="Verdana"/>
                <a:ea typeface="Verdana"/>
              </a:rPr>
              <a:t>Lukt dit niet, zet het volume dan maximaal op 60% van de volumebalk</a:t>
            </a:r>
            <a:endParaRPr lang="nl-NL" dirty="0"/>
          </a:p>
        </p:txBody>
      </p:sp>
      <p:pic>
        <p:nvPicPr>
          <p:cNvPr id="4" name="Afbeelding 3">
            <a:extLst>
              <a:ext uri="{FF2B5EF4-FFF2-40B4-BE49-F238E27FC236}">
                <a16:creationId xmlns:a16="http://schemas.microsoft.com/office/drawing/2014/main" id="{4CD5A7E4-93A3-E9A1-0C63-186322DB4D9C}"/>
              </a:ext>
            </a:extLst>
          </p:cNvPr>
          <p:cNvPicPr>
            <a:picLocks noChangeAspect="1"/>
          </p:cNvPicPr>
          <p:nvPr/>
        </p:nvPicPr>
        <p:blipFill>
          <a:blip r:embed="rId3"/>
          <a:stretch>
            <a:fillRect/>
          </a:stretch>
        </p:blipFill>
        <p:spPr>
          <a:xfrm>
            <a:off x="4785360" y="-497033"/>
            <a:ext cx="8077200" cy="8077200"/>
          </a:xfrm>
          <a:prstGeom prst="rect">
            <a:avLst/>
          </a:prstGeom>
        </p:spPr>
      </p:pic>
    </p:spTree>
    <p:extLst>
      <p:ext uri="{BB962C8B-B14F-4D97-AF65-F5344CB8AC3E}">
        <p14:creationId xmlns:p14="http://schemas.microsoft.com/office/powerpoint/2010/main" val="302771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1E7E23-201E-A887-F972-93F05E29BE3E}"/>
              </a:ext>
            </a:extLst>
          </p:cNvPr>
          <p:cNvSpPr>
            <a:spLocks noGrp="1"/>
          </p:cNvSpPr>
          <p:nvPr>
            <p:ph type="body" sz="quarter" idx="11"/>
          </p:nvPr>
        </p:nvSpPr>
        <p:spPr>
          <a:xfrm>
            <a:off x="584200" y="2248308"/>
            <a:ext cx="5524041" cy="3923892"/>
          </a:xfrm>
        </p:spPr>
        <p:txBody>
          <a:bodyPr vert="horz" lIns="91440" tIns="45720" rIns="91440" bIns="45720" rtlCol="0" anchor="t">
            <a:normAutofit/>
          </a:bodyPr>
          <a:lstStyle/>
          <a:p>
            <a:r>
              <a:rPr lang="nl-NL" sz="2400">
                <a:latin typeface="Verdana"/>
                <a:ea typeface="Verdana"/>
              </a:rPr>
              <a:t>3. Draag oordoppen</a:t>
            </a:r>
          </a:p>
          <a:p>
            <a:endParaRPr lang="nl-NL"/>
          </a:p>
          <a:p>
            <a:pPr marL="285750" indent="-285750">
              <a:buChar char="•"/>
            </a:pPr>
            <a:r>
              <a:rPr lang="nl-NL">
                <a:latin typeface="Verdana"/>
                <a:ea typeface="Verdana"/>
              </a:rPr>
              <a:t>Muziek op een feestje staat vaak erg hard</a:t>
            </a:r>
            <a:endParaRPr lang="nl-NL"/>
          </a:p>
          <a:p>
            <a:pPr marL="285750" indent="-285750">
              <a:buChar char="•"/>
            </a:pPr>
            <a:r>
              <a:rPr lang="nl-NL">
                <a:latin typeface="Verdana"/>
                <a:ea typeface="Verdana"/>
              </a:rPr>
              <a:t>Oordoppen beschermen je oren</a:t>
            </a:r>
            <a:endParaRPr lang="nl-NL"/>
          </a:p>
          <a:p>
            <a:pPr marL="285750" indent="-285750">
              <a:buChar char="•"/>
            </a:pPr>
            <a:r>
              <a:rPr lang="nl-NL">
                <a:latin typeface="Verdana"/>
                <a:ea typeface="Verdana"/>
              </a:rPr>
              <a:t>Oordoppen met een muziekfilter zijn het beste, daarmee blijft de muziek goed klinken!</a:t>
            </a:r>
            <a:endParaRPr lang="nl-NL"/>
          </a:p>
          <a:p>
            <a:pPr marL="285750" indent="-285750">
              <a:buChar char="•"/>
            </a:pPr>
            <a:endParaRPr lang="nl-NL"/>
          </a:p>
        </p:txBody>
      </p:sp>
      <p:pic>
        <p:nvPicPr>
          <p:cNvPr id="3" name="Afbeelding 2" descr="Afbeelding met paddenstoel&#10;&#10;Automatisch gegenereerde beschrijving">
            <a:extLst>
              <a:ext uri="{FF2B5EF4-FFF2-40B4-BE49-F238E27FC236}">
                <a16:creationId xmlns:a16="http://schemas.microsoft.com/office/drawing/2014/main" id="{6859CA16-4D87-003B-D8C9-2B47C51007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5568" y="2620177"/>
            <a:ext cx="2495419" cy="2756054"/>
          </a:xfrm>
          <a:prstGeom prst="rect">
            <a:avLst/>
          </a:prstGeom>
        </p:spPr>
      </p:pic>
      <p:pic>
        <p:nvPicPr>
          <p:cNvPr id="4" name="Afbeelding 3">
            <a:extLst>
              <a:ext uri="{FF2B5EF4-FFF2-40B4-BE49-F238E27FC236}">
                <a16:creationId xmlns:a16="http://schemas.microsoft.com/office/drawing/2014/main" id="{EEEBD993-ECB2-6915-5CD8-F413969222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0360" y="745015"/>
            <a:ext cx="2079131" cy="2251114"/>
          </a:xfrm>
          <a:prstGeom prst="rect">
            <a:avLst/>
          </a:prstGeom>
        </p:spPr>
      </p:pic>
      <p:pic>
        <p:nvPicPr>
          <p:cNvPr id="5" name="Afbeelding 4" descr="Afbeelding met licht, cirkel&#10;&#10;Automatisch gegenereerde beschrijving">
            <a:extLst>
              <a:ext uri="{FF2B5EF4-FFF2-40B4-BE49-F238E27FC236}">
                <a16:creationId xmlns:a16="http://schemas.microsoft.com/office/drawing/2014/main" id="{B8DB18DE-733D-9DB3-7F59-D90399D0A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3725" y="3836622"/>
            <a:ext cx="2662337" cy="2636705"/>
          </a:xfrm>
          <a:prstGeom prst="rect">
            <a:avLst/>
          </a:prstGeom>
        </p:spPr>
      </p:pic>
      <p:sp>
        <p:nvSpPr>
          <p:cNvPr id="6" name="Tekstvak 5">
            <a:extLst>
              <a:ext uri="{FF2B5EF4-FFF2-40B4-BE49-F238E27FC236}">
                <a16:creationId xmlns:a16="http://schemas.microsoft.com/office/drawing/2014/main" id="{0611CD28-2083-961F-B211-3AC63136F48C}"/>
              </a:ext>
            </a:extLst>
          </p:cNvPr>
          <p:cNvSpPr txBox="1"/>
          <p:nvPr/>
        </p:nvSpPr>
        <p:spPr>
          <a:xfrm>
            <a:off x="6777054" y="5119739"/>
            <a:ext cx="16094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i="1">
                <a:solidFill>
                  <a:srgbClr val="FEFFFF"/>
                </a:solidFill>
                <a:latin typeface="Verdana"/>
                <a:ea typeface="Calibri"/>
                <a:cs typeface="Calibri"/>
              </a:rPr>
              <a:t>Oordoppen met muziekfilter</a:t>
            </a:r>
            <a:endParaRPr lang="nl-NL" sz="1400" i="1">
              <a:solidFill>
                <a:srgbClr val="FEFFFF"/>
              </a:solidFill>
              <a:latin typeface="Verdana"/>
            </a:endParaRPr>
          </a:p>
        </p:txBody>
      </p:sp>
      <p:sp>
        <p:nvSpPr>
          <p:cNvPr id="8" name="Tekstvak 7">
            <a:extLst>
              <a:ext uri="{FF2B5EF4-FFF2-40B4-BE49-F238E27FC236}">
                <a16:creationId xmlns:a16="http://schemas.microsoft.com/office/drawing/2014/main" id="{72210D4A-BA20-F909-1F72-57B0EA2957A6}"/>
              </a:ext>
            </a:extLst>
          </p:cNvPr>
          <p:cNvSpPr txBox="1"/>
          <p:nvPr/>
        </p:nvSpPr>
        <p:spPr>
          <a:xfrm>
            <a:off x="9351872" y="2779418"/>
            <a:ext cx="16094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i="1">
                <a:solidFill>
                  <a:srgbClr val="FEFFFF"/>
                </a:solidFill>
                <a:latin typeface="Verdana"/>
                <a:ea typeface="Calibri"/>
                <a:cs typeface="Calibri"/>
              </a:rPr>
              <a:t>Schuimdoppen</a:t>
            </a:r>
          </a:p>
        </p:txBody>
      </p:sp>
      <p:sp>
        <p:nvSpPr>
          <p:cNvPr id="9" name="Tekstvak 8">
            <a:extLst>
              <a:ext uri="{FF2B5EF4-FFF2-40B4-BE49-F238E27FC236}">
                <a16:creationId xmlns:a16="http://schemas.microsoft.com/office/drawing/2014/main" id="{501441F1-C48C-90AD-B90F-70D3479F62BC}"/>
              </a:ext>
            </a:extLst>
          </p:cNvPr>
          <p:cNvSpPr txBox="1"/>
          <p:nvPr/>
        </p:nvSpPr>
        <p:spPr>
          <a:xfrm>
            <a:off x="9558813" y="5909281"/>
            <a:ext cx="1921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i="1">
                <a:solidFill>
                  <a:srgbClr val="FEFFFF"/>
                </a:solidFill>
                <a:latin typeface="Verdana"/>
                <a:ea typeface="Calibri"/>
                <a:cs typeface="Calibri"/>
              </a:rPr>
              <a:t>Op maat gemaakte oordoppen</a:t>
            </a:r>
          </a:p>
        </p:txBody>
      </p:sp>
      <p:pic>
        <p:nvPicPr>
          <p:cNvPr id="7" name="Afbeelding 6">
            <a:extLst>
              <a:ext uri="{FF2B5EF4-FFF2-40B4-BE49-F238E27FC236}">
                <a16:creationId xmlns:a16="http://schemas.microsoft.com/office/drawing/2014/main" id="{0C13E3FF-78E1-CB96-47BB-04DCE8A6CC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9160" y="5681542"/>
            <a:ext cx="609653" cy="609653"/>
          </a:xfrm>
          <a:prstGeom prst="rect">
            <a:avLst/>
          </a:prstGeom>
        </p:spPr>
      </p:pic>
      <p:pic>
        <p:nvPicPr>
          <p:cNvPr id="10" name="Graphic 9" descr="Vinkje met effen opvulling">
            <a:extLst>
              <a:ext uri="{FF2B5EF4-FFF2-40B4-BE49-F238E27FC236}">
                <a16:creationId xmlns:a16="http://schemas.microsoft.com/office/drawing/2014/main" id="{39ECE59A-6453-4BD0-7335-9F4E51A828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6728" y="5070919"/>
            <a:ext cx="610623" cy="610623"/>
          </a:xfrm>
          <a:prstGeom prst="rect">
            <a:avLst/>
          </a:prstGeom>
        </p:spPr>
      </p:pic>
      <p:pic>
        <p:nvPicPr>
          <p:cNvPr id="11" name="Afbeelding 10">
            <a:extLst>
              <a:ext uri="{FF2B5EF4-FFF2-40B4-BE49-F238E27FC236}">
                <a16:creationId xmlns:a16="http://schemas.microsoft.com/office/drawing/2014/main" id="{06F0192C-A8DA-1915-5893-401CFCFA24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4485" y="2606288"/>
            <a:ext cx="609653" cy="615749"/>
          </a:xfrm>
          <a:prstGeom prst="rect">
            <a:avLst/>
          </a:prstGeom>
        </p:spPr>
      </p:pic>
    </p:spTree>
    <p:extLst>
      <p:ext uri="{BB962C8B-B14F-4D97-AF65-F5344CB8AC3E}">
        <p14:creationId xmlns:p14="http://schemas.microsoft.com/office/powerpoint/2010/main" val="425826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8B3845-9D43-E4A1-84F1-859FF26BABD8}"/>
              </a:ext>
            </a:extLst>
          </p:cNvPr>
          <p:cNvSpPr>
            <a:spLocks noGrp="1"/>
          </p:cNvSpPr>
          <p:nvPr>
            <p:ph type="body" sz="quarter" idx="11"/>
          </p:nvPr>
        </p:nvSpPr>
        <p:spPr>
          <a:xfrm>
            <a:off x="584200" y="2248308"/>
            <a:ext cx="6030533" cy="3923892"/>
          </a:xfrm>
        </p:spPr>
        <p:txBody>
          <a:bodyPr vert="horz" lIns="91440" tIns="45720" rIns="91440" bIns="45720" rtlCol="0" anchor="t">
            <a:normAutofit/>
          </a:bodyPr>
          <a:lstStyle/>
          <a:p>
            <a:r>
              <a:rPr lang="nl-NL" sz="2400">
                <a:latin typeface="Verdana"/>
                <a:ea typeface="Verdana"/>
              </a:rPr>
              <a:t>4. Doe elk jaar een online </a:t>
            </a:r>
            <a:r>
              <a:rPr lang="nl-NL" sz="2400" err="1">
                <a:latin typeface="Verdana"/>
                <a:ea typeface="Verdana"/>
              </a:rPr>
              <a:t>hoortest</a:t>
            </a:r>
            <a:endParaRPr lang="nl-NL" sz="2400"/>
          </a:p>
          <a:p>
            <a:endParaRPr lang="nl-NL" sz="2400">
              <a:latin typeface="Verdana"/>
              <a:ea typeface="Verdana"/>
            </a:endParaRPr>
          </a:p>
          <a:p>
            <a:pPr marL="342900" indent="-342900">
              <a:buChar char="•"/>
            </a:pPr>
            <a:r>
              <a:rPr lang="nl-NL" sz="2400">
                <a:latin typeface="Verdana"/>
                <a:ea typeface="Verdana"/>
              </a:rPr>
              <a:t>Ga naar hoortest.oorcheck.nl</a:t>
            </a:r>
            <a:endParaRPr lang="nl-NL" sz="2400"/>
          </a:p>
          <a:p>
            <a:pPr marL="342900" indent="-342900">
              <a:buChar char="•"/>
            </a:pPr>
            <a:r>
              <a:rPr lang="nl-NL" sz="2400">
                <a:latin typeface="Verdana"/>
                <a:ea typeface="Verdana"/>
              </a:rPr>
              <a:t>Doe dit thuis op een rustig moment in een stille ruimte</a:t>
            </a:r>
            <a:endParaRPr lang="nl-NL" sz="2400"/>
          </a:p>
          <a:p>
            <a:pPr marL="342900" indent="-342900">
              <a:buChar char="•"/>
            </a:pPr>
            <a:r>
              <a:rPr lang="nl-NL" sz="2400">
                <a:latin typeface="Verdana"/>
                <a:ea typeface="Verdana"/>
              </a:rPr>
              <a:t>Het duurt maar een paar minuten</a:t>
            </a:r>
            <a:endParaRPr lang="nl-NL" sz="2400"/>
          </a:p>
          <a:p>
            <a:endParaRPr lang="nl-NL"/>
          </a:p>
          <a:p>
            <a:endParaRPr lang="nl-NL"/>
          </a:p>
        </p:txBody>
      </p:sp>
      <p:pic>
        <p:nvPicPr>
          <p:cNvPr id="4" name="Afbeelding 3" descr="Afbeelding met kunst&#10;&#10;Beschrijving automatisch gegenereerd met lage betrouwbaarheid">
            <a:extLst>
              <a:ext uri="{FF2B5EF4-FFF2-40B4-BE49-F238E27FC236}">
                <a16:creationId xmlns:a16="http://schemas.microsoft.com/office/drawing/2014/main" id="{0DB3D835-CFEC-0DB6-8250-4C64E506FA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3463" y="1454422"/>
            <a:ext cx="4721552" cy="4717778"/>
          </a:xfrm>
          <a:prstGeom prst="rect">
            <a:avLst/>
          </a:prstGeom>
        </p:spPr>
      </p:pic>
    </p:spTree>
    <p:extLst>
      <p:ext uri="{BB962C8B-B14F-4D97-AF65-F5344CB8AC3E}">
        <p14:creationId xmlns:p14="http://schemas.microsoft.com/office/powerpoint/2010/main" val="339317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409F01-E3B9-CDE9-EBC7-ECAB97924575}"/>
              </a:ext>
            </a:extLst>
          </p:cNvPr>
          <p:cNvSpPr>
            <a:spLocks noGrp="1"/>
          </p:cNvSpPr>
          <p:nvPr>
            <p:ph type="body" sz="quarter" idx="11"/>
          </p:nvPr>
        </p:nvSpPr>
        <p:spPr/>
        <p:txBody>
          <a:bodyPr/>
          <a:lstStyle/>
          <a:p>
            <a:pPr marL="285750" indent="-285750">
              <a:buFontTx/>
              <a:buChar char="-"/>
            </a:pPr>
            <a:r>
              <a:rPr lang="nl-NL"/>
              <a:t>Bedenk een goede onderbouwing met minstens 3 argumenten </a:t>
            </a:r>
          </a:p>
          <a:p>
            <a:pPr marL="285750" indent="-285750">
              <a:buFontTx/>
              <a:buChar char="-"/>
            </a:pPr>
            <a:r>
              <a:rPr lang="nl-NL"/>
              <a:t>Overtuig de jury </a:t>
            </a:r>
          </a:p>
          <a:p>
            <a:endParaRPr lang="nl-NL"/>
          </a:p>
          <a:p>
            <a:r>
              <a:rPr lang="nl-NL"/>
              <a:t>Groep 1: Eens </a:t>
            </a:r>
          </a:p>
          <a:p>
            <a:r>
              <a:rPr lang="nl-NL"/>
              <a:t>Groep 2: Oneens </a:t>
            </a:r>
          </a:p>
          <a:p>
            <a:r>
              <a:rPr lang="nl-NL"/>
              <a:t>Groep 3: Jury</a:t>
            </a:r>
          </a:p>
        </p:txBody>
      </p:sp>
      <p:pic>
        <p:nvPicPr>
          <p:cNvPr id="5" name="Tijdelijke aanduiding voor afbeelding 4">
            <a:extLst>
              <a:ext uri="{FF2B5EF4-FFF2-40B4-BE49-F238E27FC236}">
                <a16:creationId xmlns:a16="http://schemas.microsoft.com/office/drawing/2014/main" id="{F9C154F6-56B1-EE72-62D9-DBD1D2A4263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4" name="Tekstvak 3">
            <a:extLst>
              <a:ext uri="{FF2B5EF4-FFF2-40B4-BE49-F238E27FC236}">
                <a16:creationId xmlns:a16="http://schemas.microsoft.com/office/drawing/2014/main" id="{9B740D5D-ACE0-E91A-62CF-9D6DC46448E1}"/>
              </a:ext>
            </a:extLst>
          </p:cNvPr>
          <p:cNvSpPr txBox="1"/>
          <p:nvPr/>
        </p:nvSpPr>
        <p:spPr>
          <a:xfrm>
            <a:off x="584200" y="596348"/>
            <a:ext cx="7188200" cy="1477328"/>
          </a:xfrm>
          <a:prstGeom prst="rect">
            <a:avLst/>
          </a:prstGeom>
          <a:noFill/>
        </p:spPr>
        <p:txBody>
          <a:bodyPr wrap="square" rtlCol="0">
            <a:spAutoFit/>
          </a:bodyPr>
          <a:lstStyle/>
          <a:p>
            <a:r>
              <a:rPr lang="nl-NL" sz="2400">
                <a:latin typeface="Verdana" panose="020B0604030504040204" pitchFamily="34" charset="0"/>
                <a:ea typeface="Verdana" panose="020B0604030504040204" pitchFamily="34" charset="0"/>
              </a:rPr>
              <a:t>Stelling: </a:t>
            </a:r>
          </a:p>
          <a:p>
            <a:r>
              <a:rPr lang="nl-NL" sz="2400">
                <a:latin typeface="Verdana" panose="020B0604030504040204" pitchFamily="34" charset="0"/>
                <a:ea typeface="Verdana" panose="020B0604030504040204" pitchFamily="34" charset="0"/>
              </a:rPr>
              <a:t>Zeer harde muziek bij uitgaansgelegenheden moet verboden worden. </a:t>
            </a:r>
          </a:p>
          <a:p>
            <a:endParaRPr lang="nl-NL"/>
          </a:p>
        </p:txBody>
      </p:sp>
    </p:spTree>
    <p:extLst>
      <p:ext uri="{BB962C8B-B14F-4D97-AF65-F5344CB8AC3E}">
        <p14:creationId xmlns:p14="http://schemas.microsoft.com/office/powerpoint/2010/main" val="82456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Hoe hoog kom jij?</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Tot welke toon kun jij horen?</a:t>
              </a:r>
              <a:endParaRPr lang="en-NL" sz="1100" b="1">
                <a:solidFill>
                  <a:schemeClr val="accent6"/>
                </a:solidFill>
                <a:latin typeface="Rockwell" panose="02060603020205020403" pitchFamily="18" charset="77"/>
              </a:endParaRPr>
            </a:p>
          </p:txBody>
        </p:sp>
      </p:grpSp>
      <p:pic>
        <p:nvPicPr>
          <p:cNvPr id="4" name="Afbeelding 3">
            <a:hlinkClick r:id="rId5"/>
            <a:extLst>
              <a:ext uri="{FF2B5EF4-FFF2-40B4-BE49-F238E27FC236}">
                <a16:creationId xmlns:a16="http://schemas.microsoft.com/office/drawing/2014/main" id="{50D2712D-BC41-8F62-504B-86DB8EA7B5CD}"/>
              </a:ext>
            </a:extLst>
          </p:cNvPr>
          <p:cNvPicPr>
            <a:picLocks noChangeAspect="1"/>
          </p:cNvPicPr>
          <p:nvPr/>
        </p:nvPicPr>
        <p:blipFill>
          <a:blip r:embed="rId6"/>
          <a:stretch>
            <a:fillRect/>
          </a:stretch>
        </p:blipFill>
        <p:spPr>
          <a:xfrm>
            <a:off x="689562" y="2222489"/>
            <a:ext cx="5963482" cy="3991532"/>
          </a:xfrm>
          <a:prstGeom prst="rect">
            <a:avLst/>
          </a:prstGeom>
        </p:spPr>
      </p:pic>
    </p:spTree>
    <p:extLst>
      <p:ext uri="{BB962C8B-B14F-4D97-AF65-F5344CB8AC3E}">
        <p14:creationId xmlns:p14="http://schemas.microsoft.com/office/powerpoint/2010/main" val="269205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ular object with a yellow tape on it&#10;&#10;Description automatically generated">
            <a:extLst>
              <a:ext uri="{FF2B5EF4-FFF2-40B4-BE49-F238E27FC236}">
                <a16:creationId xmlns:a16="http://schemas.microsoft.com/office/drawing/2014/main" id="{454F843A-261C-AFBA-E7CC-3A90E9857D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19643">
            <a:off x="264278" y="140404"/>
            <a:ext cx="5729625" cy="4218679"/>
          </a:xfrm>
          <a:prstGeom prst="rect">
            <a:avLst/>
          </a:prstGeom>
        </p:spPr>
      </p:pic>
      <p:sp>
        <p:nvSpPr>
          <p:cNvPr id="6" name="TextBox 5">
            <a:extLst>
              <a:ext uri="{FF2B5EF4-FFF2-40B4-BE49-F238E27FC236}">
                <a16:creationId xmlns:a16="http://schemas.microsoft.com/office/drawing/2014/main" id="{20F0E116-913B-A958-ABBC-629F4496D327}"/>
              </a:ext>
            </a:extLst>
          </p:cNvPr>
          <p:cNvSpPr txBox="1"/>
          <p:nvPr/>
        </p:nvSpPr>
        <p:spPr>
          <a:xfrm rot="21071576">
            <a:off x="1596994" y="2056299"/>
            <a:ext cx="2902011" cy="830997"/>
          </a:xfrm>
          <a:prstGeom prst="rect">
            <a:avLst/>
          </a:prstGeom>
          <a:noFill/>
        </p:spPr>
        <p:txBody>
          <a:bodyPr wrap="square" rtlCol="0">
            <a:spAutoFit/>
          </a:bodyPr>
          <a:lstStyle/>
          <a:p>
            <a:pPr algn="ctr"/>
            <a:r>
              <a:rPr lang="nl-NL" sz="2400" b="1">
                <a:latin typeface="Rockwell" panose="02060603020205020403" pitchFamily="18" charset="77"/>
              </a:rPr>
              <a:t>Hoe werkt het gehoor?</a:t>
            </a:r>
            <a:endParaRPr lang="en-NL" sz="2400" b="1">
              <a:latin typeface="Rockwell" panose="02060603020205020403" pitchFamily="18" charset="77"/>
            </a:endParaRPr>
          </a:p>
        </p:txBody>
      </p:sp>
      <p:pic>
        <p:nvPicPr>
          <p:cNvPr id="2" name="Afbeelding 1">
            <a:extLst>
              <a:ext uri="{FF2B5EF4-FFF2-40B4-BE49-F238E27FC236}">
                <a16:creationId xmlns:a16="http://schemas.microsoft.com/office/drawing/2014/main" id="{3BF16476-22E9-FF5B-539F-9AD7873B82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55297">
            <a:off x="3881120" y="2083787"/>
            <a:ext cx="1158241" cy="1162154"/>
          </a:xfrm>
          <a:prstGeom prst="rect">
            <a:avLst/>
          </a:prstGeom>
        </p:spPr>
      </p:pic>
      <p:pic>
        <p:nvPicPr>
          <p:cNvPr id="5" name="Onlinemedia 4" title="Hoe ontstaat gehoorschade, deel 1">
            <a:hlinkClick r:id="" action="ppaction://media"/>
            <a:extLst>
              <a:ext uri="{FF2B5EF4-FFF2-40B4-BE49-F238E27FC236}">
                <a16:creationId xmlns:a16="http://schemas.microsoft.com/office/drawing/2014/main" id="{8B292080-66D1-E9C6-5DEE-B5AFEF2F4797}"/>
              </a:ext>
            </a:extLst>
          </p:cNvPr>
          <p:cNvPicPr>
            <a:picLocks noRot="1" noChangeAspect="1"/>
          </p:cNvPicPr>
          <p:nvPr>
            <a:videoFile r:link="rId1"/>
          </p:nvPr>
        </p:nvPicPr>
        <p:blipFill>
          <a:blip r:embed="rId6"/>
          <a:stretch>
            <a:fillRect/>
          </a:stretch>
        </p:blipFill>
        <p:spPr>
          <a:xfrm>
            <a:off x="6096000" y="3104556"/>
            <a:ext cx="5632279" cy="3182245"/>
          </a:xfrm>
          <a:prstGeom prst="rect">
            <a:avLst/>
          </a:prstGeom>
        </p:spPr>
      </p:pic>
    </p:spTree>
    <p:extLst>
      <p:ext uri="{BB962C8B-B14F-4D97-AF65-F5344CB8AC3E}">
        <p14:creationId xmlns:p14="http://schemas.microsoft.com/office/powerpoint/2010/main" val="22716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B27DAB-C230-62EE-2921-7FF4C71CC7F8}"/>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A8DD1FD0-CB4F-C7F1-4EF6-68265C0209FE}"/>
                </a:ext>
              </a:extLst>
            </p:cNvPr>
            <p:cNvPicPr>
              <a:picLocks noChangeAspect="1"/>
            </p:cNvPicPr>
            <p:nvPr/>
          </p:nvPicPr>
          <p:blipFill>
            <a:blip r:embed="rId3"/>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B4B0C4F2-3DC1-8BB5-22AA-24251EAF0DAF}"/>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F43E2ABE-66E4-BC86-63BA-2B4061B4C4DE}"/>
                  </a:ext>
                </a:extLst>
              </p:cNvPr>
              <p:cNvPicPr>
                <a:picLocks noChangeAspect="1"/>
              </p:cNvPicPr>
              <p:nvPr userDrawn="1"/>
            </p:nvPicPr>
            <p:blipFill>
              <a:blip r:embed="rId3"/>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79060F9A-CA19-FBB2-3B75-EED3CE360376}"/>
                  </a:ext>
                </a:extLst>
              </p:cNvPr>
              <p:cNvPicPr>
                <a:picLocks noChangeAspect="1"/>
              </p:cNvPicPr>
              <p:nvPr userDrawn="1"/>
            </p:nvPicPr>
            <p:blipFill>
              <a:blip r:embed="rId4"/>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9A8A9C77-77D0-950C-33CD-15F14530DF9B}"/>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Wat is geluid? </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4BA8B29E-1F29-C7E2-5AEA-93451F210960}"/>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En hoe kun je geluid meten?</a:t>
              </a:r>
              <a:endParaRPr lang="en-NL" sz="1100" b="1">
                <a:solidFill>
                  <a:schemeClr val="accent6"/>
                </a:solidFill>
                <a:latin typeface="Rockwell" panose="02060603020205020403" pitchFamily="18" charset="77"/>
              </a:endParaRPr>
            </a:p>
          </p:txBody>
        </p:sp>
      </p:grpSp>
      <p:pic>
        <p:nvPicPr>
          <p:cNvPr id="7" name="Afbeelding 6">
            <a:extLst>
              <a:ext uri="{FF2B5EF4-FFF2-40B4-BE49-F238E27FC236}">
                <a16:creationId xmlns:a16="http://schemas.microsoft.com/office/drawing/2014/main" id="{7E2733E5-470A-8E5B-8112-9FAE09D549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4731" y="4958612"/>
            <a:ext cx="1753222" cy="1753222"/>
          </a:xfrm>
          <a:prstGeom prst="rect">
            <a:avLst/>
          </a:prstGeom>
        </p:spPr>
      </p:pic>
      <p:pic>
        <p:nvPicPr>
          <p:cNvPr id="8" name="Afbeelding 7">
            <a:extLst>
              <a:ext uri="{FF2B5EF4-FFF2-40B4-BE49-F238E27FC236}">
                <a16:creationId xmlns:a16="http://schemas.microsoft.com/office/drawing/2014/main" id="{9376535B-17C7-DE91-8BD0-E3259EACFB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45142">
            <a:off x="9999325" y="4172700"/>
            <a:ext cx="1330861" cy="2459197"/>
          </a:xfrm>
          <a:prstGeom prst="rect">
            <a:avLst/>
          </a:prstGeom>
        </p:spPr>
      </p:pic>
      <p:pic>
        <p:nvPicPr>
          <p:cNvPr id="3" name="Afbeelding 2">
            <a:extLst>
              <a:ext uri="{FF2B5EF4-FFF2-40B4-BE49-F238E27FC236}">
                <a16:creationId xmlns:a16="http://schemas.microsoft.com/office/drawing/2014/main" id="{15E44CC4-EABE-95EF-1585-E9EB24B80C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1678" y="2266610"/>
            <a:ext cx="6487531" cy="3754744"/>
          </a:xfrm>
          <a:prstGeom prst="rect">
            <a:avLst/>
          </a:prstGeom>
        </p:spPr>
      </p:pic>
    </p:spTree>
    <p:extLst>
      <p:ext uri="{BB962C8B-B14F-4D97-AF65-F5344CB8AC3E}">
        <p14:creationId xmlns:p14="http://schemas.microsoft.com/office/powerpoint/2010/main" val="166225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0079D54-4E86-1F73-8E5C-52EB5846C9F3}"/>
              </a:ext>
            </a:extLst>
          </p:cNvPr>
          <p:cNvPicPr>
            <a:picLocks noChangeAspect="1"/>
          </p:cNvPicPr>
          <p:nvPr/>
        </p:nvPicPr>
        <p:blipFill>
          <a:blip r:embed="rId3"/>
          <a:stretch>
            <a:fillRect/>
          </a:stretch>
        </p:blipFill>
        <p:spPr>
          <a:xfrm>
            <a:off x="2728867" y="1"/>
            <a:ext cx="6977675" cy="6838122"/>
          </a:xfrm>
          <a:prstGeom prst="rect">
            <a:avLst/>
          </a:prstGeom>
        </p:spPr>
      </p:pic>
    </p:spTree>
    <p:extLst>
      <p:ext uri="{BB962C8B-B14F-4D97-AF65-F5344CB8AC3E}">
        <p14:creationId xmlns:p14="http://schemas.microsoft.com/office/powerpoint/2010/main" val="294190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A0DDAA-1488-AAFE-EC24-68E2A6669AD7}"/>
              </a:ext>
            </a:extLst>
          </p:cNvPr>
          <p:cNvSpPr>
            <a:spLocks noGrp="1"/>
          </p:cNvSpPr>
          <p:nvPr>
            <p:ph type="body" sz="quarter" idx="11"/>
          </p:nvPr>
        </p:nvSpPr>
        <p:spPr>
          <a:xfrm>
            <a:off x="750967" y="4686962"/>
            <a:ext cx="4892261" cy="681436"/>
          </a:xfrm>
        </p:spPr>
        <p:txBody>
          <a:bodyPr/>
          <a:lstStyle/>
          <a:p>
            <a:r>
              <a:rPr lang="en-NL"/>
              <a:t>Te hard </a:t>
            </a:r>
            <a:r>
              <a:rPr lang="nl-NL"/>
              <a:t>    +      </a:t>
            </a:r>
            <a:r>
              <a:rPr lang="en-NL"/>
              <a:t>te vaak </a:t>
            </a:r>
            <a:r>
              <a:rPr lang="nl-NL"/>
              <a:t>    +      </a:t>
            </a:r>
            <a:r>
              <a:rPr lang="en-NL"/>
              <a:t>te lang</a:t>
            </a:r>
          </a:p>
        </p:txBody>
      </p:sp>
      <p:pic>
        <p:nvPicPr>
          <p:cNvPr id="4" name="Picture 3" descr="A orange and black circle with a speaker symbol&#10;&#10;Description automatically generated">
            <a:extLst>
              <a:ext uri="{FF2B5EF4-FFF2-40B4-BE49-F238E27FC236}">
                <a16:creationId xmlns:a16="http://schemas.microsoft.com/office/drawing/2014/main" id="{1D338749-718A-1012-23A9-ADFE5E2ECD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248" y="2584450"/>
            <a:ext cx="1689100" cy="1689100"/>
          </a:xfrm>
          <a:prstGeom prst="rect">
            <a:avLst/>
          </a:prstGeom>
        </p:spPr>
      </p:pic>
      <p:pic>
        <p:nvPicPr>
          <p:cNvPr id="6" name="Picture 5" descr="A clock in a circle&#10;&#10;Description automatically generated">
            <a:extLst>
              <a:ext uri="{FF2B5EF4-FFF2-40B4-BE49-F238E27FC236}">
                <a16:creationId xmlns:a16="http://schemas.microsoft.com/office/drawing/2014/main" id="{C38BFFEF-45AF-27FE-038A-BC96A640FB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7848" y="2584450"/>
            <a:ext cx="1689100" cy="1689100"/>
          </a:xfrm>
          <a:prstGeom prst="rect">
            <a:avLst/>
          </a:prstGeom>
        </p:spPr>
      </p:pic>
      <p:pic>
        <p:nvPicPr>
          <p:cNvPr id="8" name="Picture 7" descr="A logo with a number in a circle&#10;&#10;Description automatically generated">
            <a:extLst>
              <a:ext uri="{FF2B5EF4-FFF2-40B4-BE49-F238E27FC236}">
                <a16:creationId xmlns:a16="http://schemas.microsoft.com/office/drawing/2014/main" id="{EBD2FCBB-3198-7B08-586F-4733D05F4A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2548" y="2584450"/>
            <a:ext cx="1689100" cy="1689100"/>
          </a:xfrm>
          <a:prstGeom prst="rect">
            <a:avLst/>
          </a:prstGeom>
        </p:spPr>
      </p:pic>
      <p:grpSp>
        <p:nvGrpSpPr>
          <p:cNvPr id="5" name="Group 4">
            <a:extLst>
              <a:ext uri="{FF2B5EF4-FFF2-40B4-BE49-F238E27FC236}">
                <a16:creationId xmlns:a16="http://schemas.microsoft.com/office/drawing/2014/main" id="{65DC73D9-D079-4C58-4DEC-063FE59AC981}"/>
              </a:ext>
            </a:extLst>
          </p:cNvPr>
          <p:cNvGrpSpPr>
            <a:grpSpLocks noChangeAspect="1"/>
          </p:cNvGrpSpPr>
          <p:nvPr/>
        </p:nvGrpSpPr>
        <p:grpSpPr>
          <a:xfrm rot="289314">
            <a:off x="3519166" y="356957"/>
            <a:ext cx="5153616" cy="1440003"/>
            <a:chOff x="2091399" y="1363496"/>
            <a:chExt cx="8009117" cy="2265305"/>
          </a:xfrm>
        </p:grpSpPr>
        <p:pic>
          <p:nvPicPr>
            <p:cNvPr id="7" name="Picture 6">
              <a:extLst>
                <a:ext uri="{FF2B5EF4-FFF2-40B4-BE49-F238E27FC236}">
                  <a16:creationId xmlns:a16="http://schemas.microsoft.com/office/drawing/2014/main" id="{E495FC0F-805D-7228-1083-BF376D4A9723}"/>
                </a:ext>
              </a:extLst>
            </p:cNvPr>
            <p:cNvPicPr>
              <a:picLocks noChangeAspect="1"/>
            </p:cNvPicPr>
            <p:nvPr/>
          </p:nvPicPr>
          <p:blipFill>
            <a:blip r:embed="rId6"/>
            <a:stretch>
              <a:fillRect/>
            </a:stretch>
          </p:blipFill>
          <p:spPr>
            <a:xfrm rot="10538580">
              <a:off x="3952704" y="2591300"/>
              <a:ext cx="4202219" cy="1037501"/>
            </a:xfrm>
            <a:prstGeom prst="rect">
              <a:avLst/>
            </a:prstGeom>
          </p:spPr>
        </p:pic>
        <p:grpSp>
          <p:nvGrpSpPr>
            <p:cNvPr id="9" name="Group 8">
              <a:extLst>
                <a:ext uri="{FF2B5EF4-FFF2-40B4-BE49-F238E27FC236}">
                  <a16:creationId xmlns:a16="http://schemas.microsoft.com/office/drawing/2014/main" id="{D679416C-7778-8451-4D4C-35A46C8B98C8}"/>
                </a:ext>
              </a:extLst>
            </p:cNvPr>
            <p:cNvGrpSpPr/>
            <p:nvPr/>
          </p:nvGrpSpPr>
          <p:grpSpPr>
            <a:xfrm rot="21169149">
              <a:off x="2091399" y="1363496"/>
              <a:ext cx="8009117" cy="1500491"/>
              <a:chOff x="4217380" y="1511881"/>
              <a:chExt cx="3303137" cy="649721"/>
            </a:xfrm>
          </p:grpSpPr>
          <p:pic>
            <p:nvPicPr>
              <p:cNvPr id="12" name="Picture 11">
                <a:extLst>
                  <a:ext uri="{FF2B5EF4-FFF2-40B4-BE49-F238E27FC236}">
                    <a16:creationId xmlns:a16="http://schemas.microsoft.com/office/drawing/2014/main" id="{F0B20769-B862-073E-4D37-B7AE7083FE58}"/>
                  </a:ext>
                </a:extLst>
              </p:cNvPr>
              <p:cNvPicPr>
                <a:picLocks noChangeAspect="1"/>
              </p:cNvPicPr>
              <p:nvPr userDrawn="1"/>
            </p:nvPicPr>
            <p:blipFill>
              <a:blip r:embed="rId6"/>
              <a:stretch>
                <a:fillRect/>
              </a:stretch>
            </p:blipFill>
            <p:spPr>
              <a:xfrm rot="10969431">
                <a:off x="4266133" y="1552357"/>
                <a:ext cx="3254384" cy="609245"/>
              </a:xfrm>
              <a:prstGeom prst="rect">
                <a:avLst/>
              </a:prstGeom>
            </p:spPr>
          </p:pic>
          <p:pic>
            <p:nvPicPr>
              <p:cNvPr id="13" name="Picture 12">
                <a:extLst>
                  <a:ext uri="{FF2B5EF4-FFF2-40B4-BE49-F238E27FC236}">
                    <a16:creationId xmlns:a16="http://schemas.microsoft.com/office/drawing/2014/main" id="{89D1078B-351E-59AA-7632-45D7DCD620F3}"/>
                  </a:ext>
                </a:extLst>
              </p:cNvPr>
              <p:cNvPicPr>
                <a:picLocks noChangeAspect="1"/>
              </p:cNvPicPr>
              <p:nvPr userDrawn="1"/>
            </p:nvPicPr>
            <p:blipFill>
              <a:blip r:embed="rId7"/>
              <a:stretch>
                <a:fillRect/>
              </a:stretch>
            </p:blipFill>
            <p:spPr>
              <a:xfrm rot="10957825">
                <a:off x="4217380" y="1511881"/>
                <a:ext cx="3246172" cy="576360"/>
              </a:xfrm>
              <a:prstGeom prst="rect">
                <a:avLst/>
              </a:prstGeom>
            </p:spPr>
          </p:pic>
        </p:grpSp>
        <p:sp>
          <p:nvSpPr>
            <p:cNvPr id="10" name="TextBox 9">
              <a:extLst>
                <a:ext uri="{FF2B5EF4-FFF2-40B4-BE49-F238E27FC236}">
                  <a16:creationId xmlns:a16="http://schemas.microsoft.com/office/drawing/2014/main" id="{701D6C83-BCC7-D322-561D-A89DC930AF0E}"/>
                </a:ext>
              </a:extLst>
            </p:cNvPr>
            <p:cNvSpPr txBox="1"/>
            <p:nvPr/>
          </p:nvSpPr>
          <p:spPr>
            <a:xfrm rot="21257907">
              <a:off x="2296144" y="1687892"/>
              <a:ext cx="7353892" cy="739219"/>
            </a:xfrm>
            <a:prstGeom prst="rect">
              <a:avLst/>
            </a:prstGeom>
            <a:noFill/>
          </p:spPr>
          <p:txBody>
            <a:bodyPr wrap="square" rtlCol="0">
              <a:normAutofit fontScale="85000" lnSpcReduction="10000"/>
            </a:bodyPr>
            <a:lstStyle/>
            <a:p>
              <a:pPr algn="ctr"/>
              <a:r>
                <a:rPr lang="nl-NL" sz="2500" b="1">
                  <a:solidFill>
                    <a:schemeClr val="accent6"/>
                  </a:solidFill>
                  <a:latin typeface="Rockwell" panose="02060603020205020403" pitchFamily="18" charset="77"/>
                </a:rPr>
                <a:t>Hoe kan je gehoor beschadigen?</a:t>
              </a:r>
              <a:endParaRPr lang="en-NL" sz="2500" b="1">
                <a:solidFill>
                  <a:schemeClr val="accent6"/>
                </a:solidFill>
                <a:latin typeface="Rockwell" panose="02060603020205020403" pitchFamily="18" charset="77"/>
              </a:endParaRPr>
            </a:p>
          </p:txBody>
        </p:sp>
        <p:sp>
          <p:nvSpPr>
            <p:cNvPr id="11" name="TextBox 10">
              <a:extLst>
                <a:ext uri="{FF2B5EF4-FFF2-40B4-BE49-F238E27FC236}">
                  <a16:creationId xmlns:a16="http://schemas.microsoft.com/office/drawing/2014/main" id="{ECC9B1AC-645C-6649-FC92-AE2C97D78F98}"/>
                </a:ext>
              </a:extLst>
            </p:cNvPr>
            <p:cNvSpPr txBox="1"/>
            <p:nvPr/>
          </p:nvSpPr>
          <p:spPr>
            <a:xfrm rot="21257907">
              <a:off x="4094517" y="2898785"/>
              <a:ext cx="3922785" cy="472830"/>
            </a:xfrm>
            <a:prstGeom prst="rect">
              <a:avLst/>
            </a:prstGeom>
            <a:noFill/>
          </p:spPr>
          <p:txBody>
            <a:bodyPr wrap="square" rtlCol="0">
              <a:normAutofit/>
            </a:bodyPr>
            <a:lstStyle/>
            <a:p>
              <a:pPr algn="ctr"/>
              <a:r>
                <a:rPr lang="nl-NL" sz="1100" b="1">
                  <a:solidFill>
                    <a:schemeClr val="accent6"/>
                  </a:solidFill>
                  <a:latin typeface="Rockwell" panose="02060603020205020403" pitchFamily="18" charset="77"/>
                </a:rPr>
                <a:t>3 belangrijke oorzaken  </a:t>
              </a:r>
              <a:endParaRPr lang="en-NL" sz="1100" b="1">
                <a:solidFill>
                  <a:schemeClr val="accent6"/>
                </a:solidFill>
                <a:latin typeface="Rockwell" panose="02060603020205020403" pitchFamily="18" charset="77"/>
              </a:endParaRPr>
            </a:p>
          </p:txBody>
        </p:sp>
      </p:grpSp>
      <p:pic>
        <p:nvPicPr>
          <p:cNvPr id="14" name="Afbeelding 13" descr="Afbeelding met Menselijk gezicht, schets, vrouw, kleding&#10;&#10;Automatisch gegenereerde beschrijving">
            <a:extLst>
              <a:ext uri="{FF2B5EF4-FFF2-40B4-BE49-F238E27FC236}">
                <a16:creationId xmlns:a16="http://schemas.microsoft.com/office/drawing/2014/main" id="{D58B0025-60CA-4D0C-EF52-79194D1548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66004" y="1489602"/>
            <a:ext cx="4443382" cy="5368398"/>
          </a:xfrm>
          <a:prstGeom prst="rect">
            <a:avLst/>
          </a:prstGeom>
        </p:spPr>
      </p:pic>
    </p:spTree>
    <p:extLst>
      <p:ext uri="{BB962C8B-B14F-4D97-AF65-F5344CB8AC3E}">
        <p14:creationId xmlns:p14="http://schemas.microsoft.com/office/powerpoint/2010/main" val="384866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ular object with a yellow tape on it&#10;&#10;Description automatically generated">
            <a:extLst>
              <a:ext uri="{FF2B5EF4-FFF2-40B4-BE49-F238E27FC236}">
                <a16:creationId xmlns:a16="http://schemas.microsoft.com/office/drawing/2014/main" id="{454F843A-261C-AFBA-E7CC-3A90E9857D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19643">
            <a:off x="399647" y="256540"/>
            <a:ext cx="5731291" cy="4219906"/>
          </a:xfrm>
          <a:prstGeom prst="rect">
            <a:avLst/>
          </a:prstGeom>
        </p:spPr>
      </p:pic>
      <p:sp>
        <p:nvSpPr>
          <p:cNvPr id="6" name="TextBox 5">
            <a:extLst>
              <a:ext uri="{FF2B5EF4-FFF2-40B4-BE49-F238E27FC236}">
                <a16:creationId xmlns:a16="http://schemas.microsoft.com/office/drawing/2014/main" id="{20F0E116-913B-A958-ABBC-629F4496D327}"/>
              </a:ext>
            </a:extLst>
          </p:cNvPr>
          <p:cNvSpPr txBox="1"/>
          <p:nvPr/>
        </p:nvSpPr>
        <p:spPr>
          <a:xfrm rot="20954765">
            <a:off x="1467777" y="2067353"/>
            <a:ext cx="3737259" cy="1200329"/>
          </a:xfrm>
          <a:prstGeom prst="rect">
            <a:avLst/>
          </a:prstGeom>
          <a:noFill/>
        </p:spPr>
        <p:txBody>
          <a:bodyPr wrap="square" rtlCol="0">
            <a:spAutoFit/>
          </a:bodyPr>
          <a:lstStyle/>
          <a:p>
            <a:pPr algn="ctr"/>
            <a:r>
              <a:rPr lang="nl-NL" sz="2400" b="1">
                <a:latin typeface="Rockwell" panose="02060603020205020403" pitchFamily="18" charset="77"/>
              </a:rPr>
              <a:t>Wat gebeurt er als je gehoor beschadigd raakt?</a:t>
            </a:r>
            <a:endParaRPr lang="en-NL" sz="2400" b="1">
              <a:latin typeface="Rockwell" panose="02060603020205020403" pitchFamily="18" charset="77"/>
            </a:endParaRPr>
          </a:p>
        </p:txBody>
      </p:sp>
      <p:pic>
        <p:nvPicPr>
          <p:cNvPr id="2" name="Afbeelding 1">
            <a:extLst>
              <a:ext uri="{FF2B5EF4-FFF2-40B4-BE49-F238E27FC236}">
                <a16:creationId xmlns:a16="http://schemas.microsoft.com/office/drawing/2014/main" id="{B06230DD-FED1-33B9-A5F7-3429640166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678" y="2366493"/>
            <a:ext cx="1359526" cy="1365622"/>
          </a:xfrm>
          <a:prstGeom prst="rect">
            <a:avLst/>
          </a:prstGeom>
        </p:spPr>
      </p:pic>
      <p:pic>
        <p:nvPicPr>
          <p:cNvPr id="3" name="Onlinemedia 2" title="Hoe ontstaat gehoorschade, deel 2">
            <a:hlinkClick r:id="" action="ppaction://media"/>
            <a:extLst>
              <a:ext uri="{FF2B5EF4-FFF2-40B4-BE49-F238E27FC236}">
                <a16:creationId xmlns:a16="http://schemas.microsoft.com/office/drawing/2014/main" id="{2E9CC3CB-4121-6118-F4CE-9C6B4CDC9AD0}"/>
              </a:ext>
            </a:extLst>
          </p:cNvPr>
          <p:cNvPicPr>
            <a:picLocks noRot="1" noChangeAspect="1"/>
          </p:cNvPicPr>
          <p:nvPr>
            <a:videoFile r:link="rId1"/>
          </p:nvPr>
        </p:nvPicPr>
        <p:blipFill>
          <a:blip r:embed="rId6"/>
          <a:stretch>
            <a:fillRect/>
          </a:stretch>
        </p:blipFill>
        <p:spPr>
          <a:xfrm>
            <a:off x="6165728" y="3220720"/>
            <a:ext cx="5630032" cy="3180976"/>
          </a:xfrm>
          <a:prstGeom prst="rect">
            <a:avLst/>
          </a:prstGeom>
        </p:spPr>
      </p:pic>
    </p:spTree>
    <p:extLst>
      <p:ext uri="{BB962C8B-B14F-4D97-AF65-F5344CB8AC3E}">
        <p14:creationId xmlns:p14="http://schemas.microsoft.com/office/powerpoint/2010/main" val="25247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E11E85E-98EF-2AFB-B213-469B6569E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932" y="2248309"/>
            <a:ext cx="5516131" cy="3923892"/>
          </a:xfrm>
          <a:prstGeom prst="rect">
            <a:avLst/>
          </a:prstGeom>
        </p:spPr>
      </p:pic>
      <p:pic>
        <p:nvPicPr>
          <p:cNvPr id="5" name="Tijdelijke aanduiding voor afbeelding 4">
            <a:extLst>
              <a:ext uri="{FF2B5EF4-FFF2-40B4-BE49-F238E27FC236}">
                <a16:creationId xmlns:a16="http://schemas.microsoft.com/office/drawing/2014/main" id="{4149DED5-EE9C-6F22-EBA3-B4A35F09D3B8}"/>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6" name="Tekstvak 5">
            <a:extLst>
              <a:ext uri="{FF2B5EF4-FFF2-40B4-BE49-F238E27FC236}">
                <a16:creationId xmlns:a16="http://schemas.microsoft.com/office/drawing/2014/main" id="{136A3979-F236-3B35-66A7-CD7EEAE396CC}"/>
              </a:ext>
            </a:extLst>
          </p:cNvPr>
          <p:cNvSpPr txBox="1"/>
          <p:nvPr/>
        </p:nvSpPr>
        <p:spPr>
          <a:xfrm>
            <a:off x="4747868" y="1570383"/>
            <a:ext cx="3369363" cy="369332"/>
          </a:xfrm>
          <a:prstGeom prst="rect">
            <a:avLst/>
          </a:prstGeom>
          <a:noFill/>
        </p:spPr>
        <p:txBody>
          <a:bodyPr wrap="square" rtlCol="0">
            <a:spAutoFit/>
          </a:bodyPr>
          <a:lstStyle/>
          <a:p>
            <a:r>
              <a:rPr lang="nl-NL">
                <a:latin typeface="Verdana" panose="020B0604030504040204" pitchFamily="34" charset="0"/>
                <a:ea typeface="Verdana" panose="020B0604030504040204" pitchFamily="34" charset="0"/>
              </a:rPr>
              <a:t>Gezond  &lt; -- &gt; Beschadigd</a:t>
            </a:r>
          </a:p>
        </p:txBody>
      </p:sp>
      <p:sp>
        <p:nvSpPr>
          <p:cNvPr id="7" name="Tekstvak 6">
            <a:extLst>
              <a:ext uri="{FF2B5EF4-FFF2-40B4-BE49-F238E27FC236}">
                <a16:creationId xmlns:a16="http://schemas.microsoft.com/office/drawing/2014/main" id="{8971C4C5-AC6B-46B4-D4C5-223A482360C3}"/>
              </a:ext>
            </a:extLst>
          </p:cNvPr>
          <p:cNvSpPr txBox="1"/>
          <p:nvPr/>
        </p:nvSpPr>
        <p:spPr>
          <a:xfrm>
            <a:off x="5059016" y="815009"/>
            <a:ext cx="3465718" cy="369332"/>
          </a:xfrm>
          <a:prstGeom prst="rect">
            <a:avLst/>
          </a:prstGeom>
          <a:noFill/>
        </p:spPr>
        <p:txBody>
          <a:bodyPr wrap="square" rtlCol="0">
            <a:spAutoFit/>
          </a:bodyPr>
          <a:lstStyle/>
          <a:p>
            <a:r>
              <a:rPr lang="nl-NL">
                <a:latin typeface="Verdana" panose="020B0604030504040204" pitchFamily="34" charset="0"/>
                <a:ea typeface="Verdana" panose="020B0604030504040204" pitchFamily="34" charset="0"/>
              </a:rPr>
              <a:t>Trilharen in het oor</a:t>
            </a:r>
          </a:p>
        </p:txBody>
      </p:sp>
    </p:spTree>
    <p:extLst>
      <p:ext uri="{BB962C8B-B14F-4D97-AF65-F5344CB8AC3E}">
        <p14:creationId xmlns:p14="http://schemas.microsoft.com/office/powerpoint/2010/main" val="61057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08DC17E-BE0F-F6C3-4E77-79E8A4B5A89A}"/>
              </a:ext>
            </a:extLst>
          </p:cNvPr>
          <p:cNvSpPr>
            <a:spLocks noGrp="1"/>
          </p:cNvSpPr>
          <p:nvPr>
            <p:ph type="body" sz="quarter" idx="10"/>
          </p:nvPr>
        </p:nvSpPr>
        <p:spPr/>
        <p:txBody>
          <a:bodyPr/>
          <a:lstStyle/>
          <a:p>
            <a:r>
              <a:rPr lang="nl-NL" b="1"/>
              <a:t>Verstaan in een klaslokaal</a:t>
            </a:r>
          </a:p>
          <a:p>
            <a:endParaRPr lang="nl-NL"/>
          </a:p>
          <a:p>
            <a:pPr marL="285750" indent="-285750" algn="l">
              <a:buFont typeface="Arial" panose="020B0604020202020204" pitchFamily="34" charset="0"/>
              <a:buChar char="•"/>
            </a:pPr>
            <a:r>
              <a:rPr lang="nl-NL"/>
              <a:t>Goed horend</a:t>
            </a:r>
          </a:p>
          <a:p>
            <a:pPr algn="l"/>
            <a:endParaRPr lang="nl-NL"/>
          </a:p>
          <a:p>
            <a:pPr algn="l"/>
            <a:endParaRPr lang="nl-NL"/>
          </a:p>
          <a:p>
            <a:pPr marL="285750" indent="-285750" algn="l">
              <a:buFont typeface="Arial" panose="020B0604020202020204" pitchFamily="34" charset="0"/>
              <a:buChar char="•"/>
            </a:pPr>
            <a:r>
              <a:rPr lang="nl-NL"/>
              <a:t>35dB gehoorverlies</a:t>
            </a:r>
          </a:p>
          <a:p>
            <a:pPr algn="l"/>
            <a:endParaRPr lang="nl-NL"/>
          </a:p>
        </p:txBody>
      </p:sp>
      <p:sp>
        <p:nvSpPr>
          <p:cNvPr id="16" name="Text Placeholder 15">
            <a:extLst>
              <a:ext uri="{FF2B5EF4-FFF2-40B4-BE49-F238E27FC236}">
                <a16:creationId xmlns:a16="http://schemas.microsoft.com/office/drawing/2014/main" id="{A0993F6F-B611-1E14-4896-35ECDE40A64C}"/>
              </a:ext>
            </a:extLst>
          </p:cNvPr>
          <p:cNvSpPr>
            <a:spLocks noGrp="1"/>
          </p:cNvSpPr>
          <p:nvPr>
            <p:ph type="body" sz="quarter" idx="11"/>
          </p:nvPr>
        </p:nvSpPr>
        <p:spPr/>
        <p:txBody>
          <a:bodyPr/>
          <a:lstStyle/>
          <a:p>
            <a:r>
              <a:rPr lang="nl-NL" b="1"/>
              <a:t>Gesprek met 4 personen</a:t>
            </a:r>
          </a:p>
          <a:p>
            <a:endParaRPr lang="nl-NL"/>
          </a:p>
          <a:p>
            <a:pPr marL="285750" indent="-285750" algn="l">
              <a:buFont typeface="Arial" panose="020B0604020202020204" pitchFamily="34" charset="0"/>
              <a:buChar char="•"/>
            </a:pPr>
            <a:r>
              <a:rPr lang="nl-NL"/>
              <a:t>Goed horend</a:t>
            </a:r>
            <a:br>
              <a:rPr lang="nl-NL"/>
            </a:br>
            <a:br>
              <a:rPr lang="nl-NL"/>
            </a:br>
            <a:br>
              <a:rPr lang="nl-NL"/>
            </a:br>
            <a:endParaRPr lang="nl-NL"/>
          </a:p>
          <a:p>
            <a:pPr marL="285750" indent="-285750" algn="l">
              <a:buFont typeface="Arial" panose="020B0604020202020204" pitchFamily="34" charset="0"/>
              <a:buChar char="•"/>
            </a:pPr>
            <a:r>
              <a:rPr lang="nl-NL"/>
              <a:t>35dB gehoorverlies</a:t>
            </a:r>
          </a:p>
          <a:p>
            <a:pPr algn="l"/>
            <a:endParaRPr lang="en-NL"/>
          </a:p>
          <a:p>
            <a:endParaRPr lang="en-NL"/>
          </a:p>
        </p:txBody>
      </p:sp>
      <p:sp>
        <p:nvSpPr>
          <p:cNvPr id="24" name="Text Placeholder 23">
            <a:extLst>
              <a:ext uri="{FF2B5EF4-FFF2-40B4-BE49-F238E27FC236}">
                <a16:creationId xmlns:a16="http://schemas.microsoft.com/office/drawing/2014/main" id="{6E498007-949F-5540-6145-C9FE57690F59}"/>
              </a:ext>
            </a:extLst>
          </p:cNvPr>
          <p:cNvSpPr>
            <a:spLocks noGrp="1"/>
          </p:cNvSpPr>
          <p:nvPr>
            <p:ph type="body" sz="quarter" idx="12"/>
          </p:nvPr>
        </p:nvSpPr>
        <p:spPr/>
        <p:txBody>
          <a:bodyPr/>
          <a:lstStyle/>
          <a:p>
            <a:r>
              <a:rPr lang="nl-NL" b="1"/>
              <a:t>Piep in je oor</a:t>
            </a:r>
            <a:endParaRPr lang="en-NL" b="1"/>
          </a:p>
        </p:txBody>
      </p:sp>
      <p:sp>
        <p:nvSpPr>
          <p:cNvPr id="25" name="Text Placeholder 24">
            <a:extLst>
              <a:ext uri="{FF2B5EF4-FFF2-40B4-BE49-F238E27FC236}">
                <a16:creationId xmlns:a16="http://schemas.microsoft.com/office/drawing/2014/main" id="{ED7C50BA-E605-C35C-37D3-BC824713A883}"/>
              </a:ext>
            </a:extLst>
          </p:cNvPr>
          <p:cNvSpPr>
            <a:spLocks noGrp="1"/>
          </p:cNvSpPr>
          <p:nvPr>
            <p:ph type="body" sz="quarter" idx="13"/>
          </p:nvPr>
        </p:nvSpPr>
        <p:spPr/>
        <p:txBody>
          <a:bodyPr/>
          <a:lstStyle/>
          <a:p>
            <a:r>
              <a:rPr lang="nl-NL" b="1"/>
              <a:t>Ruis in je oor</a:t>
            </a:r>
            <a:endParaRPr lang="en-NL" b="1"/>
          </a:p>
        </p:txBody>
      </p:sp>
      <p:grpSp>
        <p:nvGrpSpPr>
          <p:cNvPr id="17" name="Group 16">
            <a:extLst>
              <a:ext uri="{FF2B5EF4-FFF2-40B4-BE49-F238E27FC236}">
                <a16:creationId xmlns:a16="http://schemas.microsoft.com/office/drawing/2014/main" id="{39B45562-FB89-9F40-6E91-FDCA5D366107}"/>
              </a:ext>
            </a:extLst>
          </p:cNvPr>
          <p:cNvGrpSpPr>
            <a:grpSpLocks noChangeAspect="1"/>
          </p:cNvGrpSpPr>
          <p:nvPr/>
        </p:nvGrpSpPr>
        <p:grpSpPr>
          <a:xfrm rot="289314">
            <a:off x="3519166" y="356957"/>
            <a:ext cx="5153616" cy="1440003"/>
            <a:chOff x="2091399" y="1363496"/>
            <a:chExt cx="8009117" cy="2265305"/>
          </a:xfrm>
        </p:grpSpPr>
        <p:pic>
          <p:nvPicPr>
            <p:cNvPr id="18" name="Picture 17">
              <a:extLst>
                <a:ext uri="{FF2B5EF4-FFF2-40B4-BE49-F238E27FC236}">
                  <a16:creationId xmlns:a16="http://schemas.microsoft.com/office/drawing/2014/main" id="{B4A412DF-FF48-EA4C-ADA0-C0A95A736753}"/>
                </a:ext>
              </a:extLst>
            </p:cNvPr>
            <p:cNvPicPr>
              <a:picLocks noChangeAspect="1"/>
            </p:cNvPicPr>
            <p:nvPr/>
          </p:nvPicPr>
          <p:blipFill>
            <a:blip r:embed="rId15"/>
            <a:stretch>
              <a:fillRect/>
            </a:stretch>
          </p:blipFill>
          <p:spPr>
            <a:xfrm rot="10538580">
              <a:off x="3952704" y="2591300"/>
              <a:ext cx="4202219" cy="1037501"/>
            </a:xfrm>
            <a:prstGeom prst="rect">
              <a:avLst/>
            </a:prstGeom>
          </p:spPr>
        </p:pic>
        <p:grpSp>
          <p:nvGrpSpPr>
            <p:cNvPr id="19" name="Group 18">
              <a:extLst>
                <a:ext uri="{FF2B5EF4-FFF2-40B4-BE49-F238E27FC236}">
                  <a16:creationId xmlns:a16="http://schemas.microsoft.com/office/drawing/2014/main" id="{D8C97D89-258C-1B2B-1F0F-46C201E90604}"/>
                </a:ext>
              </a:extLst>
            </p:cNvPr>
            <p:cNvGrpSpPr/>
            <p:nvPr/>
          </p:nvGrpSpPr>
          <p:grpSpPr>
            <a:xfrm rot="21169149">
              <a:off x="2091399" y="1363496"/>
              <a:ext cx="8009117" cy="1500491"/>
              <a:chOff x="4217380" y="1511881"/>
              <a:chExt cx="3303137" cy="649721"/>
            </a:xfrm>
          </p:grpSpPr>
          <p:pic>
            <p:nvPicPr>
              <p:cNvPr id="22" name="Picture 21">
                <a:extLst>
                  <a:ext uri="{FF2B5EF4-FFF2-40B4-BE49-F238E27FC236}">
                    <a16:creationId xmlns:a16="http://schemas.microsoft.com/office/drawing/2014/main" id="{B2398A46-DA8F-C5AE-2E4B-265ACB9CD3DB}"/>
                  </a:ext>
                </a:extLst>
              </p:cNvPr>
              <p:cNvPicPr>
                <a:picLocks noChangeAspect="1"/>
              </p:cNvPicPr>
              <p:nvPr userDrawn="1"/>
            </p:nvPicPr>
            <p:blipFill>
              <a:blip r:embed="rId15"/>
              <a:stretch>
                <a:fillRect/>
              </a:stretch>
            </p:blipFill>
            <p:spPr>
              <a:xfrm rot="10969431">
                <a:off x="4266133" y="1552357"/>
                <a:ext cx="3254384" cy="609245"/>
              </a:xfrm>
              <a:prstGeom prst="rect">
                <a:avLst/>
              </a:prstGeom>
            </p:spPr>
          </p:pic>
          <p:pic>
            <p:nvPicPr>
              <p:cNvPr id="23" name="Picture 22">
                <a:extLst>
                  <a:ext uri="{FF2B5EF4-FFF2-40B4-BE49-F238E27FC236}">
                    <a16:creationId xmlns:a16="http://schemas.microsoft.com/office/drawing/2014/main" id="{343F4BF9-E768-3737-0F9F-8F3988815098}"/>
                  </a:ext>
                </a:extLst>
              </p:cNvPr>
              <p:cNvPicPr>
                <a:picLocks noChangeAspect="1"/>
              </p:cNvPicPr>
              <p:nvPr userDrawn="1"/>
            </p:nvPicPr>
            <p:blipFill>
              <a:blip r:embed="rId16"/>
              <a:stretch>
                <a:fillRect/>
              </a:stretch>
            </p:blipFill>
            <p:spPr>
              <a:xfrm rot="10957825">
                <a:off x="4217380" y="1511881"/>
                <a:ext cx="3246172" cy="576360"/>
              </a:xfrm>
              <a:prstGeom prst="rect">
                <a:avLst/>
              </a:prstGeom>
            </p:spPr>
          </p:pic>
        </p:grpSp>
        <p:sp>
          <p:nvSpPr>
            <p:cNvPr id="20" name="TextBox 19">
              <a:extLst>
                <a:ext uri="{FF2B5EF4-FFF2-40B4-BE49-F238E27FC236}">
                  <a16:creationId xmlns:a16="http://schemas.microsoft.com/office/drawing/2014/main" id="{04FCD054-404B-3E55-8D66-24C16B9D03BF}"/>
                </a:ext>
              </a:extLst>
            </p:cNvPr>
            <p:cNvSpPr txBox="1"/>
            <p:nvPr/>
          </p:nvSpPr>
          <p:spPr>
            <a:xfrm rot="21257907">
              <a:off x="2296145" y="1687891"/>
              <a:ext cx="7353892" cy="739219"/>
            </a:xfrm>
            <a:prstGeom prst="rect">
              <a:avLst/>
            </a:prstGeom>
            <a:noFill/>
          </p:spPr>
          <p:txBody>
            <a:bodyPr wrap="square" rtlCol="0">
              <a:normAutofit lnSpcReduction="10000"/>
            </a:bodyPr>
            <a:lstStyle/>
            <a:p>
              <a:pPr algn="ctr"/>
              <a:r>
                <a:rPr lang="nl-NL" sz="2500" b="1">
                  <a:solidFill>
                    <a:schemeClr val="accent6"/>
                  </a:solidFill>
                  <a:latin typeface="Rockwell" panose="02060603020205020403" pitchFamily="18" charset="77"/>
                </a:rPr>
                <a:t>Zo klinkt het!</a:t>
              </a:r>
              <a:endParaRPr lang="en-NL" sz="2500" b="1">
                <a:solidFill>
                  <a:schemeClr val="accent6"/>
                </a:solidFill>
                <a:latin typeface="Rockwell" panose="02060603020205020403" pitchFamily="18" charset="77"/>
              </a:endParaRPr>
            </a:p>
          </p:txBody>
        </p:sp>
        <p:sp>
          <p:nvSpPr>
            <p:cNvPr id="21" name="TextBox 20">
              <a:extLst>
                <a:ext uri="{FF2B5EF4-FFF2-40B4-BE49-F238E27FC236}">
                  <a16:creationId xmlns:a16="http://schemas.microsoft.com/office/drawing/2014/main" id="{AC663B15-057A-0574-29A7-AF4753F99429}"/>
                </a:ext>
              </a:extLst>
            </p:cNvPr>
            <p:cNvSpPr txBox="1"/>
            <p:nvPr/>
          </p:nvSpPr>
          <p:spPr>
            <a:xfrm rot="21257907">
              <a:off x="4094517" y="2898785"/>
              <a:ext cx="3922785" cy="472830"/>
            </a:xfrm>
            <a:prstGeom prst="rect">
              <a:avLst/>
            </a:prstGeom>
            <a:noFill/>
          </p:spPr>
          <p:txBody>
            <a:bodyPr wrap="square" rtlCol="0">
              <a:normAutofit fontScale="92500"/>
            </a:bodyPr>
            <a:lstStyle/>
            <a:p>
              <a:r>
                <a:rPr lang="nl-NL" sz="1100" b="1">
                  <a:solidFill>
                    <a:schemeClr val="accent6"/>
                  </a:solidFill>
                  <a:latin typeface="Rockwell" panose="02060603020205020403" pitchFamily="18" charset="77"/>
                </a:rPr>
                <a:t>Beluister hier verschillende situaties</a:t>
              </a:r>
              <a:endParaRPr lang="en-NL" sz="1100" b="1">
                <a:solidFill>
                  <a:schemeClr val="accent6"/>
                </a:solidFill>
                <a:latin typeface="Rockwell" panose="02060603020205020403" pitchFamily="18" charset="77"/>
              </a:endParaRPr>
            </a:p>
          </p:txBody>
        </p:sp>
      </p:grpSp>
      <p:pic>
        <p:nvPicPr>
          <p:cNvPr id="3" name="Afbeelding 2">
            <a:extLst>
              <a:ext uri="{FF2B5EF4-FFF2-40B4-BE49-F238E27FC236}">
                <a16:creationId xmlns:a16="http://schemas.microsoft.com/office/drawing/2014/main" id="{A5DB8E0F-65BE-C782-1A28-603801B408D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565270" y="4042185"/>
            <a:ext cx="2132683" cy="1505873"/>
          </a:xfrm>
          <a:prstGeom prst="rect">
            <a:avLst/>
          </a:prstGeom>
        </p:spPr>
      </p:pic>
      <p:pic>
        <p:nvPicPr>
          <p:cNvPr id="5" name="Afbeelding 4">
            <a:extLst>
              <a:ext uri="{FF2B5EF4-FFF2-40B4-BE49-F238E27FC236}">
                <a16:creationId xmlns:a16="http://schemas.microsoft.com/office/drawing/2014/main" id="{D6575DCC-664A-4C0B-A69F-5F1E0974E8CE}"/>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218611" y="4042184"/>
            <a:ext cx="2199053" cy="1505873"/>
          </a:xfrm>
          <a:prstGeom prst="rect">
            <a:avLst/>
          </a:prstGeom>
        </p:spPr>
      </p:pic>
      <p:pic>
        <p:nvPicPr>
          <p:cNvPr id="8" name="19 Track 19">
            <a:hlinkClick r:id="" action="ppaction://media"/>
            <a:extLst>
              <a:ext uri="{FF2B5EF4-FFF2-40B4-BE49-F238E27FC236}">
                <a16:creationId xmlns:a16="http://schemas.microsoft.com/office/drawing/2014/main" id="{6FEC67BB-A0AA-FF52-F5C8-536FC677582F}"/>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7201916" y="5695973"/>
            <a:ext cx="609600" cy="609600"/>
          </a:xfrm>
          <a:prstGeom prst="rect">
            <a:avLst/>
          </a:prstGeom>
        </p:spPr>
      </p:pic>
      <p:pic>
        <p:nvPicPr>
          <p:cNvPr id="11" name="29 Track 29">
            <a:hlinkClick r:id="" action="ppaction://media"/>
            <a:extLst>
              <a:ext uri="{FF2B5EF4-FFF2-40B4-BE49-F238E27FC236}">
                <a16:creationId xmlns:a16="http://schemas.microsoft.com/office/drawing/2014/main" id="{2E7D3754-BCB7-A2A5-5529-62B030A1A8D5}"/>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0008616" y="5695973"/>
            <a:ext cx="609600" cy="609600"/>
          </a:xfrm>
          <a:prstGeom prst="rect">
            <a:avLst/>
          </a:prstGeom>
        </p:spPr>
      </p:pic>
      <p:pic>
        <p:nvPicPr>
          <p:cNvPr id="12" name="40 Track 40">
            <a:hlinkClick r:id="" action="ppaction://media"/>
            <a:extLst>
              <a:ext uri="{FF2B5EF4-FFF2-40B4-BE49-F238E27FC236}">
                <a16:creationId xmlns:a16="http://schemas.microsoft.com/office/drawing/2014/main" id="{F910EA37-5F71-ABDB-2780-2176D685F54F}"/>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575816" y="4639407"/>
            <a:ext cx="609600" cy="609600"/>
          </a:xfrm>
          <a:prstGeom prst="rect">
            <a:avLst/>
          </a:prstGeom>
        </p:spPr>
      </p:pic>
      <p:pic>
        <p:nvPicPr>
          <p:cNvPr id="13" name="10 Track 10">
            <a:hlinkClick r:id="" action="ppaction://media"/>
            <a:extLst>
              <a:ext uri="{FF2B5EF4-FFF2-40B4-BE49-F238E27FC236}">
                <a16:creationId xmlns:a16="http://schemas.microsoft.com/office/drawing/2014/main" id="{A5ADDD59-CABD-BA1A-80F0-6E0879CE62C9}"/>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4376718" y="4639407"/>
            <a:ext cx="609600" cy="609600"/>
          </a:xfrm>
          <a:prstGeom prst="rect">
            <a:avLst/>
          </a:prstGeom>
        </p:spPr>
      </p:pic>
      <p:pic>
        <p:nvPicPr>
          <p:cNvPr id="14" name="38 Track 38">
            <a:hlinkClick r:id="" action="ppaction://media"/>
            <a:extLst>
              <a:ext uri="{FF2B5EF4-FFF2-40B4-BE49-F238E27FC236}">
                <a16:creationId xmlns:a16="http://schemas.microsoft.com/office/drawing/2014/main" id="{00484E9E-E041-8801-2BCE-9390691373FF}"/>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1573784" y="5728252"/>
            <a:ext cx="609600" cy="609600"/>
          </a:xfrm>
          <a:prstGeom prst="rect">
            <a:avLst/>
          </a:prstGeom>
        </p:spPr>
      </p:pic>
      <p:pic>
        <p:nvPicPr>
          <p:cNvPr id="26" name="08 Track 8">
            <a:hlinkClick r:id="" action="ppaction://media"/>
            <a:extLst>
              <a:ext uri="{FF2B5EF4-FFF2-40B4-BE49-F238E27FC236}">
                <a16:creationId xmlns:a16="http://schemas.microsoft.com/office/drawing/2014/main" id="{E4841A94-9CC4-3AC0-7A36-27E58B93CC7E}"/>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4376718" y="5810639"/>
            <a:ext cx="609600" cy="609600"/>
          </a:xfrm>
          <a:prstGeom prst="rect">
            <a:avLst/>
          </a:prstGeom>
        </p:spPr>
      </p:pic>
    </p:spTree>
    <p:extLst>
      <p:ext uri="{BB962C8B-B14F-4D97-AF65-F5344CB8AC3E}">
        <p14:creationId xmlns:p14="http://schemas.microsoft.com/office/powerpoint/2010/main" val="40872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5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954"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0723"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141"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739" fill="hold"/>
                                        <p:tgtEl>
                                          <p:spTgt spid="1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913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audio>
              <p:cMediaNode vol="80000">
                <p:cTn id="28" fill="hold" display="0">
                  <p:stCondLst>
                    <p:cond delay="indefinite"/>
                  </p:stCondLst>
                  <p:endCondLst>
                    <p:cond evt="onStopAudio" delay="0">
                      <p:tgtEl>
                        <p:sldTgt/>
                      </p:tgtEl>
                    </p:cond>
                  </p:endCondLst>
                </p:cTn>
                <p:tgtEl>
                  <p:spTgt spid="11"/>
                </p:tgtEl>
              </p:cMediaNode>
            </p:audio>
            <p:audio>
              <p:cMediaNode vol="80000">
                <p:cTn id="29" fill="hold" display="0">
                  <p:stCondLst>
                    <p:cond delay="indefinite"/>
                  </p:stCondLst>
                  <p:endCondLst>
                    <p:cond evt="onStopAudio" delay="0">
                      <p:tgtEl>
                        <p:sldTgt/>
                      </p:tgtEl>
                    </p:cond>
                  </p:endCondLst>
                </p:cTn>
                <p:tgtEl>
                  <p:spTgt spid="12"/>
                </p:tgtEl>
              </p:cMediaNode>
            </p:audio>
            <p:audio>
              <p:cMediaNode vol="80000">
                <p:cTn id="30" fill="hold" display="0">
                  <p:stCondLst>
                    <p:cond delay="indefinite"/>
                  </p:stCondLst>
                  <p:endCondLst>
                    <p:cond evt="onStopAudio" delay="0">
                      <p:tgtEl>
                        <p:sldTgt/>
                      </p:tgtEl>
                    </p:cond>
                  </p:endCondLst>
                </p:cTn>
                <p:tgtEl>
                  <p:spTgt spid="13"/>
                </p:tgtEl>
              </p:cMediaNode>
            </p:audio>
            <p:audio>
              <p:cMediaNode vol="80000">
                <p:cTn id="31" fill="hold" display="0">
                  <p:stCondLst>
                    <p:cond delay="indefinite"/>
                  </p:stCondLst>
                  <p:endCondLst>
                    <p:cond evt="onStopAudio" delay="0">
                      <p:tgtEl>
                        <p:sldTgt/>
                      </p:tgtEl>
                    </p:cond>
                  </p:endCondLst>
                </p:cTn>
                <p:tgtEl>
                  <p:spTgt spid="14"/>
                </p:tgtEl>
              </p:cMediaNode>
            </p:audio>
            <p:audio>
              <p:cMediaNode vol="80000">
                <p:cTn id="32" fill="hold" display="0">
                  <p:stCondLst>
                    <p:cond delay="indefinite"/>
                  </p:stCondLst>
                  <p:endCondLst>
                    <p:cond evt="onStopAudio" delay="0">
                      <p:tgtEl>
                        <p:sldTgt/>
                      </p:tgtEl>
                    </p:cond>
                  </p:endCondLst>
                </p:cTn>
                <p:tgtEl>
                  <p:spTgt spid="26"/>
                </p:tgtEl>
              </p:cMediaNode>
            </p:audio>
          </p:childTnLst>
        </p:cTn>
      </p:par>
    </p:tnLst>
  </p:timing>
</p:sld>
</file>

<file path=ppt/theme/theme1.xml><?xml version="1.0" encoding="utf-8"?>
<a:theme xmlns:a="http://schemas.openxmlformats.org/drawingml/2006/main" name="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58D3FF51468743B47B26CFA7880BAF" ma:contentTypeVersion="20" ma:contentTypeDescription="Een nieuw document maken." ma:contentTypeScope="" ma:versionID="68693fa06ab6a082e118eaf31e33d503">
  <xsd:schema xmlns:xsd="http://www.w3.org/2001/XMLSchema" xmlns:xs="http://www.w3.org/2001/XMLSchema" xmlns:p="http://schemas.microsoft.com/office/2006/metadata/properties" xmlns:ns2="d8676c36-ebb5-4566-9219-f7afc2ce031d" xmlns:ns3="dda075cb-6724-423d-8461-fa4bbc5fdbca" targetNamespace="http://schemas.microsoft.com/office/2006/metadata/properties" ma:root="true" ma:fieldsID="c26c12d957e4c4bb47df6a3377f6a0a3" ns2:_="" ns3:_="">
    <xsd:import namespace="d8676c36-ebb5-4566-9219-f7afc2ce031d"/>
    <xsd:import namespace="dda075cb-6724-423d-8461-fa4bbc5fd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Title0" minOccurs="0"/>
                <xsd:element ref="ns2:Title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76c36-ebb5-4566-9219-f7afc2ce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a7b10c3-6051-43e0-be80-498b988003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Title0" ma:index="24" nillable="true" ma:displayName="Title" ma:description="" ma:internalName="Title0">
      <xsd:simpleType>
        <xsd:restriction base="dms:Text">
          <xsd:maxLength value="255"/>
        </xsd:restriction>
      </xsd:simpleType>
    </xsd:element>
    <xsd:element name="Title1" ma:index="25" nillable="true" ma:displayName="Title" ma:description="" ma:internalName="Title1">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a075cb-6724-423d-8461-fa4bbc5fdbc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1373290-85ec-4b18-9504-6e54bf430d41}" ma:internalName="TaxCatchAll" ma:showField="CatchAllData" ma:web="dda075cb-6724-423d-8461-fa4bbc5fd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tle1 xmlns="d8676c36-ebb5-4566-9219-f7afc2ce031d" xsi:nil="true"/>
    <lcf76f155ced4ddcb4097134ff3c332f xmlns="d8676c36-ebb5-4566-9219-f7afc2ce031d">
      <Terms xmlns="http://schemas.microsoft.com/office/infopath/2007/PartnerControls"/>
    </lcf76f155ced4ddcb4097134ff3c332f>
    <Title0 xmlns="d8676c36-ebb5-4566-9219-f7afc2ce031d" xsi:nil="true"/>
    <TaxCatchAll xmlns="dda075cb-6724-423d-8461-fa4bbc5fdbca" xsi:nil="true"/>
  </documentManagement>
</p:properties>
</file>

<file path=customXml/itemProps1.xml><?xml version="1.0" encoding="utf-8"?>
<ds:datastoreItem xmlns:ds="http://schemas.openxmlformats.org/officeDocument/2006/customXml" ds:itemID="{30C7AC00-D58D-4632-A3A6-9C9AD965D00A}">
  <ds:schemaRefs>
    <ds:schemaRef ds:uri="http://schemas.microsoft.com/sharepoint/v3/contenttype/forms"/>
  </ds:schemaRefs>
</ds:datastoreItem>
</file>

<file path=customXml/itemProps2.xml><?xml version="1.0" encoding="utf-8"?>
<ds:datastoreItem xmlns:ds="http://schemas.openxmlformats.org/officeDocument/2006/customXml" ds:itemID="{03E25A3D-B895-405D-A863-51441DFBA766}">
  <ds:schemaRefs>
    <ds:schemaRef ds:uri="d8676c36-ebb5-4566-9219-f7afc2ce031d"/>
    <ds:schemaRef ds:uri="dda075cb-6724-423d-8461-fa4bbc5fd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3D88F4-4EA8-4EAE-B60E-ED1656AFD449}">
  <ds:schemaRefs>
    <ds:schemaRef ds:uri="http://purl.org/dc/dcmitype/"/>
    <ds:schemaRef ds:uri="http://schemas.microsoft.com/office/2006/metadata/properties"/>
    <ds:schemaRef ds:uri="dda075cb-6724-423d-8461-fa4bbc5fdbca"/>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d8676c36-ebb5-4566-9219-f7afc2ce031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1078</TotalTime>
  <Words>1554</Words>
  <Application>Microsoft Office PowerPoint</Application>
  <PresentationFormat>Breedbeeld</PresentationFormat>
  <Paragraphs>132</Paragraphs>
  <Slides>18</Slides>
  <Notes>16</Notes>
  <HiddenSlides>0</HiddenSlides>
  <MMClips>9</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Inter</vt:lpstr>
      <vt:lpstr>Open Sans</vt:lpstr>
      <vt:lpstr>Calibri</vt:lpstr>
      <vt:lpstr>Verdana</vt:lpstr>
      <vt:lpstr>Aptos</vt:lpstr>
      <vt:lpstr>Rockwell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Thijs Public Cinema</dc:creator>
  <cp:lastModifiedBy>Sophie Pulles</cp:lastModifiedBy>
  <cp:revision>9</cp:revision>
  <dcterms:created xsi:type="dcterms:W3CDTF">2020-11-05T09:40:59Z</dcterms:created>
  <dcterms:modified xsi:type="dcterms:W3CDTF">2025-04-25T07:49:53Z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0x010100B458D3FF51468743B47B26CFA7880BAF</vt:lpwstr>
  </property>
  <property fmtid="{D5CDD505-2E9C-101B-9397-08002B2CF9AE}" pid="3" name="MediaServiceImageTags">
    <vt:lpwstr/>
  </property>
</Properties>
</file>