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90_23EFE950.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84" r:id="rId5"/>
  </p:sldMasterIdLst>
  <p:notesMasterIdLst>
    <p:notesMasterId r:id="rId59"/>
  </p:notesMasterIdLst>
  <p:handoutMasterIdLst>
    <p:handoutMasterId r:id="rId60"/>
  </p:handoutMasterIdLst>
  <p:sldIdLst>
    <p:sldId id="356" r:id="rId6"/>
    <p:sldId id="357" r:id="rId7"/>
    <p:sldId id="358" r:id="rId8"/>
    <p:sldId id="359" r:id="rId9"/>
    <p:sldId id="360" r:id="rId10"/>
    <p:sldId id="361" r:id="rId11"/>
    <p:sldId id="362" r:id="rId12"/>
    <p:sldId id="363" r:id="rId13"/>
    <p:sldId id="364" r:id="rId14"/>
    <p:sldId id="365" r:id="rId15"/>
    <p:sldId id="366" r:id="rId16"/>
    <p:sldId id="406" r:id="rId17"/>
    <p:sldId id="368" r:id="rId18"/>
    <p:sldId id="369" r:id="rId19"/>
    <p:sldId id="416" r:id="rId20"/>
    <p:sldId id="371" r:id="rId21"/>
    <p:sldId id="374" r:id="rId22"/>
    <p:sldId id="415" r:id="rId23"/>
    <p:sldId id="417" r:id="rId24"/>
    <p:sldId id="407" r:id="rId25"/>
    <p:sldId id="381" r:id="rId26"/>
    <p:sldId id="385" r:id="rId27"/>
    <p:sldId id="387" r:id="rId28"/>
    <p:sldId id="388" r:id="rId29"/>
    <p:sldId id="384" r:id="rId30"/>
    <p:sldId id="383" r:id="rId31"/>
    <p:sldId id="373" r:id="rId32"/>
    <p:sldId id="382" r:id="rId33"/>
    <p:sldId id="386" r:id="rId34"/>
    <p:sldId id="390" r:id="rId35"/>
    <p:sldId id="391" r:id="rId36"/>
    <p:sldId id="392" r:id="rId37"/>
    <p:sldId id="389" r:id="rId38"/>
    <p:sldId id="379" r:id="rId39"/>
    <p:sldId id="393" r:id="rId40"/>
    <p:sldId id="394" r:id="rId41"/>
    <p:sldId id="395" r:id="rId42"/>
    <p:sldId id="396" r:id="rId43"/>
    <p:sldId id="397" r:id="rId44"/>
    <p:sldId id="398" r:id="rId45"/>
    <p:sldId id="399" r:id="rId46"/>
    <p:sldId id="400" r:id="rId47"/>
    <p:sldId id="401" r:id="rId48"/>
    <p:sldId id="402" r:id="rId49"/>
    <p:sldId id="414" r:id="rId50"/>
    <p:sldId id="413" r:id="rId51"/>
    <p:sldId id="403" r:id="rId52"/>
    <p:sldId id="405" r:id="rId53"/>
    <p:sldId id="408" r:id="rId54"/>
    <p:sldId id="410" r:id="rId55"/>
    <p:sldId id="409" r:id="rId56"/>
    <p:sldId id="411" r:id="rId57"/>
    <p:sldId id="412" r:id="rId58"/>
  </p:sldIdLst>
  <p:sldSz cx="12192000" cy="6858000"/>
  <p:notesSz cx="6858000" cy="9144000"/>
  <p:embeddedFontLst>
    <p:embeddedFont>
      <p:font typeface="Rockwell" panose="02060603020205020403" pitchFamily="18" charset="0"/>
      <p:regular r:id="rId61"/>
      <p:bold r:id="rId62"/>
      <p:italic r:id="rId63"/>
      <p:boldItalic r:id="rId64"/>
    </p:embeddedFont>
    <p:embeddedFont>
      <p:font typeface="Segoe UI" panose="020B0502040204020203" pitchFamily="34" charset="0"/>
      <p:regular r:id="rId65"/>
      <p:bold r:id="rId66"/>
      <p:italic r:id="rId67"/>
      <p:boldItalic r:id="rId68"/>
    </p:embeddedFont>
    <p:embeddedFont>
      <p:font typeface="Verdana" panose="020B0604030504040204" pitchFamily="34" charset="0"/>
      <p:regular r:id="rId69"/>
      <p:bold r:id="rId69"/>
      <p:italic r:id="rId69"/>
      <p:boldItalic r:id="rId69"/>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93" userDrawn="1">
          <p15:clr>
            <a:srgbClr val="C35EA4"/>
          </p15:clr>
        </p15:guide>
        <p15:guide id="3" orient="horz" pos="2546" userDrawn="1">
          <p15:clr>
            <a:srgbClr val="A4A3A4"/>
          </p15:clr>
        </p15:guide>
        <p15:guide id="4" pos="688" userDrawn="1">
          <p15:clr>
            <a:srgbClr val="A4A3A4"/>
          </p15:clr>
        </p15:guide>
        <p15:guide id="5" orient="horz" pos="4320" userDrawn="1">
          <p15:clr>
            <a:srgbClr val="A4A3A4"/>
          </p15:clr>
        </p15:guide>
        <p15:guide id="6" orient="horz" pos="414" userDrawn="1">
          <p15:clr>
            <a:srgbClr val="FDE53C"/>
          </p15:clr>
        </p15:guide>
        <p15:guide id="7" orient="horz" pos="3702" userDrawn="1">
          <p15:clr>
            <a:srgbClr val="C35EA4"/>
          </p15:clr>
        </p15:guide>
        <p15:guide id="8" pos="3795" userDrawn="1">
          <p15:clr>
            <a:srgbClr val="A4A3A4"/>
          </p15:clr>
        </p15:guide>
        <p15:guide id="9"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147E1F-6D0A-18DE-F28F-A614CDED7CBF}" name="Mieke Cotterink" initials="MC" userId="S::m.cotterink@veiligheid.nl::6d04c577-107b-4336-959a-b8716f9ac8a8" providerId="AD"/>
  <p188:author id="{9D59CA9B-3669-E4AB-6320-8E9D2AC09846}" name="Sophie Pulles" initials="SP" userId="S::s.pulles@veiligheid.nl::6a9cab7d-3d15-4362-8b2c-6352c933b8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tt Ermers" initials="BE" lastIdx="73" clrIdx="0"/>
  <p:cmAuthor id="2" name="Thijs Public Cinema" initials="TPC" lastIdx="53" clrIdx="1">
    <p:extLst>
      <p:ext uri="{19B8F6BF-5375-455C-9EA6-DF929625EA0E}">
        <p15:presenceInfo xmlns:p15="http://schemas.microsoft.com/office/powerpoint/2012/main" userId="1223e3a44326e0f9" providerId="Windows Live"/>
      </p:ext>
    </p:extLst>
  </p:cmAuthor>
  <p:cmAuthor id="3" name="Jacinta Peerlkamp-Steltenpool" initials="JPS" lastIdx="7" clrIdx="2">
    <p:extLst>
      <p:ext uri="{19B8F6BF-5375-455C-9EA6-DF929625EA0E}">
        <p15:presenceInfo xmlns:p15="http://schemas.microsoft.com/office/powerpoint/2012/main" userId="S::j.peerlkamp-steltenpool@veiligheid.nl::68ad406d-2fd3-4d79-a3b0-d2064e8e9362" providerId="AD"/>
      </p:ext>
    </p:extLst>
  </p:cmAuthor>
  <p:cmAuthor id="4" name="Britt" initials="B" lastIdx="25" clrIdx="3">
    <p:extLst>
      <p:ext uri="{19B8F6BF-5375-455C-9EA6-DF929625EA0E}">
        <p15:presenceInfo xmlns:p15="http://schemas.microsoft.com/office/powerpoint/2012/main" userId="S::b.ermers@veiligheid.nl::bf1f3415-b055-42bd-9fab-5cfab22fac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F89826"/>
    <a:srgbClr val="26384B"/>
    <a:srgbClr val="F08D17"/>
    <a:srgbClr val="DCE8E2"/>
    <a:srgbClr val="BCD8C8"/>
    <a:srgbClr val="FCD2A4"/>
    <a:srgbClr val="C2D2C7"/>
    <a:srgbClr val="08AEE0"/>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4424" autoAdjust="0"/>
  </p:normalViewPr>
  <p:slideViewPr>
    <p:cSldViewPr snapToGrid="0">
      <p:cViewPr varScale="1">
        <p:scale>
          <a:sx n="82" d="100"/>
          <a:sy n="82" d="100"/>
        </p:scale>
        <p:origin x="1686" y="90"/>
      </p:cViewPr>
      <p:guideLst>
        <p:guide pos="4793"/>
        <p:guide orient="horz" pos="2546"/>
        <p:guide pos="688"/>
        <p:guide orient="horz" pos="4320"/>
        <p:guide orient="horz" pos="414"/>
        <p:guide orient="horz" pos="3702"/>
        <p:guide pos="3795"/>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NUL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Pulles" userId="6a9cab7d-3d15-4362-8b2c-6352c933b8d4" providerId="ADAL" clId="{071174AD-48DE-4363-9644-44943075A738}"/>
    <pc:docChg chg="delSld modSld">
      <pc:chgData name="Sophie Pulles" userId="6a9cab7d-3d15-4362-8b2c-6352c933b8d4" providerId="ADAL" clId="{071174AD-48DE-4363-9644-44943075A738}" dt="2025-04-24T13:48:35.865" v="3" actId="20577"/>
      <pc:docMkLst>
        <pc:docMk/>
      </pc:docMkLst>
      <pc:sldChg chg="del">
        <pc:chgData name="Sophie Pulles" userId="6a9cab7d-3d15-4362-8b2c-6352c933b8d4" providerId="ADAL" clId="{071174AD-48DE-4363-9644-44943075A738}" dt="2025-04-23T07:35:05.957" v="1" actId="2696"/>
        <pc:sldMkLst>
          <pc:docMk/>
          <pc:sldMk cId="3837167991" sldId="334"/>
        </pc:sldMkLst>
      </pc:sldChg>
      <pc:sldChg chg="del">
        <pc:chgData name="Sophie Pulles" userId="6a9cab7d-3d15-4362-8b2c-6352c933b8d4" providerId="ADAL" clId="{071174AD-48DE-4363-9644-44943075A738}" dt="2025-04-23T07:34:53.024" v="0" actId="2696"/>
        <pc:sldMkLst>
          <pc:docMk/>
          <pc:sldMk cId="158516412" sldId="339"/>
        </pc:sldMkLst>
      </pc:sldChg>
      <pc:sldChg chg="del">
        <pc:chgData name="Sophie Pulles" userId="6a9cab7d-3d15-4362-8b2c-6352c933b8d4" providerId="ADAL" clId="{071174AD-48DE-4363-9644-44943075A738}" dt="2025-04-23T07:34:53.024" v="0" actId="2696"/>
        <pc:sldMkLst>
          <pc:docMk/>
          <pc:sldMk cId="814686292" sldId="340"/>
        </pc:sldMkLst>
      </pc:sldChg>
      <pc:sldChg chg="del">
        <pc:chgData name="Sophie Pulles" userId="6a9cab7d-3d15-4362-8b2c-6352c933b8d4" providerId="ADAL" clId="{071174AD-48DE-4363-9644-44943075A738}" dt="2025-04-23T07:34:53.024" v="0" actId="2696"/>
        <pc:sldMkLst>
          <pc:docMk/>
          <pc:sldMk cId="1651036882" sldId="341"/>
        </pc:sldMkLst>
      </pc:sldChg>
      <pc:sldChg chg="del">
        <pc:chgData name="Sophie Pulles" userId="6a9cab7d-3d15-4362-8b2c-6352c933b8d4" providerId="ADAL" clId="{071174AD-48DE-4363-9644-44943075A738}" dt="2025-04-23T07:35:05.957" v="1" actId="2696"/>
        <pc:sldMkLst>
          <pc:docMk/>
          <pc:sldMk cId="2808637030" sldId="342"/>
        </pc:sldMkLst>
      </pc:sldChg>
      <pc:sldChg chg="del">
        <pc:chgData name="Sophie Pulles" userId="6a9cab7d-3d15-4362-8b2c-6352c933b8d4" providerId="ADAL" clId="{071174AD-48DE-4363-9644-44943075A738}" dt="2025-04-23T07:34:53.024" v="0" actId="2696"/>
        <pc:sldMkLst>
          <pc:docMk/>
          <pc:sldMk cId="1578864921" sldId="343"/>
        </pc:sldMkLst>
      </pc:sldChg>
      <pc:sldChg chg="del">
        <pc:chgData name="Sophie Pulles" userId="6a9cab7d-3d15-4362-8b2c-6352c933b8d4" providerId="ADAL" clId="{071174AD-48DE-4363-9644-44943075A738}" dt="2025-04-23T07:34:53.024" v="0" actId="2696"/>
        <pc:sldMkLst>
          <pc:docMk/>
          <pc:sldMk cId="3124614573" sldId="344"/>
        </pc:sldMkLst>
      </pc:sldChg>
      <pc:sldChg chg="del">
        <pc:chgData name="Sophie Pulles" userId="6a9cab7d-3d15-4362-8b2c-6352c933b8d4" providerId="ADAL" clId="{071174AD-48DE-4363-9644-44943075A738}" dt="2025-04-23T07:34:53.024" v="0" actId="2696"/>
        <pc:sldMkLst>
          <pc:docMk/>
          <pc:sldMk cId="2792346864" sldId="345"/>
        </pc:sldMkLst>
      </pc:sldChg>
      <pc:sldChg chg="del">
        <pc:chgData name="Sophie Pulles" userId="6a9cab7d-3d15-4362-8b2c-6352c933b8d4" providerId="ADAL" clId="{071174AD-48DE-4363-9644-44943075A738}" dt="2025-04-23T07:34:53.024" v="0" actId="2696"/>
        <pc:sldMkLst>
          <pc:docMk/>
          <pc:sldMk cId="2692056161" sldId="346"/>
        </pc:sldMkLst>
      </pc:sldChg>
      <pc:sldChg chg="del">
        <pc:chgData name="Sophie Pulles" userId="6a9cab7d-3d15-4362-8b2c-6352c933b8d4" providerId="ADAL" clId="{071174AD-48DE-4363-9644-44943075A738}" dt="2025-04-23T07:34:53.024" v="0" actId="2696"/>
        <pc:sldMkLst>
          <pc:docMk/>
          <pc:sldMk cId="3848662753" sldId="347"/>
        </pc:sldMkLst>
      </pc:sldChg>
      <pc:sldChg chg="del">
        <pc:chgData name="Sophie Pulles" userId="6a9cab7d-3d15-4362-8b2c-6352c933b8d4" providerId="ADAL" clId="{071174AD-48DE-4363-9644-44943075A738}" dt="2025-04-23T07:34:53.024" v="0" actId="2696"/>
        <pc:sldMkLst>
          <pc:docMk/>
          <pc:sldMk cId="3157334584" sldId="348"/>
        </pc:sldMkLst>
      </pc:sldChg>
      <pc:sldChg chg="del">
        <pc:chgData name="Sophie Pulles" userId="6a9cab7d-3d15-4362-8b2c-6352c933b8d4" providerId="ADAL" clId="{071174AD-48DE-4363-9644-44943075A738}" dt="2025-04-23T07:34:53.024" v="0" actId="2696"/>
        <pc:sldMkLst>
          <pc:docMk/>
          <pc:sldMk cId="3703729811" sldId="349"/>
        </pc:sldMkLst>
      </pc:sldChg>
      <pc:sldChg chg="del">
        <pc:chgData name="Sophie Pulles" userId="6a9cab7d-3d15-4362-8b2c-6352c933b8d4" providerId="ADAL" clId="{071174AD-48DE-4363-9644-44943075A738}" dt="2025-04-23T07:34:53.024" v="0" actId="2696"/>
        <pc:sldMkLst>
          <pc:docMk/>
          <pc:sldMk cId="4087297208" sldId="350"/>
        </pc:sldMkLst>
      </pc:sldChg>
      <pc:sldChg chg="del">
        <pc:chgData name="Sophie Pulles" userId="6a9cab7d-3d15-4362-8b2c-6352c933b8d4" providerId="ADAL" clId="{071174AD-48DE-4363-9644-44943075A738}" dt="2025-04-23T07:35:05.957" v="1" actId="2696"/>
        <pc:sldMkLst>
          <pc:docMk/>
          <pc:sldMk cId="1897281755" sldId="351"/>
        </pc:sldMkLst>
      </pc:sldChg>
      <pc:sldChg chg="del">
        <pc:chgData name="Sophie Pulles" userId="6a9cab7d-3d15-4362-8b2c-6352c933b8d4" providerId="ADAL" clId="{071174AD-48DE-4363-9644-44943075A738}" dt="2025-04-23T07:35:05.957" v="1" actId="2696"/>
        <pc:sldMkLst>
          <pc:docMk/>
          <pc:sldMk cId="1662252595" sldId="353"/>
        </pc:sldMkLst>
      </pc:sldChg>
      <pc:sldChg chg="del">
        <pc:chgData name="Sophie Pulles" userId="6a9cab7d-3d15-4362-8b2c-6352c933b8d4" providerId="ADAL" clId="{071174AD-48DE-4363-9644-44943075A738}" dt="2025-04-23T07:34:53.024" v="0" actId="2696"/>
        <pc:sldMkLst>
          <pc:docMk/>
          <pc:sldMk cId="3640108432" sldId="355"/>
        </pc:sldMkLst>
      </pc:sldChg>
      <pc:sldChg chg="modNotesTx">
        <pc:chgData name="Sophie Pulles" userId="6a9cab7d-3d15-4362-8b2c-6352c933b8d4" providerId="ADAL" clId="{071174AD-48DE-4363-9644-44943075A738}" dt="2025-04-24T13:48:35.865" v="3" actId="20577"/>
        <pc:sldMkLst>
          <pc:docMk/>
          <pc:sldMk cId="1912073541" sldId="389"/>
        </pc:sldMkLst>
      </pc:sldChg>
    </pc:docChg>
  </pc:docChgLst>
  <pc:docChgLst>
    <pc:chgData name="Nimué Meijer" userId="9cb10e70-b231-42c8-a425-2b70587ad8c9" providerId="ADAL" clId="{71A1EEC6-6D4E-439F-9918-E88CD7CE2FF8}"/>
    <pc:docChg chg="custSel modSld">
      <pc:chgData name="Nimué Meijer" userId="9cb10e70-b231-42c8-a425-2b70587ad8c9" providerId="ADAL" clId="{71A1EEC6-6D4E-439F-9918-E88CD7CE2FF8}" dt="2025-04-22T12:28:26.344" v="10" actId="1076"/>
      <pc:docMkLst>
        <pc:docMk/>
      </pc:docMkLst>
      <pc:sldChg chg="addSp delSp modSp mod">
        <pc:chgData name="Nimué Meijer" userId="9cb10e70-b231-42c8-a425-2b70587ad8c9" providerId="ADAL" clId="{71A1EEC6-6D4E-439F-9918-E88CD7CE2FF8}" dt="2025-04-22T12:24:49.436" v="6" actId="1076"/>
        <pc:sldMkLst>
          <pc:docMk/>
          <pc:sldMk cId="1775712755" sldId="371"/>
        </pc:sldMkLst>
        <pc:picChg chg="add mod">
          <ac:chgData name="Nimué Meijer" userId="9cb10e70-b231-42c8-a425-2b70587ad8c9" providerId="ADAL" clId="{71A1EEC6-6D4E-439F-9918-E88CD7CE2FF8}" dt="2025-04-22T12:24:49.436" v="6" actId="1076"/>
          <ac:picMkLst>
            <pc:docMk/>
            <pc:sldMk cId="1775712755" sldId="371"/>
            <ac:picMk id="12" creationId="{E4079A73-FA5F-C390-1D31-6CDE35346C74}"/>
          </ac:picMkLst>
        </pc:picChg>
      </pc:sldChg>
      <pc:sldChg chg="addSp delSp modSp mod delAnim modAnim">
        <pc:chgData name="Nimué Meijer" userId="9cb10e70-b231-42c8-a425-2b70587ad8c9" providerId="ADAL" clId="{71A1EEC6-6D4E-439F-9918-E88CD7CE2FF8}" dt="2025-04-22T12:28:26.344" v="10" actId="1076"/>
        <pc:sldMkLst>
          <pc:docMk/>
          <pc:sldMk cId="232511633" sldId="391"/>
        </pc:sldMkLst>
        <pc:picChg chg="add mod">
          <ac:chgData name="Nimué Meijer" userId="9cb10e70-b231-42c8-a425-2b70587ad8c9" providerId="ADAL" clId="{71A1EEC6-6D4E-439F-9918-E88CD7CE2FF8}" dt="2025-04-22T12:28:26.344" v="10" actId="1076"/>
          <ac:picMkLst>
            <pc:docMk/>
            <pc:sldMk cId="232511633" sldId="391"/>
            <ac:picMk id="2" creationId="{94936FAC-8610-13B5-F83F-E70E636E671D}"/>
          </ac:picMkLst>
        </pc:picChg>
      </pc:sldChg>
    </pc:docChg>
  </pc:docChgLst>
</pc:chgInfo>
</file>

<file path=ppt/comments/modernComment_190_23EFE950.xml><?xml version="1.0" encoding="utf-8"?>
<p188:cmLst xmlns:a="http://schemas.openxmlformats.org/drawingml/2006/main" xmlns:r="http://schemas.openxmlformats.org/officeDocument/2006/relationships" xmlns:p188="http://schemas.microsoft.com/office/powerpoint/2018/8/main">
  <p188:cm id="{E4DF51C1-6773-4D9F-AEBA-041A4310E7AF}" authorId="{9D59CA9B-3669-E4AB-6320-8E9D2AC09846}" created="2024-09-09T09:23:52.002">
    <pc:sldMkLst xmlns:pc="http://schemas.microsoft.com/office/powerpoint/2013/main/command">
      <pc:docMk/>
      <pc:sldMk cId="602925392" sldId="400"/>
    </pc:sldMkLst>
    <p188:txBody>
      <a:bodyPr/>
      <a:lstStyle/>
      <a:p>
        <a:r>
          <a:rPr lang="nl-NL"/>
          <a:t>Mogen docenten nog wel hun telefoon in de klas?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43EB54-9AF7-C474-D2A4-FC109711B8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D2BF91FC-F0BA-C0DC-3C27-2183FAC8AE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94BA0F-46F2-2D4C-97C3-B69FA49505F3}" type="datetimeFigureOut">
              <a:rPr lang="en-NL" smtClean="0"/>
              <a:t>04/24/2025</a:t>
            </a:fld>
            <a:endParaRPr lang="en-NL"/>
          </a:p>
        </p:txBody>
      </p:sp>
      <p:sp>
        <p:nvSpPr>
          <p:cNvPr id="4" name="Footer Placeholder 3">
            <a:extLst>
              <a:ext uri="{FF2B5EF4-FFF2-40B4-BE49-F238E27FC236}">
                <a16:creationId xmlns:a16="http://schemas.microsoft.com/office/drawing/2014/main" id="{E550C45B-A933-92AE-98F2-ABAA40126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F8796E19-392C-71F9-8083-B95961072F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931B43-C582-5F45-BF8A-C3E8DFD198EE}" type="slidenum">
              <a:rPr lang="en-NL" smtClean="0"/>
              <a:t>‹nr.›</a:t>
            </a:fld>
            <a:endParaRPr lang="en-NL"/>
          </a:p>
        </p:txBody>
      </p:sp>
    </p:spTree>
    <p:extLst>
      <p:ext uri="{BB962C8B-B14F-4D97-AF65-F5344CB8AC3E}">
        <p14:creationId xmlns:p14="http://schemas.microsoft.com/office/powerpoint/2010/main" val="175231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1EC2E7C8-3944-6E40-98C9-066B8419D0BC}" type="datetimeFigureOut">
              <a:rPr lang="en-NL" smtClean="0"/>
              <a:pPr/>
              <a:t>04/24/2025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A221462-56DF-2547-ADAB-D0ED689663A2}" type="slidenum">
              <a:rPr lang="en-NL" smtClean="0"/>
              <a:pPr/>
              <a:t>‹nr.›</a:t>
            </a:fld>
            <a:endParaRPr lang="en-NL"/>
          </a:p>
        </p:txBody>
      </p:sp>
    </p:spTree>
    <p:extLst>
      <p:ext uri="{BB962C8B-B14F-4D97-AF65-F5344CB8AC3E}">
        <p14:creationId xmlns:p14="http://schemas.microsoft.com/office/powerpoint/2010/main" val="199104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orcheck.nl/gehoorschade/hoe-ontstaat-schade/zo-klinkt-h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oortest.oorcheck.n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oorcheck.n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t54dOpyFPjI?feature=shar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oorcheck.nl/muziekspeler/veilige-koptelefoon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orcheck.nl/muziekspeler/veilige-koptelefoon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inderveiligheid.nl/adviezen/tips-en-advies/zo-stel-je-de-volumebegrenzer-i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npnbdo9bO1I"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Oorcheck.nl"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veiligheid.nl/kennisaanbod/achtergrond/dit-een-veilig-geluidsniveau-op-je-werk?_gl=1*b54jdd*_up*MQ..*_ga*MzA3NTI3MzgxLjE3Mjg5MTUzNzE.*_ga_RFJ7YRGMBP*MTcyODkxNTM3MS4xLjAuMTcyODkxNTM3MS4wLjAuMA.." TargetMode="External"/><Relationship Id="rId4" Type="http://schemas.openxmlformats.org/officeDocument/2006/relationships/hyperlink" Target="https://www.arboportaal.nl/onderwerpen/geluid"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oorcheck.nl/"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youtube.com/watch?v=OSmw7CwaCQQ" TargetMode="External"/><Relationship Id="rId5" Type="http://schemas.openxmlformats.org/officeDocument/2006/relationships/hyperlink" Target="https://www.youtube.com/watch?v=LH7hOEYnv_I" TargetMode="External"/><Relationship Id="rId4" Type="http://schemas.openxmlformats.org/officeDocument/2006/relationships/hyperlink" Target="https://www.napofilm.net/nl/napos-films/napo-stop-noise/didnt-hear-it-com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a:t>Ga</a:t>
            </a:r>
            <a:r>
              <a:rPr lang="nl-NL" i="1" baseline="0"/>
              <a:t> naar onderstaande link en</a:t>
            </a:r>
            <a:r>
              <a:rPr lang="nl-NL" i="1"/>
              <a:t> z</a:t>
            </a:r>
            <a:r>
              <a:rPr lang="nl-NL" sz="1200" i="1" kern="1200">
                <a:solidFill>
                  <a:schemeClr val="tx1"/>
                </a:solidFill>
                <a:effectLst/>
                <a:latin typeface="+mn-lt"/>
                <a:ea typeface="+mn-ea"/>
                <a:cs typeface="+mn-cs"/>
              </a:rPr>
              <a:t>et de piep zonder iets</a:t>
            </a:r>
            <a:r>
              <a:rPr lang="nl-NL" sz="1200" i="1" kern="1200" baseline="0">
                <a:solidFill>
                  <a:schemeClr val="tx1"/>
                </a:solidFill>
                <a:effectLst/>
                <a:latin typeface="+mn-lt"/>
                <a:ea typeface="+mn-ea"/>
                <a:cs typeface="+mn-cs"/>
              </a:rPr>
              <a:t> erover te zeggen tegen de studenten </a:t>
            </a:r>
            <a:r>
              <a:rPr lang="nl-NL" sz="1200" i="1" kern="1200">
                <a:solidFill>
                  <a:schemeClr val="tx1"/>
                </a:solidFill>
                <a:effectLst/>
                <a:latin typeface="+mn-lt"/>
                <a:ea typeface="+mn-ea"/>
                <a:cs typeface="+mn-cs"/>
              </a:rPr>
              <a:t>aan.</a:t>
            </a:r>
            <a:endParaRPr lang="nl-NL" u="none">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u="sng">
                <a:solidFill>
                  <a:srgbClr val="359EAF"/>
                </a:solidFill>
                <a:hlinkClick r:id="rId3"/>
              </a:rPr>
              <a:t>http://www.oorcheck.nl/gehoorschade/hoe-ontstaat-schade/zo-klinkt-het/</a:t>
            </a:r>
            <a:endParaRPr lang="nl-NL" u="sng">
              <a:solidFill>
                <a:srgbClr val="359EAF"/>
              </a:solidFill>
            </a:endParaRPr>
          </a:p>
          <a:p>
            <a:r>
              <a:rPr lang="nl-NL" sz="1200" i="1" kern="1200">
                <a:solidFill>
                  <a:schemeClr val="tx1"/>
                </a:solidFill>
                <a:effectLst/>
                <a:latin typeface="+mn-lt"/>
                <a:ea typeface="+mn-ea"/>
                <a:cs typeface="+mn-cs"/>
              </a:rPr>
              <a:t>Zorg er voor dat het geluid het doet, anders is het verrassingseffect weg. De piep duurt ongeveer 25 seconden. </a:t>
            </a:r>
            <a:r>
              <a:rPr lang="nl-NL" sz="1200" b="1" i="1" kern="1200">
                <a:solidFill>
                  <a:schemeClr val="tx1"/>
                </a:solidFill>
                <a:effectLst/>
                <a:latin typeface="+mn-lt"/>
                <a:ea typeface="+mn-ea"/>
                <a:cs typeface="+mn-cs"/>
              </a:rPr>
              <a:t>Let op: </a:t>
            </a:r>
            <a:r>
              <a:rPr lang="nl-NL" sz="1200" i="1" kern="1200">
                <a:solidFill>
                  <a:schemeClr val="tx1"/>
                </a:solidFill>
                <a:effectLst/>
                <a:latin typeface="+mn-lt"/>
                <a:ea typeface="+mn-ea"/>
                <a:cs typeface="+mn-cs"/>
              </a:rPr>
              <a:t>zet het geluid op maximaal 20%, het fragment speelt op hoog volume af en dit kan pijnlijk zijn. Let op als er slechthorende studenten in de klas zitten kan het geluid bij hen anders/pijnlijk overkomen.</a:t>
            </a:r>
          </a:p>
          <a:p>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Begin te praten tijdens de piep en kijk hoe de studenten reageren op de piep. (</a:t>
            </a:r>
            <a:r>
              <a:rPr lang="nl-NL" sz="1200" kern="1200">
                <a:solidFill>
                  <a:schemeClr val="tx1"/>
                </a:solidFill>
                <a:effectLst/>
                <a:latin typeface="+mn-lt"/>
                <a:ea typeface="+mn-ea"/>
                <a:cs typeface="+mn-cs"/>
              </a:rPr>
              <a:t>Dit doen we zodat de jongeren ervaren hoe het is om te leven met een constante piep in de oren</a:t>
            </a:r>
            <a:r>
              <a:rPr lang="nl-NL" sz="1200" i="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Voorbeeldtekst:</a:t>
            </a:r>
            <a:r>
              <a:rPr lang="nl-NL" sz="1200" kern="1200">
                <a:solidFill>
                  <a:schemeClr val="tx1"/>
                </a:solidFill>
                <a:effectLst/>
                <a:latin typeface="+mn-lt"/>
                <a:ea typeface="+mn-ea"/>
                <a:cs typeface="+mn-cs"/>
              </a:rPr>
              <a:t> “Vandaag gaan we het hebben over gehoorschade. En we gaan bespreken hoe je gehoorschade kunt voorkomen....” </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DAD4D-C90D-4604-AB33-D534FEFE44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60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a:t>
            </a:r>
            <a:r>
              <a:rPr lang="nl-NL" baseline="0"/>
              <a:t> zien jullie de antwoorden van de quiz. </a:t>
            </a:r>
          </a:p>
          <a:p>
            <a:endParaRPr lang="nl-NL" baseline="0"/>
          </a:p>
          <a:p>
            <a:r>
              <a:rPr lang="nl-NL" sz="1200" i="1" kern="1200">
                <a:solidFill>
                  <a:schemeClr val="tx1"/>
                </a:solidFill>
                <a:effectLst/>
                <a:latin typeface="+mn-lt"/>
                <a:ea typeface="+mn-ea"/>
                <a:cs typeface="+mn-cs"/>
              </a:rPr>
              <a:t>Bespreek de antwoorden op de vraag. De achtergrondinformatie staat in de algemene handleiding. Hieronder staat extra informatie per antwoord.</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Ad 1</a:t>
            </a:r>
            <a:r>
              <a:rPr lang="nl-NL" sz="1200" kern="1200">
                <a:solidFill>
                  <a:schemeClr val="tx1"/>
                </a:solidFill>
                <a:effectLst/>
                <a:latin typeface="+mn-lt"/>
                <a:ea typeface="+mn-ea"/>
                <a:cs typeface="+mn-cs"/>
              </a:rPr>
              <a:t>. Veel jongeren denken dat een piep in het oor erbij hoort als je een leuke avond hebt gehad. Dat het een teken is dat het een goed feestje was. Een piep in het oor betekent echter dat je oor overbelast is geweest en dat er op microniveau al schade is aan de haarcellen in het oor. Dit hoef je in het dagelijks leven nog niet te merken. Het is belangrijk om die piep de volgende keer te voorkomen. Zo wordt (ergere) gehoorschade voorkomen.</a:t>
            </a:r>
          </a:p>
          <a:p>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Ad 2. </a:t>
            </a:r>
            <a:r>
              <a:rPr lang="nl-NL" sz="1200" b="0" kern="1200">
                <a:solidFill>
                  <a:schemeClr val="tx1"/>
                </a:solidFill>
                <a:effectLst/>
                <a:latin typeface="+mn-lt"/>
                <a:ea typeface="+mn-ea"/>
                <a:cs typeface="+mn-cs"/>
              </a:rPr>
              <a:t>De 3 gehoorbeentjes heten hamer, aambeeld en stijgbeugel. </a:t>
            </a:r>
            <a:r>
              <a:rPr lang="nl-NL" sz="1200" b="0" kern="1200" err="1">
                <a:solidFill>
                  <a:schemeClr val="tx1"/>
                </a:solidFill>
                <a:effectLst/>
                <a:latin typeface="+mn-lt"/>
                <a:ea typeface="+mn-ea"/>
                <a:cs typeface="+mn-cs"/>
              </a:rPr>
              <a:t>Talus</a:t>
            </a:r>
            <a:r>
              <a:rPr lang="nl-NL" sz="1200" b="0" kern="1200">
                <a:solidFill>
                  <a:schemeClr val="tx1"/>
                </a:solidFill>
                <a:effectLst/>
                <a:latin typeface="+mn-lt"/>
                <a:ea typeface="+mn-ea"/>
                <a:cs typeface="+mn-cs"/>
              </a:rPr>
              <a:t> is een botje in je voet, een voetwortelbeentje, ook wel sprongbeen genoemd.</a:t>
            </a:r>
            <a:endParaRPr lang="nl-NL" sz="1200" kern="1200">
              <a:solidFill>
                <a:schemeClr val="tx1"/>
              </a:solidFill>
              <a:effectLst/>
              <a:latin typeface="+mn-lt"/>
              <a:ea typeface="+mn-ea"/>
              <a:cs typeface="+mn-cs"/>
            </a:endParaRPr>
          </a:p>
          <a:p>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Ad 3</a:t>
            </a:r>
            <a:r>
              <a:rPr lang="nl-NL" sz="1200" kern="1200">
                <a:solidFill>
                  <a:schemeClr val="tx1"/>
                </a:solidFill>
                <a:effectLst/>
                <a:latin typeface="+mn-lt"/>
                <a:ea typeface="+mn-ea"/>
                <a:cs typeface="+mn-cs"/>
              </a:rPr>
              <a:t>. Het maakt voor je gehoor niet uit of je geluid mooi vindt of niet. Van vals zingen krijg je dus niet per se gehoorschade. En omgekeerd kun je ook als je muziek mooi vindt wel gehoorschade oplopen.</a:t>
            </a: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Ad 4</a:t>
            </a:r>
            <a:r>
              <a:rPr lang="nl-NL" sz="1200" kern="1200">
                <a:solidFill>
                  <a:schemeClr val="tx1"/>
                </a:solidFill>
                <a:effectLst/>
                <a:latin typeface="+mn-lt"/>
                <a:ea typeface="+mn-ea"/>
                <a:cs typeface="+mn-cs"/>
              </a:rPr>
              <a:t>. Stemmen in het hoofd zijn geen gevolg van gehoorschade.</a:t>
            </a: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Ad 5</a:t>
            </a:r>
            <a:r>
              <a:rPr lang="nl-NL" sz="1200" kern="1200">
                <a:solidFill>
                  <a:schemeClr val="tx1"/>
                </a:solidFill>
                <a:effectLst/>
                <a:latin typeface="+mn-lt"/>
                <a:ea typeface="+mn-ea"/>
                <a:cs typeface="+mn-cs"/>
              </a:rPr>
              <a:t>. Jongeren denken wel eens dat hun oren kunnen wennen aan harde geluiden. Dat je oren kunt trainen. Dit is niet het geval. Harde geluiden blijven even schadelijk. Het kan natuurlijk wel dat de jongeren al gehoorschade hebben opgelopen waardoor het geluid minder hard voelt. Maar ook als je gehoorschade hebt opgelopen kun je het altijd verergeren. Het is dus belangrijk om te houden wat je hebt en het gehoor te beschermen.</a:t>
            </a: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Ad 6.</a:t>
            </a:r>
            <a:r>
              <a:rPr lang="nl-NL" sz="1200" kern="1200">
                <a:solidFill>
                  <a:schemeClr val="tx1"/>
                </a:solidFill>
                <a:effectLst/>
                <a:latin typeface="+mn-lt"/>
                <a:ea typeface="+mn-ea"/>
                <a:cs typeface="+mn-cs"/>
              </a:rPr>
              <a:t> Gehoorschade is niet te genezen, voorkomen is daarom cruciaal. Een hoortoestel geneest je gehoor niet. Het versterkt het geluid wel waardoor je beter kunt horen. Maar het geluid dat je hoort met behulp van een hoortoestel is niet te vergelijken met het geluid dat je kunt horen met een gezond gehoor (veel blikkeriger). Vooral muziek, en geluiden in achtergrondgeluid zijn moeilijk om goed te krijgen met een hoortoestel.</a:t>
            </a: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Ad 7.</a:t>
            </a:r>
            <a:r>
              <a:rPr lang="nl-NL" sz="1200" kern="1200">
                <a:solidFill>
                  <a:schemeClr val="tx1"/>
                </a:solidFill>
                <a:effectLst/>
                <a:latin typeface="+mn-lt"/>
                <a:ea typeface="+mn-ea"/>
                <a:cs typeface="+mn-cs"/>
              </a:rPr>
              <a:t> Gehoorschade loop je op door een combinatie van </a:t>
            </a:r>
            <a:r>
              <a:rPr lang="nl-NL" sz="1200" b="1" kern="1200">
                <a:solidFill>
                  <a:schemeClr val="tx1"/>
                </a:solidFill>
                <a:effectLst/>
                <a:latin typeface="+mn-lt"/>
                <a:ea typeface="+mn-ea"/>
                <a:cs typeface="+mn-cs"/>
              </a:rPr>
              <a:t>te veel</a:t>
            </a:r>
            <a:r>
              <a:rPr lang="nl-NL" sz="1200" kern="1200">
                <a:solidFill>
                  <a:schemeClr val="tx1"/>
                </a:solidFill>
                <a:effectLst/>
                <a:latin typeface="+mn-lt"/>
                <a:ea typeface="+mn-ea"/>
                <a:cs typeface="+mn-cs"/>
              </a:rPr>
              <a:t>, </a:t>
            </a:r>
            <a:r>
              <a:rPr lang="nl-NL" sz="1200" b="1" kern="1200">
                <a:solidFill>
                  <a:schemeClr val="tx1"/>
                </a:solidFill>
                <a:effectLst/>
                <a:latin typeface="+mn-lt"/>
                <a:ea typeface="+mn-ea"/>
                <a:cs typeface="+mn-cs"/>
              </a:rPr>
              <a:t>te vaak</a:t>
            </a:r>
            <a:r>
              <a:rPr lang="nl-NL" sz="1200" kern="1200">
                <a:solidFill>
                  <a:schemeClr val="tx1"/>
                </a:solidFill>
                <a:effectLst/>
                <a:latin typeface="+mn-lt"/>
                <a:ea typeface="+mn-ea"/>
                <a:cs typeface="+mn-cs"/>
              </a:rPr>
              <a:t> aan </a:t>
            </a:r>
            <a:r>
              <a:rPr lang="nl-NL" sz="1200" b="1" kern="1200">
                <a:solidFill>
                  <a:schemeClr val="tx1"/>
                </a:solidFill>
                <a:effectLst/>
                <a:latin typeface="+mn-lt"/>
                <a:ea typeface="+mn-ea"/>
                <a:cs typeface="+mn-cs"/>
              </a:rPr>
              <a:t>te harde</a:t>
            </a:r>
            <a:r>
              <a:rPr lang="nl-NL" sz="1200" kern="1200">
                <a:solidFill>
                  <a:schemeClr val="tx1"/>
                </a:solidFill>
                <a:effectLst/>
                <a:latin typeface="+mn-lt"/>
                <a:ea typeface="+mn-ea"/>
                <a:cs typeface="+mn-cs"/>
              </a:rPr>
              <a:t> geluiden blootgesteld worden. Je loopt niet door 1 keer hardere muziek gehoorschade op. Het kan wel zijn dat 1 bepaalde keer de druppel was die de emmer deed overlopen. Alle blootstellingen aan hard geluid tellen namelijk bij elkaar op. Ook als geluid boven de 120 decibel is kun je acuut (in een keer) gehoorschade oplopen. Maar muziek zal niet snel op dat niveau worden afgespeeld omdat 120 decibel boven de pijngrens is. </a:t>
            </a:r>
          </a:p>
          <a:p>
            <a:r>
              <a:rPr lang="nl-NL"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Ad 8</a:t>
            </a:r>
            <a:r>
              <a:rPr lang="nl-NL" sz="1200" kern="1200">
                <a:solidFill>
                  <a:schemeClr val="tx1"/>
                </a:solidFill>
                <a:effectLst/>
                <a:latin typeface="+mn-lt"/>
                <a:ea typeface="+mn-ea"/>
                <a:cs typeface="+mn-cs"/>
              </a:rPr>
              <a:t>. Een piep in het oor is een teken dat het gehoor beschadigd is. Het is echter niet omgekeerd zo dat als je geen piep hebt, dat je gehoor dus ook niet beschadigd is. Niet iedereen krijgt last van een piep in het oor bij overbelasting. Dus ook als je geen piep hebt kun je na verloop van tijd slechthorend worden als je je oren niet beschermd in hard geluid.</a:t>
            </a: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Ad 9</a:t>
            </a:r>
            <a:r>
              <a:rPr lang="nl-NL" sz="1200" kern="1200">
                <a:solidFill>
                  <a:schemeClr val="tx1"/>
                </a:solidFill>
                <a:effectLst/>
                <a:latin typeface="+mn-lt"/>
                <a:ea typeface="+mn-ea"/>
                <a:cs typeface="+mn-cs"/>
              </a:rPr>
              <a:t>. Het trommelvlies kan alleen scheuren bij hele harde knallen. Maar dat zijn knallen die harder dan het geluidsniveau van muziek. Bijvoorbeeld van vuurwerkbommen. De oorschelp en het gehoorbeentje de stijgbeugel zijn wel onderdelen van het oor, maar beschadigen niet door hard geluid.  </a:t>
            </a:r>
          </a:p>
          <a:p>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Ad10. </a:t>
            </a:r>
            <a:r>
              <a:rPr lang="nl-NL" sz="1200" b="0" kern="1200">
                <a:solidFill>
                  <a:schemeClr val="tx1"/>
                </a:solidFill>
                <a:effectLst/>
                <a:latin typeface="+mn-lt"/>
                <a:ea typeface="+mn-ea"/>
                <a:cs typeface="+mn-cs"/>
              </a:rPr>
              <a:t>Als trilharen eenmaal beschadigd zijn, kunnen ze niet meer herstellen. Daarom is gehoorschade niet te genezen. Maar gelukkig wel te voorkomen!</a:t>
            </a:r>
          </a:p>
          <a:p>
            <a:r>
              <a:rPr lang="nl-NL"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10</a:t>
            </a:fld>
            <a:endParaRPr lang="en-NL"/>
          </a:p>
        </p:txBody>
      </p:sp>
    </p:spTree>
    <p:extLst>
      <p:ext uri="{BB962C8B-B14F-4D97-AF65-F5344CB8AC3E}">
        <p14:creationId xmlns:p14="http://schemas.microsoft.com/office/powerpoint/2010/main" val="9667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a:solidFill>
                  <a:srgbClr val="359EAF"/>
                </a:solidFill>
              </a:rPr>
              <a:t>Bespreek</a:t>
            </a:r>
            <a:r>
              <a:rPr lang="nl-NL" b="0" i="1" u="none" baseline="0">
                <a:solidFill>
                  <a:srgbClr val="359EAF"/>
                </a:solidFill>
              </a:rPr>
              <a:t> de samenvatting:</a:t>
            </a:r>
          </a:p>
          <a:p>
            <a:pPr marL="285750" indent="-285750">
              <a:buFont typeface="Arial" panose="020B0604020202020204" pitchFamily="34" charset="0"/>
              <a:buChar char="•"/>
            </a:pPr>
            <a:r>
              <a:rPr lang="nl-NL" b="0" i="1" u="none" baseline="0">
                <a:solidFill>
                  <a:srgbClr val="359EAF"/>
                </a:solidFill>
              </a:rPr>
              <a:t>“</a:t>
            </a:r>
            <a:r>
              <a:rPr lang="nl-NL" sz="1200"/>
              <a:t>Je kunt gehoorschade oplopen door (te lang) te luisteren naar (te harde) muziek.</a:t>
            </a:r>
          </a:p>
          <a:p>
            <a:pPr marL="285750" indent="-285750">
              <a:buFont typeface="Arial" panose="020B0604020202020204" pitchFamily="34" charset="0"/>
              <a:buChar char="•"/>
            </a:pPr>
            <a:endParaRPr lang="nl-NL" sz="1200"/>
          </a:p>
          <a:p>
            <a:pPr marL="285750" indent="-285750">
              <a:buFont typeface="Arial" panose="020B0604020202020204" pitchFamily="34" charset="0"/>
              <a:buChar char="•"/>
            </a:pPr>
            <a:r>
              <a:rPr lang="nl-NL" sz="1200">
                <a:solidFill>
                  <a:srgbClr val="FEFFFF"/>
                </a:solidFill>
              </a:rPr>
              <a:t>Een (tijdelijke) piep of ruis in je oor is een teken dat je gehoor beschadigd is.</a:t>
            </a:r>
          </a:p>
          <a:p>
            <a:pPr marL="0" indent="0">
              <a:buFont typeface="Arial" panose="020B0604020202020204" pitchFamily="34" charset="0"/>
              <a:buNone/>
            </a:pPr>
            <a:endParaRPr lang="nl-NL" sz="1200"/>
          </a:p>
          <a:p>
            <a:pPr marL="285750" indent="-285750">
              <a:buFont typeface="Arial" panose="020B0604020202020204" pitchFamily="34" charset="0"/>
              <a:buChar char="•"/>
            </a:pPr>
            <a:r>
              <a:rPr lang="nl-NL" sz="1200"/>
              <a:t>Gehoorschade is niet te genezen.</a:t>
            </a:r>
            <a:endParaRPr lang="nl-NL" sz="1200" b="0" i="1" u="none">
              <a:solidFill>
                <a:srgbClr val="359EAF"/>
              </a:solidFill>
            </a:endParaRPr>
          </a:p>
          <a:p>
            <a:pPr marL="0" indent="0">
              <a:buFont typeface="Arial" panose="020B0604020202020204" pitchFamily="34" charset="0"/>
              <a:buNone/>
            </a:pPr>
            <a:endParaRPr lang="nl-NL" b="0" i="1" u="none">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a:solidFill>
                  <a:srgbClr val="359EAF"/>
                </a:solidFill>
              </a:rPr>
              <a:t>Het is aanbevolen</a:t>
            </a:r>
            <a:r>
              <a:rPr lang="nl-NL" b="1" u="sng" baseline="0">
                <a:solidFill>
                  <a:srgbClr val="359EAF"/>
                </a:solidFill>
              </a:rPr>
              <a:t> om nu de volgende module van het pakket te doen</a:t>
            </a:r>
            <a:r>
              <a:rPr lang="nl-NL" b="1" u="none" baseline="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r>
              <a:rPr lang="nl-NL" sz="1200" b="1" kern="1200" err="1">
                <a:solidFill>
                  <a:schemeClr val="tx1"/>
                </a:solidFill>
                <a:effectLst/>
                <a:latin typeface="+mn-lt"/>
                <a:ea typeface="+mn-ea"/>
                <a:cs typeface="+mn-cs"/>
              </a:rPr>
              <a:t>Oorcheck</a:t>
            </a:r>
            <a:r>
              <a:rPr lang="nl-NL" sz="1200" b="1" kern="1200">
                <a:solidFill>
                  <a:schemeClr val="tx1"/>
                </a:solidFill>
                <a:effectLst/>
                <a:latin typeface="+mn-lt"/>
                <a:ea typeface="+mn-ea"/>
                <a:cs typeface="+mn-cs"/>
              </a:rPr>
              <a:t> op het MBO 3- Gehoorschade: Soorten &amp; Cijfers</a:t>
            </a:r>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Hierin wordt behandeld welke soorten gehoorschade er zijn en hoe vaak die voorkomen bij mbo-studenten.</a:t>
            </a: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a:solidFill>
                <a:srgbClr val="359EAF"/>
              </a:solidFill>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11</a:t>
            </a:fld>
            <a:endParaRPr lang="en-NL"/>
          </a:p>
        </p:txBody>
      </p:sp>
    </p:spTree>
    <p:extLst>
      <p:ext uri="{BB962C8B-B14F-4D97-AF65-F5344CB8AC3E}">
        <p14:creationId xmlns:p14="http://schemas.microsoft.com/office/powerpoint/2010/main" val="59348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err="1">
                <a:solidFill>
                  <a:schemeClr val="tx1"/>
                </a:solidFill>
                <a:effectLst/>
                <a:latin typeface="+mn-lt"/>
                <a:ea typeface="+mn-ea"/>
                <a:cs typeface="+mn-cs"/>
              </a:rPr>
              <a:t>Oorcheck</a:t>
            </a:r>
            <a:r>
              <a:rPr lang="nl-NL" sz="1200" b="1" kern="1200">
                <a:solidFill>
                  <a:schemeClr val="tx1"/>
                </a:solidFill>
                <a:effectLst/>
                <a:latin typeface="+mn-lt"/>
                <a:ea typeface="+mn-ea"/>
                <a:cs typeface="+mn-cs"/>
              </a:rPr>
              <a:t> op het MBO 3- Gehoorschade: Soorten &amp; Cijfers</a:t>
            </a:r>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In deze les wordt behandeld welke soorten gehoorschade er zijn en hoe vaak die voorkomen bij mbo-studenten.</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12</a:t>
            </a:fld>
            <a:endParaRPr lang="en-NL"/>
          </a:p>
        </p:txBody>
      </p:sp>
    </p:spTree>
    <p:extLst>
      <p:ext uri="{BB962C8B-B14F-4D97-AF65-F5344CB8AC3E}">
        <p14:creationId xmlns:p14="http://schemas.microsoft.com/office/powerpoint/2010/main" val="347934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echte </a:t>
            </a:r>
            <a:r>
              <a:rPr lang="nl-NL" err="1"/>
              <a:t>hoortest</a:t>
            </a:r>
            <a:r>
              <a:rPr lang="nl-NL"/>
              <a:t> kunnen jullie het beste</a:t>
            </a:r>
            <a:r>
              <a:rPr lang="nl-NL" baseline="0"/>
              <a:t> zelf een keer thuis doen (of na de les zelfstandig met koptelefoon), maar nu kunnen we wel een ander soort </a:t>
            </a:r>
            <a:r>
              <a:rPr lang="nl-NL" baseline="0" err="1"/>
              <a:t>hoortest</a:t>
            </a:r>
            <a:r>
              <a:rPr lang="nl-NL" baseline="0"/>
              <a:t> doen: de frequentietest. Je hoort zo meteen een geluid, dat steeds hoger wordt. Als je het geluid niet meer hoort, steek dan je vinger omhoog. Wie heeft de jongste oren in de klas?</a:t>
            </a:r>
          </a:p>
          <a:p>
            <a:r>
              <a:rPr lang="nl-NL" b="1" baseline="0"/>
              <a:t>Let op: </a:t>
            </a:r>
            <a:r>
              <a:rPr lang="nl-NL" baseline="0"/>
              <a:t>zet het geluid op maximaal 20%, de test speelt op hoog volume af.</a:t>
            </a:r>
          </a:p>
          <a:p>
            <a:r>
              <a:rPr lang="nl-NL" baseline="0"/>
              <a:t>Link naar de test is: http://www.oorcheck.nl/test-jezelf/hoe-hoog-kom-jij/</a:t>
            </a:r>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13</a:t>
            </a:fld>
            <a:endParaRPr lang="en-NL"/>
          </a:p>
        </p:txBody>
      </p:sp>
    </p:spTree>
    <p:extLst>
      <p:ext uri="{BB962C8B-B14F-4D97-AF65-F5344CB8AC3E}">
        <p14:creationId xmlns:p14="http://schemas.microsoft.com/office/powerpoint/2010/main" val="256209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u="sng"/>
              <a:t>Verschillende soorten gehoorschade door hard</a:t>
            </a:r>
            <a:r>
              <a:rPr lang="nl-NL" i="0" u="sng" baseline="0"/>
              <a:t> geluid</a:t>
            </a:r>
            <a:r>
              <a:rPr lang="nl-NL" i="0" u="sng"/>
              <a:t>: </a:t>
            </a:r>
          </a:p>
          <a:p>
            <a:endParaRPr lang="nl-NL" i="0" u="sng"/>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1" kern="1200">
                <a:solidFill>
                  <a:schemeClr val="tx1"/>
                </a:solidFill>
                <a:effectLst/>
                <a:latin typeface="+mn-lt"/>
                <a:ea typeface="+mn-ea"/>
                <a:cs typeface="+mn-cs"/>
              </a:rPr>
              <a:t>Lawaai-slechthorendheid</a:t>
            </a:r>
            <a:r>
              <a:rPr lang="nl-NL" sz="1200" kern="1200">
                <a:solidFill>
                  <a:schemeClr val="tx1"/>
                </a:solidFill>
                <a:effectLst/>
                <a:latin typeface="+mn-lt"/>
                <a:ea typeface="+mn-ea"/>
                <a:cs typeface="+mn-cs"/>
              </a:rPr>
              <a:t> betekent dat de slechthorendheid is ontstaan door harde geluiden, lawaai.  Het kan</a:t>
            </a:r>
            <a:r>
              <a:rPr lang="nl-NL" sz="1200" kern="1200" baseline="0">
                <a:solidFill>
                  <a:schemeClr val="tx1"/>
                </a:solidFill>
                <a:effectLst/>
                <a:latin typeface="+mn-lt"/>
                <a:ea typeface="+mn-ea"/>
                <a:cs typeface="+mn-cs"/>
              </a:rPr>
              <a:t> zijn dat je de hogere tonen niet meer hoort zoals bij het </a:t>
            </a:r>
            <a:r>
              <a:rPr lang="nl-NL" sz="1200" kern="1200" baseline="0" err="1">
                <a:solidFill>
                  <a:schemeClr val="tx1"/>
                </a:solidFill>
                <a:effectLst/>
                <a:latin typeface="+mn-lt"/>
                <a:ea typeface="+mn-ea"/>
                <a:cs typeface="+mn-cs"/>
              </a:rPr>
              <a:t>hoortestje</a:t>
            </a:r>
            <a:r>
              <a:rPr lang="nl-NL" sz="1200" kern="1200" baseline="0">
                <a:solidFill>
                  <a:schemeClr val="tx1"/>
                </a:solidFill>
                <a:effectLst/>
                <a:latin typeface="+mn-lt"/>
                <a:ea typeface="+mn-ea"/>
                <a:cs typeface="+mn-cs"/>
              </a:rPr>
              <a:t> aan het begin. Het kan ook zijn dat je hoge tonen nog wel goed hoort, maar dat je moeite hebt om mensen te verstaan in een rumoerige ruimte. Bijvoorbeeld tijdens het uitgaan of bij een feestje, of bij een vergadering waar mensen door elkaar praten. Het kost dan veel meer moeite en energie om een gesprek te voeren.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r>
              <a:rPr lang="nl-NL" sz="1200" kern="1200">
                <a:solidFill>
                  <a:schemeClr val="tx1"/>
                </a:solidFill>
                <a:effectLst/>
                <a:latin typeface="+mn-lt"/>
                <a:ea typeface="+mn-ea"/>
                <a:cs typeface="+mn-cs"/>
              </a:rPr>
              <a:t>Na het uitgaan of het horen van andere harde geluiden kun je een </a:t>
            </a:r>
            <a:r>
              <a:rPr lang="nl-NL" sz="1200" b="1" kern="1200">
                <a:solidFill>
                  <a:schemeClr val="tx1"/>
                </a:solidFill>
                <a:effectLst/>
                <a:latin typeface="+mn-lt"/>
                <a:ea typeface="+mn-ea"/>
                <a:cs typeface="+mn-cs"/>
              </a:rPr>
              <a:t>ruis</a:t>
            </a:r>
            <a:r>
              <a:rPr lang="nl-NL" sz="1200" kern="1200">
                <a:solidFill>
                  <a:schemeClr val="tx1"/>
                </a:solidFill>
                <a:effectLst/>
                <a:latin typeface="+mn-lt"/>
                <a:ea typeface="+mn-ea"/>
                <a:cs typeface="+mn-cs"/>
              </a:rPr>
              <a:t> of </a:t>
            </a:r>
            <a:r>
              <a:rPr lang="nl-NL" sz="1200" b="1" kern="1200">
                <a:solidFill>
                  <a:schemeClr val="tx1"/>
                </a:solidFill>
                <a:effectLst/>
                <a:latin typeface="+mn-lt"/>
                <a:ea typeface="+mn-ea"/>
                <a:cs typeface="+mn-cs"/>
              </a:rPr>
              <a:t>piep</a:t>
            </a:r>
            <a:r>
              <a:rPr lang="nl-NL" sz="1200" kern="1200">
                <a:solidFill>
                  <a:schemeClr val="tx1"/>
                </a:solidFill>
                <a:effectLst/>
                <a:latin typeface="+mn-lt"/>
                <a:ea typeface="+mn-ea"/>
                <a:cs typeface="+mn-cs"/>
              </a:rPr>
              <a:t> horen. Als deze tijdelijk is, is dit een ernstige waarschuwing. Je oren zijn dan overbelast en je gehoor is dan al een beetje beschadigd. Als je alsnog te vaak of te lang in aanraking komt met harde geluiden, kan deze piep blijvend worden. Je kan de piep dan de hele dag door horen en stopt nooit. Dan wordt het </a:t>
            </a:r>
            <a:r>
              <a:rPr lang="nl-NL" sz="1200" b="1" kern="1200">
                <a:solidFill>
                  <a:schemeClr val="tx1"/>
                </a:solidFill>
                <a:effectLst/>
                <a:latin typeface="+mn-lt"/>
                <a:ea typeface="+mn-ea"/>
                <a:cs typeface="+mn-cs"/>
              </a:rPr>
              <a:t>tinnitus</a:t>
            </a:r>
            <a:r>
              <a:rPr lang="nl-NL" sz="1200" kern="1200">
                <a:solidFill>
                  <a:schemeClr val="tx1"/>
                </a:solidFill>
                <a:effectLst/>
                <a:latin typeface="+mn-lt"/>
                <a:ea typeface="+mn-ea"/>
                <a:cs typeface="+mn-cs"/>
              </a:rPr>
              <a:t> of </a:t>
            </a:r>
            <a:r>
              <a:rPr lang="nl-NL" sz="1200" b="1" kern="1200">
                <a:solidFill>
                  <a:schemeClr val="tx1"/>
                </a:solidFill>
                <a:effectLst/>
                <a:latin typeface="+mn-lt"/>
                <a:ea typeface="+mn-ea"/>
                <a:cs typeface="+mn-cs"/>
              </a:rPr>
              <a:t>oorsuizen</a:t>
            </a:r>
            <a:r>
              <a:rPr lang="nl-NL" sz="1200" kern="1200">
                <a:solidFill>
                  <a:schemeClr val="tx1"/>
                </a:solidFill>
                <a:effectLst/>
                <a:latin typeface="+mn-lt"/>
                <a:ea typeface="+mn-ea"/>
                <a:cs typeface="+mn-cs"/>
              </a:rPr>
              <a:t> genoemd. Tinnitus ontstaat niet alleen door harde geluiden, maar het is wel een van de grootste oorzaken. Tinnitus kan ook ontstaan door bijvoorbeeld ouderdom, medicijnen of een te hoge bloeddruk. </a:t>
            </a:r>
          </a:p>
          <a:p>
            <a:pPr marL="171450" indent="-171450">
              <a:buFont typeface="Arial" panose="020B0604020202020204" pitchFamily="34" charset="0"/>
              <a:buChar char="•"/>
            </a:pP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r>
              <a:rPr lang="nl-NL" sz="1200" kern="1200">
                <a:solidFill>
                  <a:schemeClr val="tx1"/>
                </a:solidFill>
                <a:effectLst/>
                <a:latin typeface="+mn-lt"/>
                <a:ea typeface="+mn-ea"/>
                <a:cs typeface="+mn-cs"/>
              </a:rPr>
              <a:t>Bij </a:t>
            </a:r>
            <a:r>
              <a:rPr lang="nl-NL" sz="1200" b="1" kern="1200" err="1">
                <a:solidFill>
                  <a:schemeClr val="tx1"/>
                </a:solidFill>
                <a:effectLst/>
                <a:latin typeface="+mn-lt"/>
                <a:ea typeface="+mn-ea"/>
                <a:cs typeface="+mn-cs"/>
              </a:rPr>
              <a:t>hyperacusis</a:t>
            </a:r>
            <a:r>
              <a:rPr lang="nl-NL" sz="1200" kern="1200">
                <a:solidFill>
                  <a:schemeClr val="tx1"/>
                </a:solidFill>
                <a:effectLst/>
                <a:latin typeface="+mn-lt"/>
                <a:ea typeface="+mn-ea"/>
                <a:cs typeface="+mn-cs"/>
              </a:rPr>
              <a:t> ben je overgevoelig voor normale geluiden. De kleinste geluiden hoor je dan heel hard en kunnen pijnlijk zijn.</a:t>
            </a:r>
          </a:p>
          <a:p>
            <a:pPr marL="171450" indent="-171450">
              <a:buFont typeface="Arial" panose="020B0604020202020204" pitchFamily="34" charset="0"/>
              <a:buChar char="•"/>
            </a:pP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r>
              <a:rPr lang="nl-NL" sz="1200" kern="1200">
                <a:solidFill>
                  <a:schemeClr val="tx1"/>
                </a:solidFill>
                <a:effectLst/>
                <a:latin typeface="+mn-lt"/>
                <a:ea typeface="+mn-ea"/>
                <a:cs typeface="+mn-cs"/>
              </a:rPr>
              <a:t>Andere aandoeningen zijn </a:t>
            </a:r>
            <a:r>
              <a:rPr lang="nl-NL" sz="1200" kern="1200" err="1">
                <a:solidFill>
                  <a:schemeClr val="tx1"/>
                </a:solidFill>
                <a:effectLst/>
                <a:latin typeface="+mn-lt"/>
                <a:ea typeface="+mn-ea"/>
                <a:cs typeface="+mn-cs"/>
              </a:rPr>
              <a:t>distortie</a:t>
            </a:r>
            <a:r>
              <a:rPr lang="nl-NL" sz="1200" kern="1200">
                <a:solidFill>
                  <a:schemeClr val="tx1"/>
                </a:solidFill>
                <a:effectLst/>
                <a:latin typeface="+mn-lt"/>
                <a:ea typeface="+mn-ea"/>
                <a:cs typeface="+mn-cs"/>
              </a:rPr>
              <a:t> en </a:t>
            </a:r>
            <a:r>
              <a:rPr lang="nl-NL" sz="1200" kern="1200" err="1">
                <a:solidFill>
                  <a:schemeClr val="tx1"/>
                </a:solidFill>
                <a:effectLst/>
                <a:latin typeface="+mn-lt"/>
                <a:ea typeface="+mn-ea"/>
                <a:cs typeface="+mn-cs"/>
              </a:rPr>
              <a:t>diplacisus</a:t>
            </a:r>
            <a:r>
              <a:rPr lang="nl-NL" sz="1200" kern="1200">
                <a:solidFill>
                  <a:schemeClr val="tx1"/>
                </a:solidFill>
                <a:effectLst/>
                <a:latin typeface="+mn-lt"/>
                <a:ea typeface="+mn-ea"/>
                <a:cs typeface="+mn-cs"/>
              </a:rPr>
              <a:t>. Bij </a:t>
            </a:r>
            <a:r>
              <a:rPr lang="nl-NL" sz="1200" b="1" kern="1200" err="1">
                <a:solidFill>
                  <a:schemeClr val="tx1"/>
                </a:solidFill>
                <a:effectLst/>
                <a:latin typeface="+mn-lt"/>
                <a:ea typeface="+mn-ea"/>
                <a:cs typeface="+mn-cs"/>
              </a:rPr>
              <a:t>distortie</a:t>
            </a:r>
            <a:r>
              <a:rPr lang="nl-NL" sz="1200" kern="1200">
                <a:solidFill>
                  <a:schemeClr val="tx1"/>
                </a:solidFill>
                <a:effectLst/>
                <a:latin typeface="+mn-lt"/>
                <a:ea typeface="+mn-ea"/>
                <a:cs typeface="+mn-cs"/>
              </a:rPr>
              <a:t> hoor je de geluiden vervormd en bij </a:t>
            </a:r>
            <a:r>
              <a:rPr lang="nl-NL" sz="1200" b="1" kern="1200" err="1">
                <a:solidFill>
                  <a:schemeClr val="tx1"/>
                </a:solidFill>
                <a:effectLst/>
                <a:latin typeface="+mn-lt"/>
                <a:ea typeface="+mn-ea"/>
                <a:cs typeface="+mn-cs"/>
              </a:rPr>
              <a:t>diplacusis</a:t>
            </a:r>
            <a:r>
              <a:rPr lang="nl-NL" sz="1200" kern="1200">
                <a:solidFill>
                  <a:schemeClr val="tx1"/>
                </a:solidFill>
                <a:effectLst/>
                <a:latin typeface="+mn-lt"/>
                <a:ea typeface="+mn-ea"/>
                <a:cs typeface="+mn-cs"/>
              </a:rPr>
              <a:t> hoor je met beide orden geluiden verschillend. Erg vervelend als je</a:t>
            </a:r>
            <a:r>
              <a:rPr lang="nl-NL" sz="1200" kern="1200" baseline="0">
                <a:solidFill>
                  <a:schemeClr val="tx1"/>
                </a:solidFill>
                <a:effectLst/>
                <a:latin typeface="+mn-lt"/>
                <a:ea typeface="+mn-ea"/>
                <a:cs typeface="+mn-cs"/>
              </a:rPr>
              <a:t> bijvoorbeeld musicus of dj bent.</a:t>
            </a:r>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14</a:t>
            </a:fld>
            <a:endParaRPr lang="en-NL"/>
          </a:p>
        </p:txBody>
      </p:sp>
    </p:spTree>
    <p:extLst>
      <p:ext uri="{BB962C8B-B14F-4D97-AF65-F5344CB8AC3E}">
        <p14:creationId xmlns:p14="http://schemas.microsoft.com/office/powerpoint/2010/main" val="338322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Verdana"/>
                <a:ea typeface="Verdana"/>
              </a:rPr>
              <a:t>Hard geluid is overal </a:t>
            </a:r>
            <a:r>
              <a:rPr lang="nl-NL" i="0" baseline="0" dirty="0">
                <a:latin typeface="Verdana"/>
                <a:ea typeface="Verdana"/>
              </a:rPr>
              <a:t>om </a:t>
            </a:r>
            <a:r>
              <a:rPr lang="nl-NL" dirty="0">
                <a:latin typeface="Verdana"/>
                <a:ea typeface="Verdana"/>
              </a:rPr>
              <a:t>ons heen</a:t>
            </a:r>
            <a:r>
              <a:rPr lang="nl-NL" i="0" baseline="0" dirty="0">
                <a:latin typeface="Verdana"/>
                <a:ea typeface="Verdana"/>
              </a:rPr>
              <a:t>. </a:t>
            </a:r>
            <a:r>
              <a:rPr lang="nl-NL" dirty="0">
                <a:latin typeface="Verdana"/>
                <a:ea typeface="Verdana"/>
              </a:rPr>
              <a:t>Denk aan muziek </a:t>
            </a:r>
            <a:r>
              <a:rPr lang="nl-NL" i="0" baseline="0" dirty="0">
                <a:latin typeface="Verdana"/>
                <a:ea typeface="Verdana"/>
              </a:rPr>
              <a:t>tijdens het uitgaan</a:t>
            </a:r>
            <a:r>
              <a:rPr lang="nl-NL" dirty="0">
                <a:latin typeface="Verdana"/>
                <a:ea typeface="Verdana"/>
              </a:rPr>
              <a:t>, je koptelefoon op hoog volume </a:t>
            </a:r>
            <a:r>
              <a:rPr lang="nl-NL" i="0" baseline="0" dirty="0">
                <a:latin typeface="Verdana"/>
                <a:ea typeface="Verdana"/>
              </a:rPr>
              <a:t>tijdens het </a:t>
            </a:r>
            <a:r>
              <a:rPr lang="nl-NL" dirty="0">
                <a:latin typeface="Verdana"/>
                <a:ea typeface="Verdana"/>
              </a:rPr>
              <a:t>gamen of kijken naar </a:t>
            </a:r>
            <a:r>
              <a:rPr lang="nl-NL" err="1">
                <a:latin typeface="Verdana"/>
                <a:ea typeface="Verdana"/>
              </a:rPr>
              <a:t>TikToks</a:t>
            </a:r>
            <a:r>
              <a:rPr lang="nl-NL" dirty="0">
                <a:latin typeface="Verdana"/>
                <a:ea typeface="Verdana"/>
              </a:rPr>
              <a:t>, motorrijden, klussen, etc</a:t>
            </a:r>
            <a:r>
              <a:rPr lang="nl-NL" i="0" baseline="0" dirty="0">
                <a:latin typeface="Verdana"/>
                <a:ea typeface="Verdana"/>
              </a:rPr>
              <a:t>. </a:t>
            </a:r>
            <a:endParaRPr lang="nl-NL"/>
          </a:p>
          <a:p>
            <a:endParaRPr lang="nl-NL" dirty="0">
              <a:latin typeface="Verdana"/>
              <a:ea typeface="Verdana"/>
            </a:endParaRPr>
          </a:p>
          <a:p>
            <a:r>
              <a:rPr lang="nl-NL" i="0" baseline="0" dirty="0">
                <a:latin typeface="Verdana"/>
                <a:ea typeface="Verdana"/>
              </a:rPr>
              <a:t>Iedereen denkt dat alles is geregeld in Nederland, maar als het gaat om het voorkomen van gehoorschade in de vrije tijd dan zijn er geen regels of wetten die je beschermen. Er is alleen een convenant gesloten tussen de overheid en brancheverenigingen van festivals en poppodia. Een convenant is een vrijwillige afspraak. En de geluidsnorm die is afgesproken is nog steeds zo hoog dat gehoorbescherming nodig is om geen risico te lopen. Er zijn nog een heleboel uitgaansgelegenheden waar het convenant niet geldt</a:t>
            </a:r>
            <a:r>
              <a:rPr lang="nl-NL" dirty="0">
                <a:latin typeface="Verdana"/>
                <a:ea typeface="Verdana"/>
              </a:rPr>
              <a:t>, want</a:t>
            </a:r>
            <a:r>
              <a:rPr lang="nl-NL" i="0" baseline="0" dirty="0">
                <a:latin typeface="Verdana"/>
                <a:ea typeface="Verdana"/>
              </a:rPr>
              <a:t> </a:t>
            </a:r>
            <a:r>
              <a:rPr lang="nl-NL" dirty="0">
                <a:latin typeface="Verdana"/>
                <a:ea typeface="Verdana"/>
              </a:rPr>
              <a:t>niet alle </a:t>
            </a:r>
            <a:r>
              <a:rPr lang="nl-NL" i="0" baseline="0" dirty="0">
                <a:latin typeface="Verdana"/>
                <a:ea typeface="Verdana"/>
              </a:rPr>
              <a:t>clubs, discotheken, cafés en kroegen, festivals zijn aangesloten bij die brancheverenigingen. </a:t>
            </a:r>
            <a:r>
              <a:rPr lang="nl-NL" dirty="0">
                <a:latin typeface="Verdana"/>
                <a:ea typeface="Verdana"/>
              </a:rPr>
              <a:t> </a:t>
            </a:r>
            <a:endParaRPr lang="nl-NL" dirty="0"/>
          </a:p>
          <a:p>
            <a:endParaRPr lang="nl-NL"/>
          </a:p>
          <a:p>
            <a:endParaRPr lang="nl-NL" dirty="0">
              <a:ea typeface="Verdana"/>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15</a:t>
            </a:fld>
            <a:endParaRPr lang="en-NL"/>
          </a:p>
        </p:txBody>
      </p:sp>
    </p:spTree>
    <p:extLst>
      <p:ext uri="{BB962C8B-B14F-4D97-AF65-F5344CB8AC3E}">
        <p14:creationId xmlns:p14="http://schemas.microsoft.com/office/powerpoint/2010/main" val="113736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i="1" baseline="0" dirty="0">
                <a:latin typeface="Verdana"/>
                <a:ea typeface="Verdana"/>
              </a:rPr>
              <a:t>Voorbeeldtekst:</a:t>
            </a:r>
          </a:p>
          <a:p>
            <a:pPr marL="0" indent="0">
              <a:buFontTx/>
              <a:buNone/>
            </a:pPr>
            <a:endParaRPr lang="nl-NL" dirty="0">
              <a:ea typeface="Verdana"/>
            </a:endParaRPr>
          </a:p>
          <a:p>
            <a:r>
              <a:rPr lang="nl-NL" dirty="0">
                <a:latin typeface="Verdana"/>
                <a:ea typeface="Verdana"/>
              </a:rPr>
              <a:t>Ook op werk hebben veel mensen te maken met hard geluid. Bijvoorbeeld machines,  harde muziek of schreeuwende kinderen/mensen. De harde geluiden in de vrije tijd en tijdens het werk tellen bij elkaar op waardoor de kans op gehoorschade groter wordt. </a:t>
            </a:r>
            <a:endParaRPr lang="en-US" dirty="0">
              <a:latin typeface="Verdana"/>
              <a:ea typeface="Verdana"/>
            </a:endParaRPr>
          </a:p>
          <a:p>
            <a:endParaRPr lang="nl-NL" dirty="0"/>
          </a:p>
          <a:p>
            <a:r>
              <a:rPr lang="nl-NL" dirty="0"/>
              <a:t>Op welke manier hebben jullie nu in je opleiding of later in je werk te maken met harde geluiden? </a:t>
            </a:r>
            <a:endParaRPr lang="en-US" dirty="0"/>
          </a:p>
          <a:p>
            <a:endParaRPr lang="nl-NL" dirty="0">
              <a:latin typeface="Verdana"/>
              <a:ea typeface="Verdana"/>
            </a:endParaRPr>
          </a:p>
          <a:p>
            <a:endParaRPr lang="nl-NL" dirty="0">
              <a:latin typeface="Verdana"/>
              <a:ea typeface="Verdana"/>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16</a:t>
            </a:fld>
            <a:endParaRPr lang="en-NL"/>
          </a:p>
        </p:txBody>
      </p:sp>
    </p:spTree>
    <p:extLst>
      <p:ext uri="{BB962C8B-B14F-4D97-AF65-F5344CB8AC3E}">
        <p14:creationId xmlns:p14="http://schemas.microsoft.com/office/powerpoint/2010/main" val="2980088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Wil je weten of</a:t>
            </a:r>
            <a:r>
              <a:rPr lang="nl-NL" sz="1200" kern="1200" baseline="0">
                <a:solidFill>
                  <a:schemeClr val="tx1"/>
                </a:solidFill>
                <a:effectLst/>
                <a:latin typeface="+mn-lt"/>
                <a:ea typeface="+mn-ea"/>
                <a:cs typeface="+mn-cs"/>
              </a:rPr>
              <a:t> geluid te hard is? Dat kun je meten met een decibelmeter. Hier zijn ook apps voor. </a:t>
            </a:r>
            <a:r>
              <a:rPr lang="nl-NL" baseline="0"/>
              <a:t>(er zijn diverse apps te vinden onder de naam Decibelmeter of Geluidsmeter).</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Hoe hard het geluid is wordt uitgedrukt in decibel (dB). dB(A) is een weging waarbij de geluidssterktes gecorrigeerd zijn voor de gevoeligheid van het menselijke oor. Een verhoging van 3 dB is een verdubbeling van het geluidsniveau. Een geluidsverhoging van 3 dB betekent dat je de helft minder lang zonder risico aan die geluiden blootgesteld kunt worden.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17</a:t>
            </a:fld>
            <a:endParaRPr lang="en-NL"/>
          </a:p>
        </p:txBody>
      </p:sp>
    </p:spTree>
    <p:extLst>
      <p:ext uri="{BB962C8B-B14F-4D97-AF65-F5344CB8AC3E}">
        <p14:creationId xmlns:p14="http://schemas.microsoft.com/office/powerpoint/2010/main" val="3767700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Verdana"/>
                <a:ea typeface="Verdana"/>
              </a:rPr>
              <a:t>Waarom is het voor jou belangrijk om nu en later goed te kunnen horen? </a:t>
            </a:r>
            <a:endParaRPr lang="en-US">
              <a:latin typeface="Verdana"/>
              <a:ea typeface="Verdana"/>
            </a:endParaRPr>
          </a:p>
          <a:p>
            <a:endParaRPr lang="nl-NL" dirty="0">
              <a:latin typeface="Verdana"/>
              <a:ea typeface="Verdana"/>
            </a:endParaRPr>
          </a:p>
          <a:p>
            <a:r>
              <a:rPr lang="nl-NL" dirty="0">
                <a:latin typeface="Verdana"/>
                <a:ea typeface="Verdana"/>
              </a:rPr>
              <a:t>Wat kun je doen om te voorkomen dat je in hard geluid zit op je werk?”</a:t>
            </a:r>
            <a:endParaRPr lang="en-US" dirty="0">
              <a:latin typeface="Verdana"/>
              <a:ea typeface="Verdana"/>
            </a:endParaRPr>
          </a:p>
          <a:p>
            <a:endParaRPr lang="nl-NL" dirty="0"/>
          </a:p>
          <a:p>
            <a:endParaRPr lang="nl-NL" dirty="0">
              <a:latin typeface="Verdana"/>
              <a:ea typeface="Verdana"/>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18</a:t>
            </a:fld>
            <a:endParaRPr lang="en-NL"/>
          </a:p>
        </p:txBody>
      </p:sp>
    </p:spTree>
    <p:extLst>
      <p:ext uri="{BB962C8B-B14F-4D97-AF65-F5344CB8AC3E}">
        <p14:creationId xmlns:p14="http://schemas.microsoft.com/office/powerpoint/2010/main" val="190443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a:solidFill>
                  <a:srgbClr val="359EAF"/>
                </a:solidFill>
              </a:rPr>
              <a:t>Bespreek</a:t>
            </a:r>
            <a:r>
              <a:rPr lang="nl-NL" b="0" i="1" u="none" baseline="0" dirty="0">
                <a:solidFill>
                  <a:srgbClr val="359EAF"/>
                </a:solidFill>
              </a:rPr>
              <a:t> de samenvatting:</a:t>
            </a:r>
          </a:p>
          <a:p>
            <a:pPr marL="285750" indent="-285750">
              <a:buFont typeface="Arial" panose="020B0604020202020204" pitchFamily="34" charset="0"/>
              <a:buChar char="•"/>
            </a:pPr>
            <a:r>
              <a:rPr lang="nl-NL" b="0" i="1" u="none" baseline="0" dirty="0">
                <a:solidFill>
                  <a:srgbClr val="359EAF"/>
                </a:solidFill>
              </a:rPr>
              <a:t>“</a:t>
            </a:r>
            <a:r>
              <a:rPr lang="nl-NL" sz="1200" dirty="0"/>
              <a:t>Vormen van gehoorschade: tinnitus, </a:t>
            </a:r>
            <a:r>
              <a:rPr lang="nl-NL" sz="1200" dirty="0" err="1"/>
              <a:t>hyperacusis</a:t>
            </a:r>
            <a:r>
              <a:rPr lang="nl-NL" sz="1200" dirty="0"/>
              <a:t> en gehoorverlies</a:t>
            </a:r>
          </a:p>
          <a:p>
            <a:endParaRPr lang="nl-NL" sz="1200">
              <a:ea typeface="Verdana" panose="020B0604030504040204" pitchFamily="34" charset="0"/>
            </a:endParaRPr>
          </a:p>
          <a:p>
            <a:pPr marL="285750" indent="-285750">
              <a:lnSpc>
                <a:spcPct val="90000"/>
              </a:lnSpc>
              <a:spcBef>
                <a:spcPts val="1000"/>
              </a:spcBef>
              <a:buFont typeface="Arial,Sans-Serif" panose="020B0604020202020204" pitchFamily="34" charset="0"/>
              <a:buChar char="•"/>
            </a:pPr>
            <a:r>
              <a:rPr lang="nl-NL" dirty="0">
                <a:latin typeface="Verdana"/>
                <a:ea typeface="Verdana"/>
              </a:rPr>
              <a:t>1 miljoen mensen lopen risico op gehoorschade op werk. Zul je met jouw beroepskeuze extra op je gehoor moeten letten?</a:t>
            </a:r>
            <a:endParaRPr lang="en-US" dirty="0">
              <a:latin typeface="Verdana"/>
              <a:ea typeface="Verdana"/>
            </a:endParaRPr>
          </a:p>
          <a:p>
            <a:pPr marL="285750" indent="-285750">
              <a:lnSpc>
                <a:spcPct val="90000"/>
              </a:lnSpc>
              <a:spcBef>
                <a:spcPts val="1000"/>
              </a:spcBef>
              <a:buFont typeface="Arial,Sans-Serif" panose="020B0604020202020204" pitchFamily="34" charset="0"/>
              <a:buChar char="•"/>
            </a:pPr>
            <a:endParaRPr lang="nl-NL" dirty="0"/>
          </a:p>
          <a:p>
            <a:pPr marL="285750" indent="-285750">
              <a:lnSpc>
                <a:spcPct val="90000"/>
              </a:lnSpc>
              <a:spcBef>
                <a:spcPts val="1000"/>
              </a:spcBef>
              <a:buFont typeface="Arial,Sans-Serif" panose="020B0604020202020204" pitchFamily="34" charset="0"/>
              <a:buChar char="•"/>
            </a:pPr>
            <a:r>
              <a:rPr lang="nl-NL" dirty="0">
                <a:latin typeface="Verdana"/>
                <a:ea typeface="Verdana"/>
              </a:rPr>
              <a:t>Harde geluiden in de vrije tijd en tijdens het werk tellen bij elkaar. Daardoor wordt de kans op gehoorschade groter.</a:t>
            </a:r>
          </a:p>
          <a:p>
            <a:pPr marL="285750" indent="-285750">
              <a:buFont typeface="Arial" panose="020B0604020202020204" pitchFamily="34" charset="0"/>
              <a:buChar char="•"/>
            </a:pPr>
            <a:endParaRPr lang="nl-NL" sz="1200" dirty="0">
              <a:ea typeface="Verdana"/>
            </a:endParaRPr>
          </a:p>
          <a:p>
            <a:pPr marL="285750" indent="-285750">
              <a:buFont typeface="Arial" panose="020B0604020202020204" pitchFamily="34" charset="0"/>
              <a:buChar char="•"/>
            </a:pPr>
            <a:endParaRPr lang="nl-NL" sz="1200"/>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a:solidFill>
                  <a:srgbClr val="359EAF"/>
                </a:solidFill>
              </a:rPr>
              <a:t>Het is aanbevolen</a:t>
            </a:r>
            <a:r>
              <a:rPr lang="nl-NL" b="1" u="sng" baseline="0" dirty="0">
                <a:solidFill>
                  <a:srgbClr val="359EAF"/>
                </a:solidFill>
              </a:rPr>
              <a:t> om nu de volgende module van het pakket te doen</a:t>
            </a:r>
            <a:r>
              <a:rPr lang="nl-NL" b="1" u="none" baseline="0" dirty="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r>
              <a:rPr lang="nl-NL" sz="1200" b="1" kern="1200" dirty="0" err="1">
                <a:solidFill>
                  <a:schemeClr val="tx1"/>
                </a:solidFill>
                <a:effectLst/>
                <a:latin typeface="+mn-lt"/>
                <a:ea typeface="+mn-ea"/>
                <a:cs typeface="+mn-cs"/>
              </a:rPr>
              <a:t>Oorcheck</a:t>
            </a:r>
            <a:r>
              <a:rPr lang="nl-NL" sz="1200" b="1" kern="1200" dirty="0">
                <a:solidFill>
                  <a:schemeClr val="tx1"/>
                </a:solidFill>
                <a:effectLst/>
                <a:latin typeface="+mn-lt"/>
                <a:ea typeface="+mn-ea"/>
                <a:cs typeface="+mn-cs"/>
              </a:rPr>
              <a:t> op het MBO 4-  </a:t>
            </a:r>
            <a:r>
              <a:rPr lang="nl-NL" sz="1200" b="1" kern="1200" dirty="0" err="1">
                <a:solidFill>
                  <a:schemeClr val="tx1"/>
                </a:solidFill>
                <a:effectLst/>
                <a:latin typeface="+mn-lt"/>
                <a:ea typeface="+mn-ea"/>
                <a:cs typeface="+mn-cs"/>
              </a:rPr>
              <a:t>Oorcheck</a:t>
            </a:r>
            <a:r>
              <a:rPr lang="nl-NL" sz="1200" b="1" kern="1200" dirty="0">
                <a:solidFill>
                  <a:schemeClr val="tx1"/>
                </a:solidFill>
                <a:effectLst/>
                <a:latin typeface="+mn-lt"/>
                <a:ea typeface="+mn-ea"/>
                <a:cs typeface="+mn-cs"/>
              </a:rPr>
              <a:t> en Oordoppen</a:t>
            </a:r>
            <a:endParaRPr lang="nl-NL" sz="1200" b="1" kern="1200" dirty="0">
              <a:solidFill>
                <a:schemeClr val="tx1"/>
              </a:solidFill>
              <a:effectLst/>
              <a:latin typeface="+mn-lt"/>
              <a:cs typeface="Calibri"/>
            </a:endParaRPr>
          </a:p>
          <a:p>
            <a:endParaRPr lang="nl-NL" sz="1200" b="1" kern="120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Hierin wordt een echte online</a:t>
            </a:r>
            <a:r>
              <a:rPr lang="nl-NL" sz="1200" b="1" kern="1200" baseline="0" dirty="0">
                <a:solidFill>
                  <a:schemeClr val="tx1"/>
                </a:solidFill>
                <a:effectLst/>
                <a:latin typeface="+mn-lt"/>
                <a:ea typeface="+mn-ea"/>
                <a:cs typeface="+mn-cs"/>
              </a:rPr>
              <a:t> </a:t>
            </a:r>
            <a:r>
              <a:rPr lang="nl-NL" sz="1200" b="1" kern="1200" baseline="0" dirty="0" err="1">
                <a:solidFill>
                  <a:schemeClr val="tx1"/>
                </a:solidFill>
                <a:effectLst/>
                <a:latin typeface="+mn-lt"/>
                <a:ea typeface="+mn-ea"/>
                <a:cs typeface="+mn-cs"/>
              </a:rPr>
              <a:t>hoortest</a:t>
            </a:r>
            <a:r>
              <a:rPr lang="nl-NL" sz="1200" b="1" kern="1200" baseline="0" dirty="0">
                <a:solidFill>
                  <a:schemeClr val="tx1"/>
                </a:solidFill>
                <a:effectLst/>
                <a:latin typeface="+mn-lt"/>
                <a:ea typeface="+mn-ea"/>
                <a:cs typeface="+mn-cs"/>
              </a:rPr>
              <a:t> gedaan en behandeld hoe (ergere) gehoorschade voorkomen kan worden.</a:t>
            </a:r>
            <a:endParaRPr lang="nl-NL" sz="1200" kern="1200" dirty="0">
              <a:solidFill>
                <a:schemeClr val="tx1"/>
              </a:solidFill>
              <a:effectLst/>
              <a:latin typeface="+mn-lt"/>
              <a:ea typeface="+mn-ea"/>
              <a:cs typeface="+mn-cs"/>
            </a:endParaRPr>
          </a:p>
          <a:p>
            <a:endParaRPr lang="nl-NL"/>
          </a:p>
          <a:p>
            <a:pPr marL="285750" indent="-285750">
              <a:buFont typeface="Arial" panose="020B0604020202020204" pitchFamily="34" charset="0"/>
              <a:buChar char="•"/>
            </a:pPr>
            <a:endParaRPr lang="nl-NL"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a:solidFill>
                <a:srgbClr val="359EAF"/>
              </a:solidFill>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19</a:t>
            </a:fld>
            <a:endParaRPr lang="en-NL"/>
          </a:p>
        </p:txBody>
      </p:sp>
    </p:spTree>
    <p:extLst>
      <p:ext uri="{BB962C8B-B14F-4D97-AF65-F5344CB8AC3E}">
        <p14:creationId xmlns:p14="http://schemas.microsoft.com/office/powerpoint/2010/main" val="18345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a:solidFill>
                  <a:schemeClr val="tx1"/>
                </a:solidFill>
                <a:effectLst/>
                <a:latin typeface="+mn-lt"/>
                <a:ea typeface="+mn-ea"/>
                <a:cs typeface="+mn-cs"/>
              </a:rPr>
              <a:t>Zet de piep uit. Haak in op de reacties en bespreek de volgende vragen:</a:t>
            </a:r>
          </a:p>
          <a:p>
            <a:endParaRPr lang="nl-NL" sz="1200" kern="1200">
              <a:solidFill>
                <a:schemeClr val="tx1"/>
              </a:solidFill>
              <a:effectLst/>
              <a:latin typeface="+mn-lt"/>
              <a:ea typeface="+mn-ea"/>
              <a:cs typeface="+mn-cs"/>
            </a:endParaRPr>
          </a:p>
          <a:p>
            <a:pPr marL="228600" indent="-228600">
              <a:buFont typeface="+mj-lt"/>
              <a:buAutoNum type="arabicPeriod"/>
            </a:pPr>
            <a:r>
              <a:rPr lang="nl-NL" sz="1200" kern="1200">
                <a:solidFill>
                  <a:schemeClr val="tx1"/>
                </a:solidFill>
                <a:effectLst/>
                <a:latin typeface="+mn-lt"/>
                <a:ea typeface="+mn-ea"/>
                <a:cs typeface="+mn-cs"/>
              </a:rPr>
              <a:t>Hoe vonden jullie het om zo’n piep te horen terwijl we met elkaar aan het praten waren? </a:t>
            </a:r>
          </a:p>
          <a:p>
            <a:pPr marL="228600" indent="-228600">
              <a:buFont typeface="+mj-lt"/>
              <a:buAutoNum type="arabicPeriod"/>
            </a:pPr>
            <a:r>
              <a:rPr lang="nl-NL" sz="1200" kern="1200">
                <a:solidFill>
                  <a:schemeClr val="tx1"/>
                </a:solidFill>
                <a:effectLst/>
                <a:latin typeface="+mn-lt"/>
                <a:ea typeface="+mn-ea"/>
                <a:cs typeface="+mn-cs"/>
              </a:rPr>
              <a:t>Wie herkent zo’n piep in het oor? </a:t>
            </a:r>
          </a:p>
          <a:p>
            <a:pPr marL="228600" indent="-228600">
              <a:buFont typeface="+mj-lt"/>
              <a:buAutoNum type="arabicPeriod"/>
            </a:pPr>
            <a:r>
              <a:rPr lang="nl-NL" sz="1200" kern="1200">
                <a:solidFill>
                  <a:schemeClr val="tx1"/>
                </a:solidFill>
                <a:effectLst/>
                <a:latin typeface="+mn-lt"/>
                <a:ea typeface="+mn-ea"/>
                <a:cs typeface="+mn-cs"/>
              </a:rPr>
              <a:t>Wanneer heb je weleens een piep in je oor?</a:t>
            </a:r>
          </a:p>
          <a:p>
            <a:pPr marL="228600" indent="-228600">
              <a:buFont typeface="+mj-lt"/>
              <a:buAutoNum type="arabicPeriod"/>
            </a:pPr>
            <a:r>
              <a:rPr lang="nl-NL" sz="1200" kern="1200">
                <a:solidFill>
                  <a:schemeClr val="tx1"/>
                </a:solidFill>
                <a:effectLst/>
                <a:latin typeface="+mn-lt"/>
                <a:ea typeface="+mn-ea"/>
                <a:cs typeface="+mn-cs"/>
              </a:rPr>
              <a:t>Wat betekent het als je een piep in je oor hebt?</a:t>
            </a: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a:t>
            </a:fld>
            <a:endParaRPr lang="en-NL"/>
          </a:p>
        </p:txBody>
      </p:sp>
    </p:spTree>
    <p:extLst>
      <p:ext uri="{BB962C8B-B14F-4D97-AF65-F5344CB8AC3E}">
        <p14:creationId xmlns:p14="http://schemas.microsoft.com/office/powerpoint/2010/main" val="3635055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err="1">
                <a:solidFill>
                  <a:schemeClr val="tx1"/>
                </a:solidFill>
                <a:effectLst/>
                <a:latin typeface="+mn-lt"/>
                <a:ea typeface="+mn-ea"/>
                <a:cs typeface="+mn-cs"/>
              </a:rPr>
              <a:t>Oorcheck</a:t>
            </a:r>
            <a:r>
              <a:rPr lang="nl-NL" sz="1200" b="1" kern="1200">
                <a:solidFill>
                  <a:schemeClr val="tx1"/>
                </a:solidFill>
                <a:effectLst/>
                <a:latin typeface="+mn-lt"/>
                <a:ea typeface="+mn-ea"/>
                <a:cs typeface="+mn-cs"/>
              </a:rPr>
              <a:t> op het MBO 4-  </a:t>
            </a:r>
            <a:r>
              <a:rPr lang="nl-NL" sz="1200" b="1" kern="1200" err="1">
                <a:solidFill>
                  <a:schemeClr val="tx1"/>
                </a:solidFill>
                <a:effectLst/>
                <a:latin typeface="+mn-lt"/>
                <a:ea typeface="+mn-ea"/>
                <a:cs typeface="+mn-cs"/>
              </a:rPr>
              <a:t>Oorcheck</a:t>
            </a:r>
            <a:r>
              <a:rPr lang="nl-NL" sz="1200" b="1" kern="1200">
                <a:solidFill>
                  <a:schemeClr val="tx1"/>
                </a:solidFill>
                <a:effectLst/>
                <a:latin typeface="+mn-lt"/>
                <a:ea typeface="+mn-ea"/>
                <a:cs typeface="+mn-cs"/>
              </a:rPr>
              <a:t> en Oordoppen</a:t>
            </a:r>
          </a:p>
          <a:p>
            <a:endParaRPr lang="nl-NL" sz="1200" b="1"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In deze les wordt een echte online</a:t>
            </a:r>
            <a:r>
              <a:rPr lang="nl-NL" sz="1200" b="1" kern="1200" baseline="0">
                <a:solidFill>
                  <a:schemeClr val="tx1"/>
                </a:solidFill>
                <a:effectLst/>
                <a:latin typeface="+mn-lt"/>
                <a:ea typeface="+mn-ea"/>
                <a:cs typeface="+mn-cs"/>
              </a:rPr>
              <a:t> </a:t>
            </a:r>
            <a:r>
              <a:rPr lang="nl-NL" sz="1200" b="1" kern="1200" baseline="0" err="1">
                <a:solidFill>
                  <a:schemeClr val="tx1"/>
                </a:solidFill>
                <a:effectLst/>
                <a:latin typeface="+mn-lt"/>
                <a:ea typeface="+mn-ea"/>
                <a:cs typeface="+mn-cs"/>
              </a:rPr>
              <a:t>hoortest</a:t>
            </a:r>
            <a:r>
              <a:rPr lang="nl-NL" sz="1200" b="1" kern="1200" baseline="0">
                <a:solidFill>
                  <a:schemeClr val="tx1"/>
                </a:solidFill>
                <a:effectLst/>
                <a:latin typeface="+mn-lt"/>
                <a:ea typeface="+mn-ea"/>
                <a:cs typeface="+mn-cs"/>
              </a:rPr>
              <a:t> gedaan en behandeld hoe (ergere) gehoorschade voorkomen kan worden.</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20</a:t>
            </a:fld>
            <a:endParaRPr lang="en-NL"/>
          </a:p>
        </p:txBody>
      </p:sp>
    </p:spTree>
    <p:extLst>
      <p:ext uri="{BB962C8B-B14F-4D97-AF65-F5344CB8AC3E}">
        <p14:creationId xmlns:p14="http://schemas.microsoft.com/office/powerpoint/2010/main" val="4079819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De studenten gaan de </a:t>
            </a:r>
            <a:r>
              <a:rPr lang="nl-NL" sz="1200" i="1" kern="1200" err="1">
                <a:solidFill>
                  <a:schemeClr val="tx1"/>
                </a:solidFill>
                <a:effectLst/>
                <a:latin typeface="+mn-lt"/>
                <a:ea typeface="+mn-ea"/>
                <a:cs typeface="+mn-cs"/>
              </a:rPr>
              <a:t>Oorcheck</a:t>
            </a:r>
            <a:r>
              <a:rPr lang="nl-NL" sz="1200" i="1" kern="1200">
                <a:solidFill>
                  <a:schemeClr val="tx1"/>
                </a:solidFill>
                <a:effectLst/>
                <a:latin typeface="+mn-lt"/>
                <a:ea typeface="+mn-ea"/>
                <a:cs typeface="+mn-cs"/>
              </a:rPr>
              <a:t> </a:t>
            </a:r>
            <a:r>
              <a:rPr lang="nl-NL" sz="1200" i="1" kern="1200" err="1">
                <a:solidFill>
                  <a:schemeClr val="tx1"/>
                </a:solidFill>
                <a:effectLst/>
                <a:latin typeface="+mn-lt"/>
                <a:ea typeface="+mn-ea"/>
                <a:cs typeface="+mn-cs"/>
              </a:rPr>
              <a:t>hoortest</a:t>
            </a:r>
            <a:r>
              <a:rPr lang="nl-NL" sz="1200" i="1" kern="1200">
                <a:solidFill>
                  <a:schemeClr val="tx1"/>
                </a:solidFill>
                <a:effectLst/>
                <a:latin typeface="+mn-lt"/>
                <a:ea typeface="+mn-ea"/>
                <a:cs typeface="+mn-cs"/>
              </a:rPr>
              <a:t> doen. De volledige</a:t>
            </a:r>
            <a:r>
              <a:rPr lang="nl-NL" sz="1200" i="1" kern="1200" baseline="0">
                <a:solidFill>
                  <a:schemeClr val="tx1"/>
                </a:solidFill>
                <a:effectLst/>
                <a:latin typeface="+mn-lt"/>
                <a:ea typeface="+mn-ea"/>
                <a:cs typeface="+mn-cs"/>
              </a:rPr>
              <a:t> </a:t>
            </a:r>
            <a:r>
              <a:rPr lang="nl-NL" sz="1200" i="1" kern="1200">
                <a:solidFill>
                  <a:schemeClr val="tx1"/>
                </a:solidFill>
                <a:effectLst/>
                <a:latin typeface="+mn-lt"/>
                <a:ea typeface="+mn-ea"/>
                <a:cs typeface="+mn-cs"/>
              </a:rPr>
              <a:t>link is </a:t>
            </a:r>
            <a:r>
              <a:rPr lang="nl-NL" u="sng">
                <a:hlinkClick r:id="rId3"/>
              </a:rPr>
              <a:t>https://hoortest.oorcheck.nl/</a:t>
            </a:r>
            <a:r>
              <a:rPr lang="nl-NL" u="none" baseline="0"/>
              <a:t> </a:t>
            </a:r>
            <a:r>
              <a:rPr lang="nl-NL" i="1" u="none" baseline="0"/>
              <a:t>De test is ook te vinden via www.oorcheck.nl , de button ‘</a:t>
            </a:r>
            <a:r>
              <a:rPr lang="nl-NL" i="0" u="none" baseline="0"/>
              <a:t>Doe hier de </a:t>
            </a:r>
            <a:r>
              <a:rPr lang="nl-NL" i="0" u="none" baseline="0" err="1"/>
              <a:t>hoortest</a:t>
            </a:r>
            <a:r>
              <a:rPr lang="nl-NL" i="0" u="none" baseline="0"/>
              <a:t>’. </a:t>
            </a:r>
            <a:r>
              <a:rPr lang="nl-NL" i="1" u="none" baseline="0"/>
              <a:t>Of via het menu ‘</a:t>
            </a:r>
            <a:r>
              <a:rPr lang="nl-NL" i="0" u="none" baseline="0"/>
              <a:t>Test Jezelf’. </a:t>
            </a:r>
            <a:endParaRPr lang="nl-NL" u="sng"/>
          </a:p>
          <a:p>
            <a:pPr marL="0" marR="0" lvl="0" indent="0" algn="l" defTabSz="914400" rtl="0" eaLnBrk="1" fontAlgn="auto" latinLnBrk="0" hangingPunct="1">
              <a:lnSpc>
                <a:spcPct val="100000"/>
              </a:lnSpc>
              <a:spcBef>
                <a:spcPts val="0"/>
              </a:spcBef>
              <a:spcAft>
                <a:spcPts val="0"/>
              </a:spcAft>
              <a:buClrTx/>
              <a:buSzTx/>
              <a:buFontTx/>
              <a:buNone/>
              <a:tabLst/>
              <a:defRPr/>
            </a:pPr>
            <a:endParaRPr lang="nl-NL" u="sng"/>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Voorbeeldtekst:</a:t>
            </a:r>
            <a:r>
              <a:rPr lang="nl-NL" sz="1200" kern="1200">
                <a:solidFill>
                  <a:schemeClr val="tx1"/>
                </a:solidFill>
                <a:effectLst/>
                <a:latin typeface="+mn-lt"/>
                <a:ea typeface="+mn-ea"/>
                <a:cs typeface="+mn-cs"/>
              </a:rPr>
              <a:t> “</a:t>
            </a:r>
            <a:r>
              <a:rPr lang="nl-NL"/>
              <a:t>Veel jongeren hebben beginnende gehoorschade zonder dat ze het zelf doorhebben. Zoals</a:t>
            </a:r>
            <a:r>
              <a:rPr lang="nl-NL" baseline="0"/>
              <a:t> je weet kun je gehoorschade niet genezen. Je kunt het alleen voorkomen. Ook als je al een beetje gehoorschade hebt is het goed om dat te weten, want dan kun je voorkomen dat het erger wordt en je er echt last van gaat krijgen in het dagelijks leven.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r>
              <a:rPr lang="nl-NL" sz="1200" kern="1200">
                <a:solidFill>
                  <a:schemeClr val="tx1"/>
                </a:solidFill>
                <a:effectLst/>
                <a:latin typeface="+mn-lt"/>
                <a:ea typeface="+mn-ea"/>
                <a:cs typeface="+mn-cs"/>
              </a:rPr>
              <a:t>Jullie gaan nu zelfstandig de </a:t>
            </a:r>
            <a:r>
              <a:rPr lang="nl-NL" sz="1200" kern="1200" err="1">
                <a:solidFill>
                  <a:schemeClr val="tx1"/>
                </a:solidFill>
                <a:effectLst/>
                <a:latin typeface="+mn-lt"/>
                <a:ea typeface="+mn-ea"/>
                <a:cs typeface="+mn-cs"/>
              </a:rPr>
              <a:t>Oorcheck</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hoortest</a:t>
            </a:r>
            <a:r>
              <a:rPr lang="nl-NL" sz="1200" kern="1200">
                <a:solidFill>
                  <a:schemeClr val="tx1"/>
                </a:solidFill>
                <a:effectLst/>
                <a:latin typeface="+mn-lt"/>
                <a:ea typeface="+mn-ea"/>
                <a:cs typeface="+mn-cs"/>
              </a:rPr>
              <a:t> doen op </a:t>
            </a:r>
            <a:r>
              <a:rPr lang="nl-NL" sz="1200" u="sng" kern="1200">
                <a:solidFill>
                  <a:schemeClr val="tx1"/>
                </a:solidFill>
                <a:effectLst/>
                <a:latin typeface="+mn-lt"/>
                <a:ea typeface="+mn-ea"/>
                <a:cs typeface="+mn-cs"/>
                <a:hlinkClick r:id="rId3"/>
              </a:rPr>
              <a:t>https://hoortest.oorcheck.nl/</a:t>
            </a:r>
            <a:r>
              <a:rPr lang="nl-NL" sz="1200" u="sng" kern="1200">
                <a:solidFill>
                  <a:schemeClr val="tx1"/>
                </a:solidFill>
                <a:effectLst/>
                <a:latin typeface="+mn-lt"/>
                <a:ea typeface="+mn-ea"/>
                <a:cs typeface="+mn-cs"/>
              </a:rPr>
              <a:t> </a:t>
            </a:r>
            <a:r>
              <a:rPr lang="nl-NL" sz="1200" kern="1200">
                <a:solidFill>
                  <a:schemeClr val="tx1"/>
                </a:solidFill>
                <a:effectLst/>
                <a:latin typeface="+mn-lt"/>
                <a:ea typeface="+mn-ea"/>
                <a:cs typeface="+mn-cs"/>
              </a:rPr>
              <a:t>Neem de tips aan het einde goed door. Beantwoord daarna voor jezelf de 3 vragen die op het scherm staan. Probeer het eerst zelf te bedenken. Kijk daarna op de website </a:t>
            </a:r>
            <a:r>
              <a:rPr lang="nl-NL" sz="1200" u="sng" kern="1200">
                <a:solidFill>
                  <a:schemeClr val="tx1"/>
                </a:solidFill>
                <a:effectLst/>
                <a:latin typeface="+mn-lt"/>
                <a:ea typeface="+mn-ea"/>
                <a:cs typeface="+mn-cs"/>
                <a:hlinkClick r:id="rId4"/>
              </a:rPr>
              <a:t>www.oorcheck.nl</a:t>
            </a:r>
            <a:r>
              <a:rPr lang="nl-NL" sz="1200" kern="1200">
                <a:solidFill>
                  <a:schemeClr val="tx1"/>
                </a:solidFill>
                <a:effectLst/>
                <a:latin typeface="+mn-lt"/>
                <a:ea typeface="+mn-ea"/>
                <a:cs typeface="+mn-cs"/>
              </a:rPr>
              <a:t> en google voor het antwoord.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21</a:t>
            </a:fld>
            <a:endParaRPr lang="en-NL"/>
          </a:p>
        </p:txBody>
      </p:sp>
    </p:spTree>
    <p:extLst>
      <p:ext uri="{BB962C8B-B14F-4D97-AF65-F5344CB8AC3E}">
        <p14:creationId xmlns:p14="http://schemas.microsoft.com/office/powerpoint/2010/main" val="3500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a:solidFill>
                  <a:schemeClr val="tx1"/>
                </a:solidFill>
                <a:effectLst/>
                <a:latin typeface="+mn-lt"/>
                <a:ea typeface="+mn-ea"/>
                <a:cs typeface="+mn-cs"/>
              </a:rPr>
              <a:t>Er zijn 4 verschillende soorten oordoppen beschikbaar:</a:t>
            </a:r>
          </a:p>
          <a:p>
            <a:pPr marL="171450" indent="-171450">
              <a:buFont typeface="Arial" panose="020B0604020202020204" pitchFamily="34" charset="0"/>
              <a:buChar char="•"/>
            </a:pPr>
            <a:r>
              <a:rPr lang="nl-NL" sz="1200" b="1" kern="1200">
                <a:solidFill>
                  <a:schemeClr val="tx1"/>
                </a:solidFill>
                <a:effectLst/>
                <a:latin typeface="+mn-lt"/>
                <a:ea typeface="+mn-ea"/>
                <a:cs typeface="+mn-cs"/>
              </a:rPr>
              <a:t>Universele oordoppen met een muziekfilter </a:t>
            </a:r>
            <a:r>
              <a:rPr lang="nl-NL" sz="1200" kern="1200">
                <a:solidFill>
                  <a:schemeClr val="tx1"/>
                </a:solidFill>
                <a:effectLst/>
                <a:latin typeface="+mn-lt"/>
                <a:ea typeface="+mn-ea"/>
                <a:cs typeface="+mn-cs"/>
              </a:rPr>
              <a:t>worden veel gebruikt in de discotheek of tijdens een concert. </a:t>
            </a:r>
          </a:p>
          <a:p>
            <a:pPr marL="171450" indent="-171450">
              <a:buFont typeface="Arial" panose="020B0604020202020204" pitchFamily="34" charset="0"/>
              <a:buChar char="•"/>
            </a:pPr>
            <a:r>
              <a:rPr lang="nl-NL" sz="1200" b="1" kern="1200">
                <a:solidFill>
                  <a:schemeClr val="tx1"/>
                </a:solidFill>
                <a:effectLst/>
                <a:latin typeface="+mn-lt"/>
                <a:ea typeface="+mn-ea"/>
                <a:cs typeface="+mn-cs"/>
              </a:rPr>
              <a:t>Schuimdoppen</a:t>
            </a:r>
            <a:r>
              <a:rPr lang="nl-NL" sz="1200" kern="1200">
                <a:solidFill>
                  <a:schemeClr val="tx1"/>
                </a:solidFill>
                <a:effectLst/>
                <a:latin typeface="+mn-lt"/>
                <a:ea typeface="+mn-ea"/>
                <a:cs typeface="+mn-cs"/>
              </a:rPr>
              <a:t> zijn een van de bekendste oordoppen. </a:t>
            </a:r>
          </a:p>
          <a:p>
            <a:pPr marL="171450" indent="-171450">
              <a:buFont typeface="Arial" panose="020B0604020202020204" pitchFamily="34" charset="0"/>
              <a:buChar char="•"/>
            </a:pPr>
            <a:r>
              <a:rPr lang="nl-NL" sz="1200" b="1" kern="1200" err="1">
                <a:solidFill>
                  <a:schemeClr val="tx1"/>
                </a:solidFill>
                <a:effectLst/>
                <a:latin typeface="+mn-lt"/>
                <a:ea typeface="+mn-ea"/>
                <a:cs typeface="+mn-cs"/>
              </a:rPr>
              <a:t>Otoplastieken</a:t>
            </a:r>
            <a:r>
              <a:rPr lang="nl-NL" sz="1200" kern="1200">
                <a:solidFill>
                  <a:schemeClr val="tx1"/>
                </a:solidFill>
                <a:effectLst/>
                <a:latin typeface="+mn-lt"/>
                <a:ea typeface="+mn-ea"/>
                <a:cs typeface="+mn-cs"/>
              </a:rPr>
              <a:t> zijn op maat gemaakte oordoppen die bescherming kunnen bieden tot 30 decibel. </a:t>
            </a:r>
          </a:p>
          <a:p>
            <a:pPr marL="171450" indent="-171450">
              <a:buFont typeface="Arial" panose="020B0604020202020204" pitchFamily="34" charset="0"/>
              <a:buChar char="•"/>
            </a:pPr>
            <a:r>
              <a:rPr lang="nl-NL" sz="1200" b="1" kern="1200" err="1">
                <a:solidFill>
                  <a:schemeClr val="tx1"/>
                </a:solidFill>
                <a:effectLst/>
                <a:latin typeface="+mn-lt"/>
                <a:ea typeface="+mn-ea"/>
                <a:cs typeface="+mn-cs"/>
              </a:rPr>
              <a:t>Oorkappen</a:t>
            </a:r>
            <a:r>
              <a:rPr lang="nl-NL" sz="1200" kern="1200">
                <a:solidFill>
                  <a:schemeClr val="tx1"/>
                </a:solidFill>
                <a:effectLst/>
                <a:latin typeface="+mn-lt"/>
                <a:ea typeface="+mn-ea"/>
                <a:cs typeface="+mn-cs"/>
              </a:rPr>
              <a:t> kunnen dempen tot 30 decibel (dB(A))  (mits de oren goed worden omsloten). </a:t>
            </a:r>
          </a:p>
          <a:p>
            <a:pPr marL="171450" indent="-171450">
              <a:buFont typeface="Arial" panose="020B0604020202020204" pitchFamily="34" charset="0"/>
              <a:buChar char="•"/>
            </a:pPr>
            <a:endParaRPr lang="nl-NL" sz="1200" kern="1200">
              <a:solidFill>
                <a:schemeClr val="tx1"/>
              </a:solidFill>
              <a:effectLst/>
              <a:latin typeface="+mn-lt"/>
              <a:ea typeface="+mn-ea"/>
              <a:cs typeface="+mn-cs"/>
            </a:endParaRPr>
          </a:p>
          <a:p>
            <a:pPr marL="0" indent="0">
              <a:buFont typeface="Arial" panose="020B0604020202020204" pitchFamily="34" charset="0"/>
              <a:buNone/>
            </a:pPr>
            <a:r>
              <a:rPr lang="nl-NL" sz="1200" kern="1200">
                <a:solidFill>
                  <a:schemeClr val="tx1"/>
                </a:solidFill>
                <a:effectLst/>
                <a:latin typeface="+mn-lt"/>
                <a:ea typeface="+mn-ea"/>
                <a:cs typeface="+mn-cs"/>
              </a:rPr>
              <a:t>Maar welke zijn nu het beste om te gebruiken? Wat zijn de verschillen? </a:t>
            </a:r>
            <a:r>
              <a:rPr lang="nl-NL" sz="1200" i="1" kern="1200">
                <a:solidFill>
                  <a:schemeClr val="tx1"/>
                </a:solidFill>
                <a:effectLst/>
                <a:latin typeface="+mn-lt"/>
                <a:ea typeface="+mn-ea"/>
                <a:cs typeface="+mn-cs"/>
              </a:rPr>
              <a:t>&lt;dat bespreken we in de volgende sheets&gt;</a:t>
            </a: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22</a:t>
            </a:fld>
            <a:endParaRPr lang="en-NL"/>
          </a:p>
        </p:txBody>
      </p:sp>
    </p:spTree>
    <p:extLst>
      <p:ext uri="{BB962C8B-B14F-4D97-AF65-F5344CB8AC3E}">
        <p14:creationId xmlns:p14="http://schemas.microsoft.com/office/powerpoint/2010/main" val="400453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a:solidFill>
                  <a:schemeClr val="tx1"/>
                </a:solidFill>
                <a:effectLst/>
                <a:latin typeface="+mn-lt"/>
                <a:ea typeface="+mn-ea"/>
                <a:cs typeface="+mn-cs"/>
              </a:rPr>
              <a:t>Universele oordoppen met een muziekfilter </a:t>
            </a:r>
            <a:r>
              <a:rPr lang="nl-NL" sz="1200" kern="1200">
                <a:solidFill>
                  <a:schemeClr val="tx1"/>
                </a:solidFill>
                <a:effectLst/>
                <a:latin typeface="+mn-lt"/>
                <a:ea typeface="+mn-ea"/>
                <a:cs typeface="+mn-cs"/>
              </a:rPr>
              <a:t>worden veel gebruikt in de discotheek of tijdens een concert. Ze zitten prettig en zijn nauwelijks zichtbaar. Het voordeel is dat je de muziek nog steeds goed kan horen of een goed gesprek kan voeren met de oordoppen in. Misschien zelfs nog wel beter dan zonder oordoppen in. Het filter dempt het geluid tot 15 dB. Een ander voordeel van deze doppen is dat ze meerdere keren bruikbaar zijn. Ze zijn ook verkrijgbaar met speciale filters voor tijdens het werk (laat je goed informeren over welk filter geschikt is voor jouw type werk). Je kunt deze doppen online kopen, bij de drogist of uit een automaat bij uitgaansgelegenheden.  De prijs ligt gemiddeld rond de €10 euro. </a:t>
            </a: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Schuimdoppen</a:t>
            </a:r>
            <a:r>
              <a:rPr lang="nl-NL" sz="1200" kern="1200">
                <a:solidFill>
                  <a:schemeClr val="tx1"/>
                </a:solidFill>
                <a:effectLst/>
                <a:latin typeface="+mn-lt"/>
                <a:ea typeface="+mn-ea"/>
                <a:cs typeface="+mn-cs"/>
              </a:rPr>
              <a:t> zijn een van de bekendste oordoppen. Deze oordoppen zijn vaak wat moeilijk om in te brengen, waardoor ze de gehoorgang niet goed afsluiten. Als de doppen wel goed afsluiten, wordt het geluid gedempt en vervormd. Dit is niet fijn als je nog wel muziek wilt horen. Eigenlijk zijn ze alleen geschikt als noodoplossing of voor heel sporadisch gebruik. Wel kunnen ze gebruikt worden tijdens het slapen, tegen omgevingsgeluiden. Let er dan wel op, dat ze goed in worden gedaan. Deze doppen mogen in principe maar één keer gebruikt worden. Schuimdoppen raden we niet aan wanneer je dagelijks veel met harde muziek te maken hebt of op je werk aan harde geluiden wordt blootgesteld.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23</a:t>
            </a:fld>
            <a:endParaRPr lang="en-NL"/>
          </a:p>
        </p:txBody>
      </p:sp>
    </p:spTree>
    <p:extLst>
      <p:ext uri="{BB962C8B-B14F-4D97-AF65-F5344CB8AC3E}">
        <p14:creationId xmlns:p14="http://schemas.microsoft.com/office/powerpoint/2010/main" val="177333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err="1">
                <a:solidFill>
                  <a:schemeClr val="tx1"/>
                </a:solidFill>
                <a:effectLst/>
                <a:latin typeface="+mn-lt"/>
                <a:ea typeface="+mn-ea"/>
                <a:cs typeface="+mn-cs"/>
              </a:rPr>
              <a:t>Otoplastieken</a:t>
            </a:r>
            <a:r>
              <a:rPr lang="nl-NL" sz="1200" kern="1200">
                <a:solidFill>
                  <a:schemeClr val="tx1"/>
                </a:solidFill>
                <a:effectLst/>
                <a:latin typeface="+mn-lt"/>
                <a:ea typeface="+mn-ea"/>
                <a:cs typeface="+mn-cs"/>
              </a:rPr>
              <a:t> zijn op maat gemaakte oordoppen die bescherming kunnen bieden tot 30 decibel. Doordat ze prettig zijn om te dragen, zijn ze voor alle situaties geschikt, zowel voor uitgaan als voor werk. </a:t>
            </a:r>
            <a:r>
              <a:rPr lang="nl-NL" sz="1200" kern="1200" err="1">
                <a:solidFill>
                  <a:schemeClr val="tx1"/>
                </a:solidFill>
                <a:effectLst/>
                <a:latin typeface="+mn-lt"/>
                <a:ea typeface="+mn-ea"/>
                <a:cs typeface="+mn-cs"/>
              </a:rPr>
              <a:t>Otoplastieken</a:t>
            </a:r>
            <a:r>
              <a:rPr lang="nl-NL" sz="1200" kern="1200">
                <a:solidFill>
                  <a:schemeClr val="tx1"/>
                </a:solidFill>
                <a:effectLst/>
                <a:latin typeface="+mn-lt"/>
                <a:ea typeface="+mn-ea"/>
                <a:cs typeface="+mn-cs"/>
              </a:rPr>
              <a:t> kunnen van een filter worden voorzien, dan dempen ze bepaalde frequenties wel en andere niet. Hierdoor zijn ze erg geschikt voor tijdens het uitgaan. Je kunt elkaar gewoon blijven verstaan. Ook op het werk kun je ze goed gebruiken. Je kunt dan communiceren en alarmsignalen blijven horen, terwijl schadelijk geluid wordt tegengehouden. Op maat gemaakte oordoppen zijn verkrijgbaar bij audiciens of online te bestellen en kosten rond de €100. We adviseren om voor het werk </a:t>
            </a:r>
            <a:r>
              <a:rPr lang="nl-NL" sz="1200" kern="1200" err="1">
                <a:solidFill>
                  <a:schemeClr val="tx1"/>
                </a:solidFill>
                <a:effectLst/>
                <a:latin typeface="+mn-lt"/>
                <a:ea typeface="+mn-ea"/>
                <a:cs typeface="+mn-cs"/>
              </a:rPr>
              <a:t>otoplastieken</a:t>
            </a:r>
            <a:r>
              <a:rPr lang="nl-NL" sz="1200" kern="1200">
                <a:solidFill>
                  <a:schemeClr val="tx1"/>
                </a:solidFill>
                <a:effectLst/>
                <a:latin typeface="+mn-lt"/>
                <a:ea typeface="+mn-ea"/>
                <a:cs typeface="+mn-cs"/>
              </a:rPr>
              <a:t> te gebruiken. Ook als je veel en lang</a:t>
            </a:r>
            <a:r>
              <a:rPr lang="nl-NL" sz="1200" kern="1200" baseline="0">
                <a:solidFill>
                  <a:schemeClr val="tx1"/>
                </a:solidFill>
                <a:effectLst/>
                <a:latin typeface="+mn-lt"/>
                <a:ea typeface="+mn-ea"/>
                <a:cs typeface="+mn-cs"/>
              </a:rPr>
              <a:t> uitgaat (bijv. festivals) zijn </a:t>
            </a:r>
            <a:r>
              <a:rPr lang="nl-NL" sz="1200" kern="1200" baseline="0" err="1">
                <a:solidFill>
                  <a:schemeClr val="tx1"/>
                </a:solidFill>
                <a:effectLst/>
                <a:latin typeface="+mn-lt"/>
                <a:ea typeface="+mn-ea"/>
                <a:cs typeface="+mn-cs"/>
              </a:rPr>
              <a:t>otoplastieken</a:t>
            </a:r>
            <a:r>
              <a:rPr lang="nl-NL" sz="1200" kern="1200" baseline="0">
                <a:solidFill>
                  <a:schemeClr val="tx1"/>
                </a:solidFill>
                <a:effectLst/>
                <a:latin typeface="+mn-lt"/>
                <a:ea typeface="+mn-ea"/>
                <a:cs typeface="+mn-cs"/>
              </a:rPr>
              <a:t> aan te raden.</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 </a:t>
            </a:r>
          </a:p>
          <a:p>
            <a:r>
              <a:rPr lang="nl-NL" sz="1200" b="1" kern="1200" err="1">
                <a:solidFill>
                  <a:schemeClr val="tx1"/>
                </a:solidFill>
                <a:effectLst/>
                <a:latin typeface="+mn-lt"/>
                <a:ea typeface="+mn-ea"/>
                <a:cs typeface="+mn-cs"/>
              </a:rPr>
              <a:t>Oorkappen</a:t>
            </a:r>
            <a:r>
              <a:rPr lang="nl-NL" sz="1200" kern="1200">
                <a:solidFill>
                  <a:schemeClr val="tx1"/>
                </a:solidFill>
                <a:effectLst/>
                <a:latin typeface="+mn-lt"/>
                <a:ea typeface="+mn-ea"/>
                <a:cs typeface="+mn-cs"/>
              </a:rPr>
              <a:t> kunnen dempen tot 30 decibel (dB(A))  (mits de oren goed worden omsloten). Ze zijn geschikt voor werksituaties waarbij 80 decibel (dB(A)) maar af en toe wordt overschreden, of om thuis te gebruiken bij het klussen. Ze zijn heel makkelijk op en af te zetten. Nadeel is dat oren warm en zweterig kunnen worden en dat elkaar verstaan en het horen van veiligheidssignalen moeilijker wordt.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24</a:t>
            </a:fld>
            <a:endParaRPr lang="en-NL"/>
          </a:p>
        </p:txBody>
      </p:sp>
    </p:spTree>
    <p:extLst>
      <p:ext uri="{BB962C8B-B14F-4D97-AF65-F5344CB8AC3E}">
        <p14:creationId xmlns:p14="http://schemas.microsoft.com/office/powerpoint/2010/main" val="6382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a:solidFill>
                  <a:schemeClr val="tx1"/>
                </a:solidFill>
                <a:effectLst/>
                <a:latin typeface="+mn-lt"/>
                <a:ea typeface="+mn-ea"/>
                <a:cs typeface="+mn-cs"/>
              </a:rPr>
              <a:t>Voorbeeldtekst</a:t>
            </a:r>
            <a:r>
              <a:rPr lang="nl-NL" sz="1200" kern="1200">
                <a:solidFill>
                  <a:schemeClr val="tx1"/>
                </a:solidFill>
                <a:effectLst/>
                <a:latin typeface="+mn-lt"/>
                <a:ea typeface="+mn-ea"/>
                <a:cs typeface="+mn-cs"/>
              </a:rPr>
              <a:t>: “Ga met elkaar in gesprek (in tweetallen/drietallen) over de antwoorden op vraag 1, 2, 3, 4 en 5.” </a:t>
            </a:r>
          </a:p>
          <a:p>
            <a:r>
              <a:rPr lang="nl-NL" sz="1200" i="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Bespreek daarna de antwoorden klassikaal.  De antwoorden op vraag 1 en 2 staan in de handleiding hoofdstuk 6.1. De antwoorden op vraag 4 en 5 staan in de handleiding hoofdstuk 6.3.</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Ga vooral in op de redenen om wel of geen oordoppen te gebruiken.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In de handleiding een overzicht van veelgehoorde redenen om geen oordoppen te gebruiken en informatie die je bij die redenen kunt bespreken.</a:t>
            </a:r>
            <a:endParaRPr lang="nl-NL" sz="1200" kern="1200">
              <a:solidFill>
                <a:schemeClr val="tx1"/>
              </a:solidFill>
              <a:effectLst/>
              <a:latin typeface="+mn-lt"/>
              <a:ea typeface="+mn-ea"/>
              <a:cs typeface="+mn-cs"/>
            </a:endParaRPr>
          </a:p>
          <a:p>
            <a:pPr lvl="0"/>
            <a:endParaRPr lang="nl-NL" sz="1200" kern="1200">
              <a:solidFill>
                <a:schemeClr val="tx1"/>
              </a:solidFill>
              <a:effectLst/>
              <a:latin typeface="+mn-lt"/>
              <a:ea typeface="+mn-ea"/>
              <a:cs typeface="+mn-cs"/>
            </a:endParaRPr>
          </a:p>
          <a:p>
            <a:endParaRPr lang="nl-NL" sz="1200" i="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Als je denkt dat het belangrijk is voor de doelgroep, is het goed om te bespreken of er angst is in de groep om het gehoor te testen. Dit kan bijvoorbeeld het geval zijn bij beroepen waarbij het gehoor heel belangrijk is, zoals muzikant of een geluidstechnicus. Dan wil je eigenlijk niet weten of je gehoor niet goed is.</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25</a:t>
            </a:fld>
            <a:endParaRPr lang="en-NL"/>
          </a:p>
        </p:txBody>
      </p:sp>
    </p:spTree>
    <p:extLst>
      <p:ext uri="{BB962C8B-B14F-4D97-AF65-F5344CB8AC3E}">
        <p14:creationId xmlns:p14="http://schemas.microsoft.com/office/powerpoint/2010/main" val="2650987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a:solidFill>
                  <a:srgbClr val="359EAF"/>
                </a:solidFill>
              </a:rPr>
              <a:t>Bespreek</a:t>
            </a:r>
            <a:r>
              <a:rPr lang="nl-NL" b="0" i="1" u="none" baseline="0">
                <a:solidFill>
                  <a:srgbClr val="359EAF"/>
                </a:solidFill>
              </a:rPr>
              <a:t> de samenvatting:</a:t>
            </a:r>
          </a:p>
          <a:p>
            <a:pPr marL="285750" indent="-285750">
              <a:buFont typeface="Arial" panose="020B0604020202020204" pitchFamily="34" charset="0"/>
              <a:buChar char="•"/>
            </a:pPr>
            <a:r>
              <a:rPr lang="nl-NL" b="0" i="1" u="none" baseline="0">
                <a:solidFill>
                  <a:srgbClr val="359EAF"/>
                </a:solidFill>
              </a:rPr>
              <a:t>“</a:t>
            </a:r>
            <a:r>
              <a:rPr lang="nl-NL" sz="1200"/>
              <a:t>Het is goed om je gehoor in de gaten te houden, bijvoorbeeld door 1 keer per jaar de </a:t>
            </a:r>
            <a:r>
              <a:rPr lang="nl-NL" sz="1200" err="1"/>
              <a:t>Oorcheck</a:t>
            </a:r>
            <a:r>
              <a:rPr lang="nl-NL" sz="1200"/>
              <a:t> </a:t>
            </a:r>
            <a:r>
              <a:rPr lang="nl-NL" sz="1200" err="1"/>
              <a:t>hoortest</a:t>
            </a:r>
            <a:r>
              <a:rPr lang="nl-NL" sz="1200"/>
              <a:t> te doen</a:t>
            </a:r>
          </a:p>
          <a:p>
            <a:pPr marL="285750" indent="-285750">
              <a:buFont typeface="Arial" panose="020B0604020202020204" pitchFamily="34" charset="0"/>
              <a:buChar char="•"/>
            </a:pPr>
            <a:endParaRPr lang="nl-NL" sz="1200"/>
          </a:p>
          <a:p>
            <a:pPr marL="285750" indent="-285750">
              <a:buFont typeface="Arial" panose="020B0604020202020204" pitchFamily="34" charset="0"/>
              <a:buChar char="•"/>
            </a:pPr>
            <a:r>
              <a:rPr lang="nl-NL" sz="1200"/>
              <a:t>Soorten gehoorbescherming: universele oordoppen, schuimdoppen, </a:t>
            </a:r>
            <a:r>
              <a:rPr lang="nl-NL" sz="1200" err="1"/>
              <a:t>otoplastieken</a:t>
            </a:r>
            <a:r>
              <a:rPr lang="nl-NL" sz="1200"/>
              <a:t>, en </a:t>
            </a:r>
            <a:r>
              <a:rPr lang="nl-NL" sz="1200" err="1"/>
              <a:t>oorkappen</a:t>
            </a:r>
            <a:r>
              <a:rPr lang="nl-NL" sz="1200"/>
              <a:t>.</a:t>
            </a:r>
          </a:p>
          <a:p>
            <a:pPr marL="285750" indent="-285750">
              <a:buFont typeface="Arial" panose="020B0604020202020204" pitchFamily="34" charset="0"/>
              <a:buChar char="•"/>
            </a:pPr>
            <a:endParaRPr lang="nl-NL" sz="1200"/>
          </a:p>
          <a:p>
            <a:pPr marL="285750" indent="-285750">
              <a:buFont typeface="Arial" panose="020B0604020202020204" pitchFamily="34" charset="0"/>
              <a:buChar char="•"/>
            </a:pPr>
            <a:r>
              <a:rPr lang="nl-NL" sz="1200"/>
              <a:t>Welke soort denk je veel te gaan gebruiken in jouw toekomstige beroep?“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a:solidFill>
                  <a:srgbClr val="359EAF"/>
                </a:solidFill>
              </a:rPr>
              <a:t>Het is aanbevolen</a:t>
            </a:r>
            <a:r>
              <a:rPr lang="nl-NL" b="1" u="sng" baseline="0">
                <a:solidFill>
                  <a:srgbClr val="359EAF"/>
                </a:solidFill>
              </a:rPr>
              <a:t> om nu de volgende module van het pakket te doen</a:t>
            </a:r>
            <a:r>
              <a:rPr lang="nl-NL" b="1" u="none" baseline="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err="1">
                <a:solidFill>
                  <a:srgbClr val="359EAF"/>
                </a:solidFill>
              </a:rPr>
              <a:t>Oorcheck</a:t>
            </a:r>
            <a:r>
              <a:rPr lang="nl-NL" b="1" u="none" baseline="0">
                <a:solidFill>
                  <a:srgbClr val="359EAF"/>
                </a:solidFill>
              </a:rPr>
              <a:t> op het MBO 5- Koptelefoon en oortjes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a:solidFill>
                  <a:srgbClr val="359EAF"/>
                </a:solidFill>
              </a:rPr>
              <a:t>Hierin wordt het muziekluistergedrag via koptelefoons en oortjes behandeld. En krijgen de studenten inzicht hoe ze veilig kunnen luisteren. </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26</a:t>
            </a:fld>
            <a:endParaRPr lang="en-NL"/>
          </a:p>
        </p:txBody>
      </p:sp>
    </p:spTree>
    <p:extLst>
      <p:ext uri="{BB962C8B-B14F-4D97-AF65-F5344CB8AC3E}">
        <p14:creationId xmlns:p14="http://schemas.microsoft.com/office/powerpoint/2010/main" val="327402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a:solidFill>
                <a:schemeClr val="tx1"/>
              </a:solidFill>
              <a:effectLst/>
              <a:latin typeface="+mn-lt"/>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DAD4D-C90D-4604-AB33-D534FEFE44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673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a:latin typeface="Verdana"/>
                <a:ea typeface="Verdana"/>
              </a:rPr>
              <a:t>Instructie: </a:t>
            </a:r>
            <a:r>
              <a:rPr lang="nl-NL">
                <a:latin typeface="Verdana"/>
                <a:ea typeface="Verdana"/>
              </a:rPr>
              <a:t>“Gehoorschade loop je op door een combinatie van 3 dingen: te hard, te vaak en te lang. Als je jouw persoonlijke muziekspeler vijf uur per dag iets te hard hebt staan kan dit net zo schadelijk zijn als een uurtje per dag veel te hard. </a:t>
            </a:r>
            <a:endParaRPr lang="en-US">
              <a:latin typeface="Verdana"/>
              <a:ea typeface="Verdana"/>
              <a:cs typeface="Calibri"/>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28</a:t>
            </a:fld>
            <a:endParaRPr lang="en-NL"/>
          </a:p>
        </p:txBody>
      </p:sp>
    </p:spTree>
    <p:extLst>
      <p:ext uri="{BB962C8B-B14F-4D97-AF65-F5344CB8AC3E}">
        <p14:creationId xmlns:p14="http://schemas.microsoft.com/office/powerpoint/2010/main" val="310509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Verdana"/>
                <a:ea typeface="Verdana"/>
              </a:rPr>
              <a:t>Om inzicht te krijgen in jouw eigen luistergedrag ga je de mp3-check doen. Hiermee bekijk je of jouw luistergedrag op je muziekspeler (telefoon, tablet, MP3 speler) veilig is.</a:t>
            </a:r>
            <a:endParaRPr lang="en-US">
              <a:latin typeface="Verdana"/>
              <a:ea typeface="Verdana"/>
            </a:endParaRPr>
          </a:p>
          <a:p>
            <a:r>
              <a:rPr lang="nl-NL" i="1">
                <a:latin typeface="Verdana"/>
                <a:ea typeface="Verdana"/>
              </a:rPr>
              <a:t>Let op: de nieuwste modellen staan nog niet in de mp3-check. Het beste kunnen de leerlingen dan het model kiezen dat het meest op die van hen lijkt (bijvoorbeeld lager modelnummer). Het advies dat gegeven wordt is wel betrouwbaar.</a:t>
            </a:r>
            <a:endParaRPr lang="en-US">
              <a:latin typeface="Verdana"/>
              <a:ea typeface="Verdana"/>
            </a:endParaRPr>
          </a:p>
          <a:p>
            <a:endParaRPr lang="nl-NL" i="1">
              <a:latin typeface="Verdana"/>
              <a:ea typeface="Verdana"/>
            </a:endParaRPr>
          </a:p>
          <a:p>
            <a:r>
              <a:rPr lang="nl-NL">
                <a:latin typeface="Verdana"/>
                <a:ea typeface="Verdana"/>
              </a:rPr>
              <a:t>Vragen die de studenten daarna in groepjes moeten beantwoorden: </a:t>
            </a:r>
            <a:endParaRPr lang="en-US">
              <a:latin typeface="Verdana"/>
              <a:ea typeface="Verdana"/>
            </a:endParaRPr>
          </a:p>
          <a:p>
            <a:pPr marL="228600" indent="-228600">
              <a:buAutoNum type="arabicPeriod"/>
            </a:pPr>
            <a:r>
              <a:rPr lang="nl-NL">
                <a:latin typeface="Verdana"/>
                <a:ea typeface="Verdana"/>
              </a:rPr>
              <a:t>Wat was jouw uitslag van de MP3check?</a:t>
            </a:r>
            <a:endParaRPr lang="en-US">
              <a:latin typeface="Verdana"/>
              <a:ea typeface="Verdana"/>
            </a:endParaRPr>
          </a:p>
          <a:p>
            <a:pPr marL="228600" indent="-228600">
              <a:buAutoNum type="arabicPeriod"/>
            </a:pPr>
            <a:r>
              <a:rPr lang="nl-NL">
                <a:latin typeface="Verdana"/>
                <a:ea typeface="Verdana"/>
              </a:rPr>
              <a:t>Had je deze uitslag verwacht?</a:t>
            </a:r>
            <a:endParaRPr lang="en-US">
              <a:latin typeface="Verdana"/>
              <a:ea typeface="Verdana"/>
            </a:endParaRPr>
          </a:p>
          <a:p>
            <a:pPr marL="228600" indent="-228600">
              <a:buAutoNum type="arabicPeriod"/>
            </a:pPr>
            <a:r>
              <a:rPr lang="nl-NL">
                <a:latin typeface="Verdana"/>
                <a:ea typeface="Verdana"/>
              </a:rPr>
              <a:t>Wat kun jij doen om veiliger te luisteren?</a:t>
            </a:r>
            <a:endParaRPr lang="en-US">
              <a:latin typeface="Verdana"/>
              <a:ea typeface="Verdana"/>
            </a:endParaRPr>
          </a:p>
          <a:p>
            <a:endParaRPr lang="nl-NL"/>
          </a:p>
          <a:p>
            <a:r>
              <a:rPr lang="nl-NL" i="1">
                <a:latin typeface="Verdana"/>
                <a:ea typeface="Verdana"/>
              </a:rPr>
              <a:t>Bespreek de antwoorden op de vragen. Antwoord op vraag 3 haakt in op de 3 dingen die gehoorschade veroorzaken. Dus je kunt gehoorschade voorkomen door: minder hard, minder vaak en/of minder lang te luisteren. Een andere hoofdtelefoon kan daarbij helpen!</a:t>
            </a:r>
            <a:endParaRPr lang="nl-NL">
              <a:latin typeface="Verdana"/>
              <a:ea typeface="Verdana"/>
            </a:endParaRPr>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29</a:t>
            </a:fld>
            <a:endParaRPr lang="en-NL"/>
          </a:p>
        </p:txBody>
      </p:sp>
    </p:spTree>
    <p:extLst>
      <p:ext uri="{BB962C8B-B14F-4D97-AF65-F5344CB8AC3E}">
        <p14:creationId xmlns:p14="http://schemas.microsoft.com/office/powerpoint/2010/main" val="114278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l-NL" sz="1200" i="1" kern="1200">
                <a:solidFill>
                  <a:schemeClr val="tx1"/>
                </a:solidFill>
                <a:effectLst/>
                <a:latin typeface="+mn-lt"/>
                <a:ea typeface="+mn-ea"/>
                <a:cs typeface="+mn-cs"/>
              </a:rPr>
              <a:t>Voorbeeldtekst: </a:t>
            </a:r>
            <a:r>
              <a:rPr lang="nl-NL" sz="1200" i="0" kern="1200">
                <a:solidFill>
                  <a:schemeClr val="tx1"/>
                </a:solidFill>
                <a:effectLst/>
                <a:latin typeface="+mn-lt"/>
                <a:ea typeface="+mn-ea"/>
                <a:cs typeface="+mn-cs"/>
              </a:rPr>
              <a:t>We</a:t>
            </a:r>
            <a:r>
              <a:rPr lang="nl-NL" sz="1200" i="0" kern="1200" baseline="0">
                <a:solidFill>
                  <a:schemeClr val="tx1"/>
                </a:solidFill>
                <a:effectLst/>
                <a:latin typeface="+mn-lt"/>
                <a:ea typeface="+mn-ea"/>
                <a:cs typeface="+mn-cs"/>
              </a:rPr>
              <a:t> gaan nu kijken naar een filmpje over mensen bij wie zo’n piep en overgevoeligheid voor geluid nooit meer weggaat.</a:t>
            </a:r>
          </a:p>
          <a:p>
            <a:pPr marL="0" indent="0">
              <a:buFontTx/>
              <a:buNone/>
            </a:pPr>
            <a:r>
              <a:rPr lang="nl-NL" sz="1200" i="0" kern="1200" baseline="0">
                <a:solidFill>
                  <a:schemeClr val="tx1"/>
                </a:solidFill>
                <a:effectLst/>
                <a:latin typeface="+mn-lt"/>
                <a:ea typeface="+mn-ea"/>
                <a:cs typeface="+mn-cs"/>
              </a:rPr>
              <a:t>Link: </a:t>
            </a:r>
            <a:r>
              <a:rPr lang="nl-NL"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https://youtu.be/t54dOpyFPjI?feature=shared</a:t>
            </a:r>
            <a:endParaRPr lang="nl-NL"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endParaRPr lang="nl-NL" sz="1200" i="1" kern="1200">
              <a:solidFill>
                <a:schemeClr val="tx1"/>
              </a:solidFill>
              <a:effectLst/>
              <a:latin typeface="+mn-lt"/>
              <a:ea typeface="+mn-ea"/>
              <a:cs typeface="+mn-cs"/>
            </a:endParaRPr>
          </a:p>
          <a:p>
            <a:pPr marL="0" indent="0">
              <a:buFontTx/>
              <a:buNone/>
            </a:pPr>
            <a:r>
              <a:rPr lang="nl-NL" sz="1200" i="1" kern="1200">
                <a:solidFill>
                  <a:schemeClr val="tx1"/>
                </a:solidFill>
                <a:effectLst/>
                <a:latin typeface="+mn-lt"/>
                <a:ea typeface="+mn-ea"/>
                <a:cs typeface="+mn-cs"/>
              </a:rPr>
              <a:t>Speel</a:t>
            </a:r>
            <a:r>
              <a:rPr lang="nl-NL" sz="1200" i="1" kern="1200" baseline="0">
                <a:solidFill>
                  <a:schemeClr val="tx1"/>
                </a:solidFill>
                <a:effectLst/>
                <a:latin typeface="+mn-lt"/>
                <a:ea typeface="+mn-ea"/>
                <a:cs typeface="+mn-cs"/>
              </a:rPr>
              <a:t> het filmpje af door op het plaatje te klikken. Stop het filmpje bij 1.52s (na de meneer die er 100.000 euro voorover heeft om van die piep verlost te zijn). </a:t>
            </a:r>
          </a:p>
          <a:p>
            <a:pPr marL="0" indent="0">
              <a:buFontTx/>
              <a:buNone/>
            </a:pPr>
            <a:r>
              <a:rPr lang="nl-NL" sz="1200" i="1" kern="1200" baseline="0">
                <a:solidFill>
                  <a:schemeClr val="tx1"/>
                </a:solidFill>
                <a:effectLst/>
                <a:latin typeface="+mn-lt"/>
                <a:ea typeface="+mn-ea"/>
                <a:cs typeface="+mn-cs"/>
              </a:rPr>
              <a:t>Bespreek eventuele spontane reacties en bespreek onderstaande vragen: </a:t>
            </a:r>
            <a:endParaRPr lang="nl-NL" sz="1200" i="1" kern="1200">
              <a:solidFill>
                <a:schemeClr val="tx1"/>
              </a:solidFill>
              <a:effectLst/>
              <a:latin typeface="+mn-lt"/>
              <a:ea typeface="+mn-ea"/>
              <a:cs typeface="+mn-cs"/>
            </a:endParaRPr>
          </a:p>
          <a:p>
            <a:pPr marL="171450" indent="-171450">
              <a:buFontTx/>
              <a:buChar char="-"/>
            </a:pPr>
            <a:endParaRPr lang="nl-NL" sz="1200" kern="1200">
              <a:solidFill>
                <a:schemeClr val="tx1"/>
              </a:solidFill>
              <a:effectLst/>
              <a:latin typeface="+mn-lt"/>
              <a:ea typeface="+mn-ea"/>
              <a:cs typeface="+mn-cs"/>
            </a:endParaRPr>
          </a:p>
          <a:p>
            <a:pPr marL="228600" indent="-228600">
              <a:buFont typeface="+mj-lt"/>
              <a:buAutoNum type="arabicPeriod"/>
            </a:pPr>
            <a:r>
              <a:rPr lang="nl-NL" sz="1200" kern="1200">
                <a:solidFill>
                  <a:schemeClr val="tx1"/>
                </a:solidFill>
                <a:effectLst/>
                <a:latin typeface="+mn-lt"/>
                <a:ea typeface="+mn-ea"/>
                <a:cs typeface="+mn-cs"/>
              </a:rPr>
              <a:t>Wisten jullie dat die piep een teken is dat je oren overbelast zijn en dat je ze dan al een klein beetje beschadigd hebt?</a:t>
            </a:r>
          </a:p>
          <a:p>
            <a:pPr marL="228600" indent="-228600">
              <a:buFont typeface="+mj-lt"/>
              <a:buAutoNum type="arabicPeriod"/>
            </a:pPr>
            <a:r>
              <a:rPr lang="nl-NL" sz="1200" kern="1200">
                <a:solidFill>
                  <a:schemeClr val="tx1"/>
                </a:solidFill>
                <a:effectLst/>
                <a:latin typeface="+mn-lt"/>
                <a:ea typeface="+mn-ea"/>
                <a:cs typeface="+mn-cs"/>
              </a:rPr>
              <a:t>Wist je dat je als je gehoorschade hebt je zo’n piep altijd zou kunnen horen? Dus terwijl je aan het praten, nadenken, slapen enz. bent. Hoe denk je dat dat is?</a:t>
            </a:r>
          </a:p>
          <a:p>
            <a:pPr marL="228600" indent="-228600">
              <a:buFont typeface="+mj-lt"/>
              <a:buAutoNum type="arabicPeriod"/>
            </a:pPr>
            <a:r>
              <a:rPr lang="nl-NL" sz="1200" kern="1200">
                <a:solidFill>
                  <a:schemeClr val="tx1"/>
                </a:solidFill>
                <a:effectLst/>
                <a:latin typeface="+mn-lt"/>
                <a:ea typeface="+mn-ea"/>
                <a:cs typeface="+mn-cs"/>
              </a:rPr>
              <a:t>Op welke manier zou een permanente piep je leven kunnen beïnvloeden? </a:t>
            </a:r>
          </a:p>
          <a:p>
            <a:pPr marL="228600" indent="-228600">
              <a:buFont typeface="+mj-lt"/>
              <a:buAutoNum type="arabicPeriod"/>
            </a:pPr>
            <a:r>
              <a:rPr lang="nl-NL" sz="1200" kern="1200">
                <a:solidFill>
                  <a:schemeClr val="tx1"/>
                </a:solidFill>
                <a:effectLst/>
                <a:latin typeface="+mn-lt"/>
                <a:ea typeface="+mn-ea"/>
                <a:cs typeface="+mn-cs"/>
              </a:rPr>
              <a:t>Wist je dat je deze piep (nog) niet kunt behandelen? Dus dat je ermee</a:t>
            </a:r>
            <a:r>
              <a:rPr lang="nl-NL" sz="1200" kern="1200" baseline="0">
                <a:solidFill>
                  <a:schemeClr val="tx1"/>
                </a:solidFill>
                <a:effectLst/>
                <a:latin typeface="+mn-lt"/>
                <a:ea typeface="+mn-ea"/>
                <a:cs typeface="+mn-cs"/>
              </a:rPr>
              <a:t> moet leren leven.</a:t>
            </a:r>
            <a:endParaRPr lang="nl-NL" sz="1200" kern="1200">
              <a:solidFill>
                <a:schemeClr val="tx1"/>
              </a:solidFill>
              <a:effectLst/>
              <a:latin typeface="+mn-lt"/>
              <a:ea typeface="+mn-ea"/>
              <a:cs typeface="+mn-cs"/>
            </a:endParaRPr>
          </a:p>
          <a:p>
            <a:endParaRPr lang="nl-NL"/>
          </a:p>
        </p:txBody>
      </p:sp>
      <p:sp>
        <p:nvSpPr>
          <p:cNvPr id="4" name="Slide Number Placeholder 3"/>
          <p:cNvSpPr>
            <a:spLocks noGrp="1"/>
          </p:cNvSpPr>
          <p:nvPr>
            <p:ph type="sldNum" sz="quarter" idx="5"/>
          </p:nvPr>
        </p:nvSpPr>
        <p:spPr/>
        <p:txBody>
          <a:bodyPr/>
          <a:lstStyle/>
          <a:p>
            <a:fld id="{8A221462-56DF-2547-ADAB-D0ED689663A2}" type="slidenum">
              <a:rPr lang="en-NL" smtClean="0"/>
              <a:pPr/>
              <a:t>3</a:t>
            </a:fld>
            <a:endParaRPr lang="en-NL"/>
          </a:p>
        </p:txBody>
      </p:sp>
    </p:spTree>
    <p:extLst>
      <p:ext uri="{BB962C8B-B14F-4D97-AF65-F5344CB8AC3E}">
        <p14:creationId xmlns:p14="http://schemas.microsoft.com/office/powerpoint/2010/main" val="1347060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85800" lvl="1" indent="-228600" algn="l">
              <a:buFont typeface="+mj-lt"/>
              <a:buAutoNum type="arabicPeriod"/>
            </a:pPr>
            <a:r>
              <a:rPr lang="nl-NL"/>
              <a:t>Met welk type koptelefoon/dopjes luister jij? </a:t>
            </a:r>
          </a:p>
          <a:p>
            <a:pPr marL="685800" lvl="1" indent="-228600" algn="l">
              <a:buFont typeface="+mj-lt"/>
              <a:buAutoNum type="arabicPeriod"/>
            </a:pPr>
            <a:r>
              <a:rPr lang="nl-NL"/>
              <a:t>Denk je dat je daarmee sneller of juist minder snel gehoorschade oploopt?</a:t>
            </a:r>
          </a:p>
          <a:p>
            <a:pPr marL="685800" lvl="1" indent="-228600" algn="l">
              <a:buFont typeface="+mj-lt"/>
              <a:buAutoNum type="arabicPeriod"/>
            </a:pPr>
            <a:r>
              <a:rPr lang="nl-NL"/>
              <a:t>Waarom denk je dat? </a:t>
            </a:r>
          </a:p>
          <a:p>
            <a:endParaRPr lang="nl-NL" sz="1200" i="1"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Bespreek klassikaal bovenstaande</a:t>
            </a:r>
            <a:r>
              <a:rPr lang="nl-NL" sz="1200" i="1" kern="1200" baseline="0">
                <a:solidFill>
                  <a:schemeClr val="tx1"/>
                </a:solidFill>
                <a:effectLst/>
                <a:latin typeface="+mn-lt"/>
                <a:ea typeface="+mn-ea"/>
                <a:cs typeface="+mn-cs"/>
              </a:rPr>
              <a:t> vragen. Bespreek </a:t>
            </a:r>
            <a:r>
              <a:rPr lang="nl-NL" sz="1200" i="1" kern="1200">
                <a:solidFill>
                  <a:schemeClr val="tx1"/>
                </a:solidFill>
                <a:effectLst/>
                <a:latin typeface="+mn-lt"/>
                <a:ea typeface="+mn-ea"/>
                <a:cs typeface="+mn-cs"/>
              </a:rPr>
              <a:t>welke oordopjes en hoofdtelefoon er gebruikt worden en bespreek ook de voor-en nadelen per oordop en koptelefoon. </a:t>
            </a:r>
          </a:p>
          <a:p>
            <a:endParaRPr lang="nl-NL"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Linksboven</a:t>
            </a:r>
            <a:r>
              <a:rPr lang="nl-NL" sz="1200" kern="1200">
                <a:solidFill>
                  <a:schemeClr val="tx1"/>
                </a:solidFill>
                <a:effectLst/>
                <a:latin typeface="+mn-lt"/>
                <a:ea typeface="+mn-ea"/>
                <a:cs typeface="+mn-cs"/>
              </a:rPr>
              <a:t> zijn oortjes die los in het oor gaan.</a:t>
            </a:r>
            <a:r>
              <a:rPr lang="nl-NL" sz="1200" kern="1200" baseline="0">
                <a:solidFill>
                  <a:schemeClr val="tx1"/>
                </a:solidFill>
                <a:effectLst/>
                <a:latin typeface="+mn-lt"/>
                <a:ea typeface="+mn-ea"/>
                <a:cs typeface="+mn-cs"/>
              </a:rPr>
              <a:t> Doordat hij redelijk los in de oorschelp zit kan er veel geluid langs. Hierdoor ben je geneigd om het </a:t>
            </a:r>
            <a:r>
              <a:rPr lang="nl-NL" sz="1200" kern="1200">
                <a:solidFill>
                  <a:schemeClr val="tx1"/>
                </a:solidFill>
                <a:effectLst/>
                <a:latin typeface="+mn-lt"/>
                <a:ea typeface="+mn-ea"/>
                <a:cs typeface="+mn-cs"/>
              </a:rPr>
              <a:t>geluid harder te zetten,</a:t>
            </a:r>
            <a:r>
              <a:rPr lang="nl-NL" sz="1200" kern="1200" baseline="0">
                <a:solidFill>
                  <a:schemeClr val="tx1"/>
                </a:solidFill>
                <a:effectLst/>
                <a:latin typeface="+mn-lt"/>
                <a:ea typeface="+mn-ea"/>
                <a:cs typeface="+mn-cs"/>
              </a:rPr>
              <a:t> vooral bij omgevingslawaai. Bijvoorbeeld in het OV.</a:t>
            </a:r>
            <a:r>
              <a:rPr lang="nl-NL"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Links</a:t>
            </a:r>
            <a:r>
              <a:rPr lang="nl-NL" sz="1200" b="1" kern="1200" baseline="0">
                <a:solidFill>
                  <a:schemeClr val="tx1"/>
                </a:solidFill>
                <a:effectLst/>
                <a:latin typeface="+mn-lt"/>
                <a:ea typeface="+mn-ea"/>
                <a:cs typeface="+mn-cs"/>
              </a:rPr>
              <a:t>onder</a:t>
            </a:r>
            <a:r>
              <a:rPr lang="nl-NL" sz="1200"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gaat meer in het oor, in</a:t>
            </a:r>
            <a:r>
              <a:rPr lang="nl-NL" sz="1200" kern="1200" baseline="0">
                <a:solidFill>
                  <a:schemeClr val="tx1"/>
                </a:solidFill>
                <a:effectLst/>
                <a:latin typeface="+mn-lt"/>
                <a:ea typeface="+mn-ea"/>
                <a:cs typeface="+mn-cs"/>
              </a:rPr>
              <a:t> de gehoorgang. </a:t>
            </a:r>
            <a:r>
              <a:rPr lang="nl-NL" sz="1200" kern="1200">
                <a:solidFill>
                  <a:schemeClr val="tx1"/>
                </a:solidFill>
                <a:effectLst/>
                <a:latin typeface="+mn-lt"/>
                <a:ea typeface="+mn-ea"/>
                <a:cs typeface="+mn-cs"/>
              </a:rPr>
              <a:t> Daardoor</a:t>
            </a:r>
            <a:r>
              <a:rPr lang="nl-NL" sz="1200" kern="1200" baseline="0">
                <a:solidFill>
                  <a:schemeClr val="tx1"/>
                </a:solidFill>
                <a:effectLst/>
                <a:latin typeface="+mn-lt"/>
                <a:ea typeface="+mn-ea"/>
                <a:cs typeface="+mn-cs"/>
              </a:rPr>
              <a:t> sluiten ze beter af voor</a:t>
            </a:r>
            <a:r>
              <a:rPr lang="nl-NL" sz="1200" kern="1200">
                <a:solidFill>
                  <a:schemeClr val="tx1"/>
                </a:solidFill>
                <a:effectLst/>
                <a:latin typeface="+mn-lt"/>
                <a:ea typeface="+mn-ea"/>
                <a:cs typeface="+mn-cs"/>
              </a:rPr>
              <a:t> omgevingsgeluiden. Je hoeft het geluid hiermee dus minder hard te zetten om omgevingsgeluid te overstemmen. Maar let wel goed op: de dopjes zitten dicht op je trommelvlies. Dus het volume laag houden.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Rechtsboven</a:t>
            </a:r>
            <a:r>
              <a:rPr lang="nl-NL" sz="1200" kern="1200">
                <a:solidFill>
                  <a:schemeClr val="tx1"/>
                </a:solidFill>
                <a:effectLst/>
                <a:latin typeface="+mn-lt"/>
                <a:ea typeface="+mn-ea"/>
                <a:cs typeface="+mn-cs"/>
              </a:rPr>
              <a:t> is</a:t>
            </a:r>
            <a:r>
              <a:rPr lang="nl-NL" sz="1200"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een hoofdtelefoon die op de oren gaat. Hierdoor sluit</a:t>
            </a:r>
            <a:r>
              <a:rPr lang="nl-NL" sz="1200" kern="1200" baseline="0">
                <a:solidFill>
                  <a:schemeClr val="tx1"/>
                </a:solidFill>
                <a:effectLst/>
                <a:latin typeface="+mn-lt"/>
                <a:ea typeface="+mn-ea"/>
                <a:cs typeface="+mn-cs"/>
              </a:rPr>
              <a:t> hij de oren niet goed af waardoor je om omgevingsgeluid te overstemmen h</a:t>
            </a:r>
            <a:r>
              <a:rPr lang="nl-NL" sz="1200" kern="1200">
                <a:solidFill>
                  <a:schemeClr val="tx1"/>
                </a:solidFill>
                <a:effectLst/>
                <a:latin typeface="+mn-lt"/>
                <a:ea typeface="+mn-ea"/>
                <a:cs typeface="+mn-cs"/>
              </a:rPr>
              <a:t>et geluid harder gaat zetten.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Rechtsonder</a:t>
            </a:r>
            <a:r>
              <a:rPr lang="nl-NL" sz="1200" kern="1200">
                <a:solidFill>
                  <a:schemeClr val="tx1"/>
                </a:solidFill>
                <a:effectLst/>
                <a:latin typeface="+mn-lt"/>
                <a:ea typeface="+mn-ea"/>
                <a:cs typeface="+mn-cs"/>
              </a:rPr>
              <a:t> is een hoofdtelefoon die over de oren gaat en de oren omsluit.</a:t>
            </a:r>
            <a:r>
              <a:rPr lang="nl-NL" sz="1200"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 Hierdoor sluit hij goed af voor omgevingsgeluiden. </a:t>
            </a:r>
            <a:r>
              <a:rPr lang="nl-NL" sz="1200" b="1" kern="1200">
                <a:solidFill>
                  <a:schemeClr val="tx1"/>
                </a:solidFill>
                <a:effectLst/>
                <a:latin typeface="+mn-lt"/>
                <a:ea typeface="+mn-ea"/>
                <a:cs typeface="+mn-cs"/>
              </a:rPr>
              <a:t>Dit is de veiligste keuze!</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Meer info: </a:t>
            </a:r>
            <a:r>
              <a:rPr lang="nl-NL" sz="1200" kern="1200">
                <a:solidFill>
                  <a:schemeClr val="tx1"/>
                </a:solidFill>
                <a:effectLst/>
                <a:latin typeface="+mn-lt"/>
                <a:ea typeface="+mn-ea"/>
                <a:cs typeface="+mn-cs"/>
                <a:hlinkClick r:id="rId3"/>
              </a:rPr>
              <a:t>http://www.oorcheck.nl/muziekspeler/veilige-koptelefoons/</a:t>
            </a:r>
            <a:r>
              <a:rPr lang="nl-NL" sz="1200" kern="1200">
                <a:solidFill>
                  <a:schemeClr val="tx1"/>
                </a:solidFill>
                <a:effectLst/>
                <a:latin typeface="+mn-lt"/>
                <a:ea typeface="+mn-ea"/>
                <a:cs typeface="+mn-cs"/>
              </a:rPr>
              <a:t> </a:t>
            </a:r>
          </a:p>
          <a:p>
            <a:r>
              <a:rPr lang="nl-NL" sz="1200" i="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30</a:t>
            </a:fld>
            <a:endParaRPr lang="en-NL"/>
          </a:p>
        </p:txBody>
      </p:sp>
    </p:spTree>
    <p:extLst>
      <p:ext uri="{BB962C8B-B14F-4D97-AF65-F5344CB8AC3E}">
        <p14:creationId xmlns:p14="http://schemas.microsoft.com/office/powerpoint/2010/main" val="2989089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Linksboven</a:t>
            </a:r>
            <a:r>
              <a:rPr lang="nl-NL" sz="1200" kern="1200">
                <a:solidFill>
                  <a:schemeClr val="tx1"/>
                </a:solidFill>
                <a:effectLst/>
                <a:latin typeface="+mn-lt"/>
                <a:ea typeface="+mn-ea"/>
                <a:cs typeface="+mn-cs"/>
              </a:rPr>
              <a:t> zijn oortjes die los in het oor gaan.</a:t>
            </a:r>
            <a:r>
              <a:rPr lang="nl-NL" sz="1200" kern="1200" baseline="0">
                <a:solidFill>
                  <a:schemeClr val="tx1"/>
                </a:solidFill>
                <a:effectLst/>
                <a:latin typeface="+mn-lt"/>
                <a:ea typeface="+mn-ea"/>
                <a:cs typeface="+mn-cs"/>
              </a:rPr>
              <a:t> Doordat hij redelijk los in de oorschelp zit kan er veel geluid langs. Hierdoor ben je geneigd om het </a:t>
            </a:r>
            <a:r>
              <a:rPr lang="nl-NL" sz="1200" kern="1200">
                <a:solidFill>
                  <a:schemeClr val="tx1"/>
                </a:solidFill>
                <a:effectLst/>
                <a:latin typeface="+mn-lt"/>
                <a:ea typeface="+mn-ea"/>
                <a:cs typeface="+mn-cs"/>
              </a:rPr>
              <a:t>geluid harder te zetten,</a:t>
            </a:r>
            <a:r>
              <a:rPr lang="nl-NL" sz="1200" kern="1200" baseline="0">
                <a:solidFill>
                  <a:schemeClr val="tx1"/>
                </a:solidFill>
                <a:effectLst/>
                <a:latin typeface="+mn-lt"/>
                <a:ea typeface="+mn-ea"/>
                <a:cs typeface="+mn-cs"/>
              </a:rPr>
              <a:t> vooral bij omgevingslawaai. Bijvoorbeeld in het OV.</a:t>
            </a:r>
            <a:r>
              <a:rPr lang="nl-NL"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Links</a:t>
            </a:r>
            <a:r>
              <a:rPr lang="nl-NL" sz="1200" b="1" kern="1200" baseline="0">
                <a:solidFill>
                  <a:schemeClr val="tx1"/>
                </a:solidFill>
                <a:effectLst/>
                <a:latin typeface="+mn-lt"/>
                <a:ea typeface="+mn-ea"/>
                <a:cs typeface="+mn-cs"/>
              </a:rPr>
              <a:t>onder</a:t>
            </a:r>
            <a:r>
              <a:rPr lang="nl-NL" sz="1200"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gaat meer in het oor, in</a:t>
            </a:r>
            <a:r>
              <a:rPr lang="nl-NL" sz="1200" kern="1200" baseline="0">
                <a:solidFill>
                  <a:schemeClr val="tx1"/>
                </a:solidFill>
                <a:effectLst/>
                <a:latin typeface="+mn-lt"/>
                <a:ea typeface="+mn-ea"/>
                <a:cs typeface="+mn-cs"/>
              </a:rPr>
              <a:t> de gehoorgang. </a:t>
            </a:r>
            <a:r>
              <a:rPr lang="nl-NL" sz="1200" kern="1200">
                <a:solidFill>
                  <a:schemeClr val="tx1"/>
                </a:solidFill>
                <a:effectLst/>
                <a:latin typeface="+mn-lt"/>
                <a:ea typeface="+mn-ea"/>
                <a:cs typeface="+mn-cs"/>
              </a:rPr>
              <a:t> Daardoor</a:t>
            </a:r>
            <a:r>
              <a:rPr lang="nl-NL" sz="1200" kern="1200" baseline="0">
                <a:solidFill>
                  <a:schemeClr val="tx1"/>
                </a:solidFill>
                <a:effectLst/>
                <a:latin typeface="+mn-lt"/>
                <a:ea typeface="+mn-ea"/>
                <a:cs typeface="+mn-cs"/>
              </a:rPr>
              <a:t> sluiten ze beter af voor</a:t>
            </a:r>
            <a:r>
              <a:rPr lang="nl-NL" sz="1200" kern="1200">
                <a:solidFill>
                  <a:schemeClr val="tx1"/>
                </a:solidFill>
                <a:effectLst/>
                <a:latin typeface="+mn-lt"/>
                <a:ea typeface="+mn-ea"/>
                <a:cs typeface="+mn-cs"/>
              </a:rPr>
              <a:t> omgevingsgeluiden. Je hoeft het geluid hiermee dus minder hard te zetten om omgevingsgeluid te overstemmen. Maar let wel goed op: de dopjes zitten dicht op je trommelvlies. Dus het volume laag houden.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Rechtsboven</a:t>
            </a:r>
            <a:r>
              <a:rPr lang="nl-NL" sz="1200" kern="1200">
                <a:solidFill>
                  <a:schemeClr val="tx1"/>
                </a:solidFill>
                <a:effectLst/>
                <a:latin typeface="+mn-lt"/>
                <a:ea typeface="+mn-ea"/>
                <a:cs typeface="+mn-cs"/>
              </a:rPr>
              <a:t> is</a:t>
            </a:r>
            <a:r>
              <a:rPr lang="nl-NL" sz="1200"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een hoofdtelefoon die op de oren gaat. Hierdoor sluit</a:t>
            </a:r>
            <a:r>
              <a:rPr lang="nl-NL" sz="1200" kern="1200" baseline="0">
                <a:solidFill>
                  <a:schemeClr val="tx1"/>
                </a:solidFill>
                <a:effectLst/>
                <a:latin typeface="+mn-lt"/>
                <a:ea typeface="+mn-ea"/>
                <a:cs typeface="+mn-cs"/>
              </a:rPr>
              <a:t> hij de oren niet goed af waardoor je om omgevingsgeluid te overstemmen h</a:t>
            </a:r>
            <a:r>
              <a:rPr lang="nl-NL" sz="1200" kern="1200">
                <a:solidFill>
                  <a:schemeClr val="tx1"/>
                </a:solidFill>
                <a:effectLst/>
                <a:latin typeface="+mn-lt"/>
                <a:ea typeface="+mn-ea"/>
                <a:cs typeface="+mn-cs"/>
              </a:rPr>
              <a:t>et geluid harder gaat zetten.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Rechtsonder</a:t>
            </a:r>
            <a:r>
              <a:rPr lang="nl-NL" sz="1200" kern="1200">
                <a:solidFill>
                  <a:schemeClr val="tx1"/>
                </a:solidFill>
                <a:effectLst/>
                <a:latin typeface="+mn-lt"/>
                <a:ea typeface="+mn-ea"/>
                <a:cs typeface="+mn-cs"/>
              </a:rPr>
              <a:t> is een hoofdtelefoon die over de oren gaat en de oren omsluit.</a:t>
            </a:r>
            <a:r>
              <a:rPr lang="nl-NL" sz="1200"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 Hierdoor sluit hij goed af voor omgevingsgeluiden. </a:t>
            </a:r>
            <a:r>
              <a:rPr lang="nl-NL" sz="1200" b="1" kern="1200">
                <a:solidFill>
                  <a:schemeClr val="tx1"/>
                </a:solidFill>
                <a:effectLst/>
                <a:latin typeface="+mn-lt"/>
                <a:ea typeface="+mn-ea"/>
                <a:cs typeface="+mn-cs"/>
              </a:rPr>
              <a:t>Dit is de veiligste keuze!</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Meer info: </a:t>
            </a:r>
            <a:r>
              <a:rPr lang="nl-NL" sz="1200" kern="1200">
                <a:solidFill>
                  <a:schemeClr val="tx1"/>
                </a:solidFill>
                <a:effectLst/>
                <a:latin typeface="+mn-lt"/>
                <a:ea typeface="+mn-ea"/>
                <a:cs typeface="+mn-cs"/>
                <a:hlinkClick r:id="rId3"/>
              </a:rPr>
              <a:t>http://www.oorcheck.nl/muziekspeler/veilige-koptelefoons/</a:t>
            </a:r>
            <a:r>
              <a:rPr lang="nl-NL" sz="1200" kern="120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31</a:t>
            </a:fld>
            <a:endParaRPr lang="en-NL"/>
          </a:p>
        </p:txBody>
      </p:sp>
    </p:spTree>
    <p:extLst>
      <p:ext uri="{BB962C8B-B14F-4D97-AF65-F5344CB8AC3E}">
        <p14:creationId xmlns:p14="http://schemas.microsoft.com/office/powerpoint/2010/main" val="1279515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Geef uitleg over de begrenzer op de telefoon (handleiding, Hoofdstuk 7)</a:t>
            </a:r>
          </a:p>
          <a:p>
            <a:r>
              <a:rPr lang="nl-NL" sz="1200" i="1" kern="1200" dirty="0">
                <a:solidFill>
                  <a:schemeClr val="tx1"/>
                </a:solidFill>
                <a:effectLst/>
                <a:latin typeface="+mn-lt"/>
                <a:ea typeface="+mn-ea"/>
                <a:cs typeface="+mn-cs"/>
              </a:rPr>
              <a:t>Voorbeeldtekst:</a:t>
            </a:r>
            <a:r>
              <a:rPr lang="nl-NL" sz="1200" i="1"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Sinds 2013 is er in de Europese regels vastgesteld dat alle muziekspelers een volumebegrenzer moeten hebben. De begrenzer is verplicht op de telefoons, in de praktijk staat deze niet altijd automatisch aan. Als de begrenzer aanstaat, kan het geluid niet harder dan 85 decibel. Als de begrenzer uit staat, komt er vanaf 85 decibel een waarschuwing en kan het geluid niet harder dan 100 decibel. </a:t>
            </a:r>
            <a:endParaRPr lang="nl-NL" sz="1200" kern="1200" dirty="0">
              <a:solidFill>
                <a:schemeClr val="tx1"/>
              </a:solidFill>
              <a:effectLst/>
              <a:latin typeface="+mn-lt"/>
              <a:ea typeface="Calibri"/>
              <a:cs typeface="Calibri"/>
            </a:endParaRPr>
          </a:p>
          <a:p>
            <a:pPr lvl="1"/>
            <a:r>
              <a:rPr lang="nl-NL" sz="1200" kern="1200" dirty="0">
                <a:solidFill>
                  <a:schemeClr val="tx1"/>
                </a:solidFill>
                <a:effectLst/>
                <a:latin typeface="+mn-lt"/>
                <a:ea typeface="+mn-ea"/>
                <a:cs typeface="+mn-cs"/>
              </a:rPr>
              <a:t>- Waarom denk je dat deze regels er zijn? </a:t>
            </a:r>
            <a:endParaRPr lang="nl-NL" sz="1200" kern="1200" dirty="0">
              <a:solidFill>
                <a:schemeClr val="tx1"/>
              </a:solidFill>
              <a:effectLst/>
              <a:latin typeface="+mn-lt"/>
              <a:ea typeface="Calibri"/>
              <a:cs typeface="Calibri"/>
            </a:endParaRPr>
          </a:p>
          <a:p>
            <a:pPr marL="628650" lvl="1" indent="-171450">
              <a:buFontTx/>
              <a:buChar char="-"/>
            </a:pPr>
            <a:r>
              <a:rPr lang="nl-NL" sz="1200" kern="1200" dirty="0">
                <a:solidFill>
                  <a:schemeClr val="tx1"/>
                </a:solidFill>
                <a:effectLst/>
                <a:latin typeface="+mn-lt"/>
                <a:ea typeface="+mn-ea"/>
                <a:cs typeface="+mn-cs"/>
              </a:rPr>
              <a:t>Wat vind je van deze regels? </a:t>
            </a:r>
            <a:endParaRPr lang="nl-NL" sz="1200" kern="1200" dirty="0">
              <a:solidFill>
                <a:schemeClr val="tx1"/>
              </a:solidFill>
              <a:effectLst/>
              <a:latin typeface="+mn-lt"/>
              <a:ea typeface="Calibri"/>
              <a:cs typeface="Calibri"/>
            </a:endParaRPr>
          </a:p>
          <a:p>
            <a:pPr marL="457200" lvl="1" indent="0">
              <a:buFontTx/>
              <a:buNone/>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Als je zonder</a:t>
            </a:r>
            <a:r>
              <a:rPr lang="nl-NL" sz="1200" kern="1200" baseline="0" dirty="0">
                <a:solidFill>
                  <a:schemeClr val="tx1"/>
                </a:solidFill>
                <a:effectLst/>
                <a:latin typeface="+mn-lt"/>
                <a:ea typeface="+mn-ea"/>
                <a:cs typeface="+mn-cs"/>
              </a:rPr>
              <a:t> zorgen wilt luisteren is het dus het handigst om de begrenzer aan te zetten. Dan hoef je er nooit meer over na te denken. Op deze sheet staat hoe je de begrenzer kunt aanzetten.”</a:t>
            </a:r>
            <a:endParaRPr lang="nl-NL" sz="1200" kern="1200" baseline="0" dirty="0">
              <a:solidFill>
                <a:schemeClr val="tx1"/>
              </a:solidFill>
              <a:effectLst/>
              <a:latin typeface="+mn-lt"/>
              <a:ea typeface="Calibri"/>
              <a:cs typeface="Calibri"/>
            </a:endParaRPr>
          </a:p>
          <a:p>
            <a:pPr>
              <a:defRPr/>
            </a:pPr>
            <a:endParaRPr lang="nl-NL" dirty="0">
              <a:latin typeface="+mn-lt"/>
              <a:ea typeface="Calibri"/>
              <a:cs typeface="Calibri"/>
            </a:endParaRPr>
          </a:p>
          <a:p>
            <a:pPr>
              <a:defRPr/>
            </a:pPr>
            <a:r>
              <a:rPr lang="nl-NL" dirty="0">
                <a:latin typeface="+mn-lt"/>
                <a:ea typeface="Calibri"/>
                <a:cs typeface="Calibri"/>
              </a:rPr>
              <a:t>Op </a:t>
            </a:r>
            <a:r>
              <a:rPr lang="nl-NL" dirty="0">
                <a:latin typeface="Verdana"/>
                <a:ea typeface="Verdana"/>
                <a:hlinkClick r:id="rId3"/>
              </a:rPr>
              <a:t>Zo stel je de volumebegrenzer in  | Kinderveiligheid.nl</a:t>
            </a:r>
            <a:r>
              <a:rPr lang="nl-NL" dirty="0">
                <a:latin typeface="Calibri"/>
                <a:ea typeface="Calibri"/>
                <a:cs typeface="Calibri"/>
              </a:rPr>
              <a:t> vind je instructies voor andere versies van besturingssystemen. </a:t>
            </a:r>
            <a:endParaRPr lang="nl-NL" dirty="0">
              <a:latin typeface="+mn-lt"/>
              <a:ea typeface="Calibri"/>
              <a:cs typeface="Calibri"/>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32</a:t>
            </a:fld>
            <a:endParaRPr lang="en-NL"/>
          </a:p>
        </p:txBody>
      </p:sp>
    </p:spTree>
    <p:extLst>
      <p:ext uri="{BB962C8B-B14F-4D97-AF65-F5344CB8AC3E}">
        <p14:creationId xmlns:p14="http://schemas.microsoft.com/office/powerpoint/2010/main" val="1966225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Geef uitleg over de begrenzer op de telefoon (handleiding, Hoofdstuk 7)</a:t>
            </a:r>
          </a:p>
          <a:p>
            <a:r>
              <a:rPr lang="nl-NL" sz="1200" i="1" kern="1200" dirty="0">
                <a:solidFill>
                  <a:schemeClr val="tx1"/>
                </a:solidFill>
                <a:effectLst/>
                <a:latin typeface="+mn-lt"/>
                <a:ea typeface="+mn-ea"/>
                <a:cs typeface="+mn-cs"/>
              </a:rPr>
              <a:t>Voorbeeldtekst:</a:t>
            </a:r>
            <a:r>
              <a:rPr lang="nl-NL" sz="1200" i="1"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Sinds 2013 is er in de Europese regels vastgesteld dat alle muziekspelers een volumebegrenzer moeten hebben. De begrenzer is verplicht op de telefoons, in de praktijk staat deze niet altijd automatisch aan. Als de begrenzer aanstaat, kan het geluid niet harder dan 85 decibel. Als de begrenzer uit staat, komt er vanaf 85 decibel een waarschuwing en kan het geluid niet harder dan 100 decibel. </a:t>
            </a:r>
          </a:p>
          <a:p>
            <a:pPr lvl="1"/>
            <a:r>
              <a:rPr lang="nl-NL" sz="1200" kern="1200" dirty="0">
                <a:solidFill>
                  <a:schemeClr val="tx1"/>
                </a:solidFill>
                <a:effectLst/>
                <a:latin typeface="+mn-lt"/>
                <a:ea typeface="+mn-ea"/>
                <a:cs typeface="+mn-cs"/>
              </a:rPr>
              <a:t>- Waarom denk je dat deze regels er zijn? </a:t>
            </a:r>
          </a:p>
          <a:p>
            <a:pPr marL="628650" lvl="1" indent="-171450">
              <a:buFontTx/>
              <a:buChar char="-"/>
            </a:pPr>
            <a:r>
              <a:rPr lang="nl-NL" sz="1200" kern="1200" dirty="0">
                <a:solidFill>
                  <a:schemeClr val="tx1"/>
                </a:solidFill>
                <a:effectLst/>
                <a:latin typeface="+mn-lt"/>
                <a:ea typeface="+mn-ea"/>
                <a:cs typeface="+mn-cs"/>
              </a:rPr>
              <a:t>Wat vind je van deze regels? </a:t>
            </a:r>
          </a:p>
          <a:p>
            <a:pPr marL="457200" lvl="1" indent="0">
              <a:buFontTx/>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Als je zonder</a:t>
            </a:r>
            <a:r>
              <a:rPr lang="nl-NL" sz="1200" kern="1200" baseline="0" dirty="0">
                <a:solidFill>
                  <a:schemeClr val="tx1"/>
                </a:solidFill>
                <a:effectLst/>
                <a:latin typeface="+mn-lt"/>
                <a:ea typeface="+mn-ea"/>
                <a:cs typeface="+mn-cs"/>
              </a:rPr>
              <a:t> zorgen wilt luisteren is het dus het handigst om de begrenzer aan te zetten. Dan hoef je er nooit meer over na te denken. Op deze sheet staat hoe je de begrenzer kunt aanzetten.”</a:t>
            </a:r>
            <a:endParaRPr lang="nl-NL" sz="1200" kern="1200" dirty="0">
              <a:solidFill>
                <a:schemeClr val="tx1"/>
              </a:solidFill>
              <a:effectLst/>
              <a:latin typeface="+mn-lt"/>
              <a:cs typeface="Calibri"/>
            </a:endParaRPr>
          </a:p>
          <a:p>
            <a:endParaRPr lang="nl-NL" dirty="0">
              <a:latin typeface="Calibri"/>
              <a:cs typeface="Calibri"/>
            </a:endParaRPr>
          </a:p>
          <a:p>
            <a:r>
              <a:rPr lang="nl-NL" dirty="0">
                <a:latin typeface="Calibri" panose="020F0502020204030204"/>
                <a:ea typeface="Verdana"/>
                <a:cs typeface="Calibri" panose="020F0502020204030204"/>
              </a:rPr>
              <a:t>Lukt het niet om een begrenzer aan te zetten? Zet je geluid dan niet harder dan 60% van de volumebalk. </a:t>
            </a:r>
            <a:endParaRPr lang="nl-NL" dirty="0">
              <a:latin typeface="Calibri" panose="020F0502020204030204"/>
              <a:ea typeface="Verdana" panose="020B0604030504040204" pitchFamily="34" charset="0"/>
              <a:cs typeface="Calibri" panose="020F0502020204030204"/>
            </a:endParaRPr>
          </a:p>
          <a:p>
            <a:endParaRPr lang="nl-NL" dirty="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33</a:t>
            </a:fld>
            <a:endParaRPr lang="en-NL"/>
          </a:p>
        </p:txBody>
      </p:sp>
    </p:spTree>
    <p:extLst>
      <p:ext uri="{BB962C8B-B14F-4D97-AF65-F5344CB8AC3E}">
        <p14:creationId xmlns:p14="http://schemas.microsoft.com/office/powerpoint/2010/main" val="9403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a:solidFill>
                  <a:srgbClr val="359EAF"/>
                </a:solidFill>
              </a:rPr>
              <a:t>Bespreek</a:t>
            </a:r>
            <a:r>
              <a:rPr lang="nl-NL" b="0" i="1" u="none" baseline="0">
                <a:solidFill>
                  <a:srgbClr val="359EAF"/>
                </a:solidFill>
              </a:rPr>
              <a:t> de samenvatting:</a:t>
            </a:r>
          </a:p>
          <a:p>
            <a:pPr marL="285750" indent="-285750">
              <a:buFont typeface="Arial" panose="020B0604020202020204" pitchFamily="34" charset="0"/>
              <a:buChar char="•"/>
            </a:pPr>
            <a:r>
              <a:rPr lang="nl-NL" b="0" i="1" u="none" baseline="0" dirty="0">
                <a:solidFill>
                  <a:srgbClr val="359EAF"/>
                </a:solidFill>
              </a:rPr>
              <a:t>“</a:t>
            </a:r>
            <a:r>
              <a:rPr lang="nl-NL" sz="1200" dirty="0"/>
              <a:t>Door te vaak en te lang naar te harde muziek te luisteren via je muziekspeler, loop je gehoorschade op.</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Zet de geluidsbegrenzer op jouw muziekspeler aan.</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Kies een koptelefoon die goed afsluit om omgevingslawaai te blokkeren (</a:t>
            </a:r>
            <a:r>
              <a:rPr lang="nl-NL" sz="1200" dirty="0" err="1"/>
              <a:t>noise</a:t>
            </a:r>
            <a:r>
              <a:rPr lang="nl-NL" sz="1200" dirty="0"/>
              <a:t> </a:t>
            </a:r>
            <a:r>
              <a:rPr lang="nl-NL" sz="1200" dirty="0" err="1"/>
              <a:t>cancelling</a:t>
            </a:r>
            <a:r>
              <a:rPr lang="nl-NL"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a:solidFill>
                  <a:srgbClr val="359EAF"/>
                </a:solidFill>
              </a:rPr>
              <a:t>Het is aanbevolen</a:t>
            </a:r>
            <a:r>
              <a:rPr lang="nl-NL" b="1" u="sng" baseline="0" dirty="0">
                <a:solidFill>
                  <a:srgbClr val="359EAF"/>
                </a:solidFill>
              </a:rPr>
              <a:t> om nu de volgende module van het pakket te doen</a:t>
            </a:r>
            <a:r>
              <a:rPr lang="nl-NL" b="1" u="none" baseline="0" dirty="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err="1">
                <a:solidFill>
                  <a:srgbClr val="359EAF"/>
                </a:solidFill>
              </a:rPr>
              <a:t>Oorcheck</a:t>
            </a:r>
            <a:r>
              <a:rPr lang="nl-NL" b="1" u="none" baseline="0" dirty="0">
                <a:solidFill>
                  <a:srgbClr val="359EAF"/>
                </a:solidFill>
              </a:rPr>
              <a:t> op het MBO 6- Wie is </a:t>
            </a:r>
            <a:r>
              <a:rPr lang="nl-NL" b="1" u="none" baseline="0" dirty="0" err="1">
                <a:solidFill>
                  <a:srgbClr val="359EAF"/>
                </a:solidFill>
              </a:rPr>
              <a:t>verantwOORdelijk</a:t>
            </a:r>
            <a:r>
              <a:rPr lang="nl-NL" b="1" u="none" baseline="0" dirty="0">
                <a:solidFill>
                  <a:srgbClr val="359EAF"/>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a:solidFill>
                <a:srgbClr val="359EAF"/>
              </a:solidFill>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34</a:t>
            </a:fld>
            <a:endParaRPr lang="en-NL"/>
          </a:p>
        </p:txBody>
      </p:sp>
    </p:spTree>
    <p:extLst>
      <p:ext uri="{BB962C8B-B14F-4D97-AF65-F5344CB8AC3E}">
        <p14:creationId xmlns:p14="http://schemas.microsoft.com/office/powerpoint/2010/main" val="3383421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0"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DAD4D-C90D-4604-AB33-D534FEFE44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588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ea typeface="Calibri"/>
                <a:cs typeface="Calibri"/>
              </a:rPr>
              <a:t>Kijk</a:t>
            </a:r>
            <a:r>
              <a:rPr lang="en-US">
                <a:latin typeface="Calibri"/>
                <a:ea typeface="Calibri"/>
                <a:cs typeface="Calibri"/>
              </a:rPr>
              <a:t> </a:t>
            </a:r>
            <a:r>
              <a:rPr lang="en-US" err="1">
                <a:latin typeface="Calibri"/>
                <a:ea typeface="Calibri"/>
                <a:cs typeface="Calibri"/>
              </a:rPr>
              <a:t>dit</a:t>
            </a:r>
            <a:r>
              <a:rPr lang="en-US">
                <a:latin typeface="Calibri"/>
                <a:ea typeface="Calibri"/>
                <a:cs typeface="Calibri"/>
              </a:rPr>
              <a:t> fragment met </a:t>
            </a:r>
            <a:r>
              <a:rPr lang="en-US" err="1">
                <a:latin typeface="Calibri"/>
                <a:ea typeface="Calibri"/>
                <a:cs typeface="Calibri"/>
              </a:rPr>
              <a:t>bekende</a:t>
            </a:r>
            <a:r>
              <a:rPr lang="en-US">
                <a:latin typeface="Calibri"/>
                <a:ea typeface="Calibri"/>
                <a:cs typeface="Calibri"/>
              </a:rPr>
              <a:t> </a:t>
            </a:r>
            <a:r>
              <a:rPr lang="en-US" err="1">
                <a:latin typeface="Calibri"/>
                <a:ea typeface="Calibri"/>
                <a:cs typeface="Calibri"/>
              </a:rPr>
              <a:t>Nederlandse</a:t>
            </a:r>
            <a:r>
              <a:rPr lang="en-US">
                <a:latin typeface="Calibri"/>
                <a:ea typeface="Calibri"/>
                <a:cs typeface="Calibri"/>
              </a:rPr>
              <a:t> DJ’s</a:t>
            </a:r>
          </a:p>
          <a:p>
            <a:r>
              <a:rPr lang="nl-NL">
                <a:hlinkClick r:id="rId3"/>
              </a:rPr>
              <a:t>https://www.youtube.com/watch?v=npnbdo9bO1I</a:t>
            </a:r>
            <a:r>
              <a:rPr lang="nl-NL" i="1"/>
              <a:t> </a:t>
            </a:r>
            <a:endParaRPr lang="nl-NL"/>
          </a:p>
          <a:p>
            <a:endParaRPr lang="nl-NL" i="1"/>
          </a:p>
          <a:p>
            <a:r>
              <a:rPr lang="nl-NL" i="1"/>
              <a:t>Speel filmpje en bespreek dit filmpje. </a:t>
            </a:r>
            <a:endParaRPr lang="en-US"/>
          </a:p>
          <a:p>
            <a:endParaRPr lang="nl-NL"/>
          </a:p>
          <a:p>
            <a:r>
              <a:rPr lang="nl-NL" i="1"/>
              <a:t>Bespreek</a:t>
            </a:r>
            <a:r>
              <a:rPr lang="nl-NL"/>
              <a:t>: Je ziet dat alle </a:t>
            </a:r>
            <a:r>
              <a:rPr lang="nl-NL" err="1"/>
              <a:t>DJ’s</a:t>
            </a:r>
            <a:r>
              <a:rPr lang="nl-NL"/>
              <a:t> gehoorbescherming (oordoppen) dragen om te voorkomen dat ze gehoorschade krijgen. Maar alle jongeren die naar hun muziek luisteren kunnen gewoon gehoorschade oplopen als zij geen gehoorbescherming (oordoppen) inhebben. Er is namelijk geen wet die bepaalt hoe hard muziek gedraaid mag worden bij uitgaansgelegenheden. Je wordt dus niet beschermd door de wet. We gaan nu debatteren over of het terecht is dat je zelf verantwoordelijk bent voor het beschermen van je oren.”</a:t>
            </a:r>
            <a:endParaRPr lang="en-US"/>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36</a:t>
            </a:fld>
            <a:endParaRPr lang="en-NL"/>
          </a:p>
        </p:txBody>
      </p:sp>
    </p:spTree>
    <p:extLst>
      <p:ext uri="{BB962C8B-B14F-4D97-AF65-F5344CB8AC3E}">
        <p14:creationId xmlns:p14="http://schemas.microsoft.com/office/powerpoint/2010/main" val="1029515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Verdeel de klas in 3 groepen; Groep 1: Eens, Groep 2: Oneens, Groep 3: Jury. Groep 1 en 2 debatteren over de volgende stelling:</a:t>
            </a:r>
            <a:endParaRPr lang="en-US"/>
          </a:p>
          <a:p>
            <a:r>
              <a:rPr lang="nl-NL">
                <a:latin typeface="Verdana"/>
                <a:ea typeface="Verdana"/>
              </a:rPr>
              <a:t> </a:t>
            </a:r>
            <a:endParaRPr lang="en-US">
              <a:latin typeface="Verdana"/>
              <a:ea typeface="Verdana"/>
            </a:endParaRPr>
          </a:p>
          <a:p>
            <a:r>
              <a:rPr lang="nl-NL" u="sng"/>
              <a:t>Zeer harde muziek in uitgaansgelegenheden moet verboden worden.</a:t>
            </a:r>
            <a:endParaRPr lang="nl-NL"/>
          </a:p>
          <a:p>
            <a:r>
              <a:rPr lang="nl-NL">
                <a:latin typeface="Verdana"/>
                <a:ea typeface="Verdana"/>
              </a:rPr>
              <a:t> </a:t>
            </a:r>
            <a:endParaRPr lang="en-US">
              <a:latin typeface="Verdana"/>
              <a:ea typeface="Verdana"/>
            </a:endParaRPr>
          </a:p>
          <a:p>
            <a:r>
              <a:rPr lang="nl-NL"/>
              <a:t>Bedenk in 10 minuten een goede onderbouwing met minstens 3 argumenten. Daarna begint het debat. Probeer de jury te overtuigen.</a:t>
            </a:r>
            <a:endParaRPr lang="en-US"/>
          </a:p>
          <a:p>
            <a:r>
              <a:rPr lang="nl-NL" i="1">
                <a:latin typeface="Verdana"/>
                <a:ea typeface="Verdana"/>
              </a:rPr>
              <a:t> </a:t>
            </a:r>
            <a:endParaRPr lang="nl-NL">
              <a:latin typeface="Verdana"/>
              <a:ea typeface="Verdana"/>
            </a:endParaRPr>
          </a:p>
          <a:p>
            <a:r>
              <a:rPr lang="nl-NL" i="1"/>
              <a:t>De jury mag kiezen welke groep gewonnen heeft. Regel eventueel een prijsje voor de winnaar (setje oordoppen met muziekfilter o.i.d.).</a:t>
            </a:r>
            <a:endParaRPr lang="nl-NL"/>
          </a:p>
          <a:p>
            <a:r>
              <a:rPr lang="nl-NL" i="1">
                <a:latin typeface="Verdana"/>
                <a:ea typeface="Verdana"/>
              </a:rPr>
              <a:t> </a:t>
            </a:r>
            <a:endParaRPr lang="nl-NL">
              <a:latin typeface="Verdana"/>
              <a:ea typeface="Verdana"/>
            </a:endParaRPr>
          </a:p>
          <a:p>
            <a:r>
              <a:rPr lang="nl-NL" i="1"/>
              <a:t>Let op: Als de studenten nog niet bekend zijn met debatteren is dat geen probleem. De groepjes kunnen gewoon de 3 argumenten verzinnen per groepje en dan die argumenten door 1 vertegenwoordiger van het groepje laten presenteren. Daarna het andere groepje. De jury kan beslissen wie de beste argumenten heeft.</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37</a:t>
            </a:fld>
            <a:endParaRPr lang="en-NL"/>
          </a:p>
        </p:txBody>
      </p:sp>
    </p:spTree>
    <p:extLst>
      <p:ext uri="{BB962C8B-B14F-4D97-AF65-F5344CB8AC3E}">
        <p14:creationId xmlns:p14="http://schemas.microsoft.com/office/powerpoint/2010/main" val="2901493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a:t>Vertel over het convenant dat is gesloten om gehoorschade te voorkomen. </a:t>
            </a:r>
            <a:endParaRPr lang="nl-NL"/>
          </a:p>
          <a:p>
            <a:r>
              <a:rPr lang="nl-NL" i="1"/>
              <a:t>Voorbeeldtekst: “</a:t>
            </a:r>
            <a:r>
              <a:rPr lang="nl-NL"/>
              <a:t>Zoals we net hebben besproken is er dus geen wet. Maar er is door het ministerie van VWS met de meeste festivalorganisaties en poppodia wel een convenant gesloten. Een convenant is een vrijwillige afspraak. Er is afgesproken dat het geluid niet harder mag dan 103 decibel. Dit is alleen veilig, als je oordoppen met muziekfilter draagt. Er is daarom ook afgesproken dat bezoekers geïnformeerd worden over het risico op gehoorschade. En er is afgesproken dat er gehoorbescherming op de locatie verkocht moet worden. Op die manier kunnen alle bezoekers ter plekke er nog voor kiezen om wel veilig de muziek te beleven. </a:t>
            </a:r>
            <a:endParaRPr lang="en-US"/>
          </a:p>
          <a:p>
            <a:r>
              <a:rPr lang="nl-NL"/>
              <a:t>Het convenant heet: ‘Preventie Gehoorschade Muzieksector’. Dit convenant is er niet voor kroegen, disco’s/clubs en andere uitgaansgelegenheden. In deze locaties is het dus nog belangrijker om altijd oordoppen te dragen.” </a:t>
            </a:r>
            <a:endParaRPr lang="en-US"/>
          </a:p>
          <a:p>
            <a:endParaRPr lang="nl-NL"/>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38</a:t>
            </a:fld>
            <a:endParaRPr lang="en-NL"/>
          </a:p>
        </p:txBody>
      </p:sp>
    </p:spTree>
    <p:extLst>
      <p:ext uri="{BB962C8B-B14F-4D97-AF65-F5344CB8AC3E}">
        <p14:creationId xmlns:p14="http://schemas.microsoft.com/office/powerpoint/2010/main" val="446779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i="1">
                <a:solidFill>
                  <a:srgbClr val="359EAF"/>
                </a:solidFill>
                <a:latin typeface="Verdana"/>
                <a:ea typeface="Verdana"/>
              </a:rPr>
              <a:t>Bespreek de samenvatting:</a:t>
            </a:r>
            <a:endParaRPr lang="en-US">
              <a:solidFill>
                <a:srgbClr val="359EAF"/>
              </a:solidFill>
              <a:latin typeface="Verdana"/>
              <a:ea typeface="Verdana"/>
            </a:endParaRPr>
          </a:p>
          <a:p>
            <a:pPr marL="285750" indent="-285750">
              <a:buFont typeface="Arial,Sans-Serif"/>
              <a:buChar char="•"/>
              <a:defRPr/>
            </a:pPr>
            <a:r>
              <a:rPr lang="nl-NL" i="1">
                <a:solidFill>
                  <a:srgbClr val="359EAF"/>
                </a:solidFill>
                <a:latin typeface="Verdana"/>
                <a:ea typeface="Verdana"/>
              </a:rPr>
              <a:t>“</a:t>
            </a:r>
            <a:r>
              <a:rPr lang="nl-NL">
                <a:solidFill>
                  <a:srgbClr val="359EAF"/>
                </a:solidFill>
                <a:latin typeface="Verdana"/>
                <a:ea typeface="Verdana"/>
              </a:rPr>
              <a:t>Samen dragen we de verantwoordelijkheid: jij door je gehoor te beschermen, en de overheid en muziekindustrie door samen afspraken te maken over veilige geluidsniveaus.</a:t>
            </a:r>
            <a:endParaRPr lang="en-US">
              <a:solidFill>
                <a:srgbClr val="359EAF"/>
              </a:solidFill>
              <a:latin typeface="Verdana"/>
              <a:ea typeface="Verdana"/>
            </a:endParaRPr>
          </a:p>
          <a:p>
            <a:pPr>
              <a:defRPr/>
            </a:pPr>
            <a:endParaRPr lang="nl-NL">
              <a:solidFill>
                <a:srgbClr val="359EAF"/>
              </a:solidFill>
            </a:endParaRPr>
          </a:p>
          <a:p>
            <a:pPr marL="285750" indent="-285750">
              <a:buFont typeface="Arial,Sans-Serif"/>
              <a:buChar char="•"/>
              <a:defRPr/>
            </a:pPr>
            <a:r>
              <a:rPr lang="nl-NL">
                <a:solidFill>
                  <a:srgbClr val="359EAF"/>
                </a:solidFill>
                <a:latin typeface="Verdana"/>
                <a:ea typeface="Verdana"/>
              </a:rPr>
              <a:t>Er is nu een convenant afgesproken met een aantal uitgaansorganisaties: geluidslimiet 103 dB (veilig MET oordoppen); informatie verstrekken aan de bezoeker; en oordoppen met muziekfilter beschikbaar stellen.“</a:t>
            </a:r>
            <a:endParaRPr lang="en-US">
              <a:solidFill>
                <a:srgbClr val="359EAF"/>
              </a:solidFill>
              <a:latin typeface="Verdana"/>
              <a:ea typeface="Verdana"/>
            </a:endParaRPr>
          </a:p>
          <a:p>
            <a:pPr>
              <a:defRPr/>
            </a:pPr>
            <a:endParaRPr lang="nl-NL">
              <a:solidFill>
                <a:srgbClr val="359EAF"/>
              </a:solidFill>
            </a:endParaRPr>
          </a:p>
          <a:p>
            <a:pPr>
              <a:defRPr/>
            </a:pPr>
            <a:r>
              <a:rPr lang="nl-NL" b="1" u="sng">
                <a:solidFill>
                  <a:srgbClr val="359EAF"/>
                </a:solidFill>
                <a:latin typeface="Verdana"/>
                <a:ea typeface="Verdana"/>
              </a:rPr>
              <a:t>Het is aanbevolen om nu de volgende module van het pakket te doen</a:t>
            </a:r>
            <a:r>
              <a:rPr lang="nl-NL" b="1">
                <a:solidFill>
                  <a:srgbClr val="359EAF"/>
                </a:solidFill>
                <a:latin typeface="Verdana"/>
                <a:ea typeface="Verdana"/>
              </a:rPr>
              <a:t>: </a:t>
            </a:r>
            <a:endParaRPr lang="en-US">
              <a:solidFill>
                <a:srgbClr val="359EAF"/>
              </a:solidFill>
              <a:latin typeface="Verdana"/>
              <a:ea typeface="Verdana"/>
            </a:endParaRPr>
          </a:p>
          <a:p>
            <a:pPr>
              <a:defRPr/>
            </a:pPr>
            <a:endParaRPr lang="nl-NL">
              <a:solidFill>
                <a:srgbClr val="359EAF"/>
              </a:solidFill>
            </a:endParaRPr>
          </a:p>
          <a:p>
            <a:pPr>
              <a:defRPr/>
            </a:pPr>
            <a:r>
              <a:rPr lang="nl-NL" b="1" err="1">
                <a:solidFill>
                  <a:srgbClr val="359EAF"/>
                </a:solidFill>
                <a:latin typeface="Verdana"/>
                <a:ea typeface="Verdana"/>
              </a:rPr>
              <a:t>Oorcheck</a:t>
            </a:r>
            <a:r>
              <a:rPr lang="nl-NL" b="1">
                <a:solidFill>
                  <a:srgbClr val="359EAF"/>
                </a:solidFill>
                <a:latin typeface="Verdana"/>
                <a:ea typeface="Verdana"/>
              </a:rPr>
              <a:t> op het MBO 7A- </a:t>
            </a:r>
            <a:endParaRPr lang="en-US">
              <a:solidFill>
                <a:srgbClr val="359EAF"/>
              </a:solidFill>
              <a:latin typeface="Verdana"/>
              <a:ea typeface="Verdana"/>
            </a:endParaRPr>
          </a:p>
          <a:p>
            <a:pPr>
              <a:defRPr/>
            </a:pPr>
            <a:endParaRPr lang="nl-NL">
              <a:solidFill>
                <a:srgbClr val="359EAF"/>
              </a:solidFill>
            </a:endParaRPr>
          </a:p>
          <a:p>
            <a:pPr>
              <a:defRPr/>
            </a:pPr>
            <a:r>
              <a:rPr lang="nl-NL" b="1">
                <a:solidFill>
                  <a:srgbClr val="359EAF"/>
                </a:solidFill>
                <a:latin typeface="Verdana"/>
                <a:ea typeface="Verdana"/>
              </a:rPr>
              <a:t>Óf</a:t>
            </a:r>
            <a:endParaRPr lang="en-US">
              <a:solidFill>
                <a:srgbClr val="359EAF"/>
              </a:solidFill>
              <a:latin typeface="Verdana"/>
              <a:ea typeface="Verdana"/>
            </a:endParaRPr>
          </a:p>
          <a:p>
            <a:pPr>
              <a:defRPr/>
            </a:pPr>
            <a:endParaRPr lang="nl-NL">
              <a:solidFill>
                <a:srgbClr val="359EAF"/>
              </a:solidFill>
            </a:endParaRPr>
          </a:p>
          <a:p>
            <a:pPr>
              <a:defRPr/>
            </a:pPr>
            <a:r>
              <a:rPr lang="nl-NL" b="1" err="1">
                <a:solidFill>
                  <a:srgbClr val="359EAF"/>
                </a:solidFill>
                <a:latin typeface="Verdana"/>
                <a:ea typeface="Verdana"/>
              </a:rPr>
              <a:t>Oorcheck</a:t>
            </a:r>
            <a:r>
              <a:rPr lang="nl-NL" b="1">
                <a:solidFill>
                  <a:srgbClr val="359EAF"/>
                </a:solidFill>
                <a:latin typeface="Verdana"/>
                <a:ea typeface="Verdana"/>
              </a:rPr>
              <a:t> op het MBO 7B -</a:t>
            </a:r>
            <a:endParaRPr lang="en-US">
              <a:solidFill>
                <a:srgbClr val="359EAF"/>
              </a:solidFill>
              <a:latin typeface="Verdana"/>
              <a:ea typeface="Verdana"/>
            </a:endParaRPr>
          </a:p>
          <a:p>
            <a:pPr>
              <a:defRPr/>
            </a:pPr>
            <a:endParaRPr lang="nl-NL">
              <a:solidFill>
                <a:srgbClr val="359EAF"/>
              </a:solidFill>
            </a:endParaRPr>
          </a:p>
          <a:p>
            <a:pPr>
              <a:defRPr/>
            </a:pPr>
            <a:r>
              <a:rPr lang="nl-NL" b="1">
                <a:solidFill>
                  <a:srgbClr val="359EAF"/>
                </a:solidFill>
                <a:latin typeface="Verdana"/>
                <a:ea typeface="Verdana"/>
              </a:rPr>
              <a:t>Hierin wordt het muziekluistergedrag met hun muziekspelers/telefoons behandeld. En krijgen de studenten inzicht hoe ze veilig kunnen luisteren. </a:t>
            </a:r>
            <a:endParaRPr lang="nl-NL">
              <a:solidFill>
                <a:srgbClr val="359EAF"/>
              </a:solidFill>
              <a:latin typeface="Verdana"/>
              <a:ea typeface="Verdana"/>
            </a:endParaRPr>
          </a:p>
          <a:p>
            <a:pPr marL="0" marR="0" lvl="0" indent="0" algn="l" defTabSz="914400">
              <a:lnSpc>
                <a:spcPct val="100000"/>
              </a:lnSpc>
              <a:spcBef>
                <a:spcPts val="0"/>
              </a:spcBef>
              <a:spcAft>
                <a:spcPts val="0"/>
              </a:spcAft>
              <a:buClrTx/>
              <a:buSzTx/>
              <a:buFontTx/>
              <a:buNone/>
              <a:tabLst/>
              <a:defRPr/>
            </a:pPr>
            <a:endParaRPr lang="nl-NL" i="1">
              <a:solidFill>
                <a:srgbClr val="359EAF"/>
              </a:solidFill>
              <a:ea typeface="Verdana"/>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39</a:t>
            </a:fld>
            <a:endParaRPr lang="en-NL"/>
          </a:p>
        </p:txBody>
      </p:sp>
    </p:spTree>
    <p:extLst>
      <p:ext uri="{BB962C8B-B14F-4D97-AF65-F5344CB8AC3E}">
        <p14:creationId xmlns:p14="http://schemas.microsoft.com/office/powerpoint/2010/main" val="355370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Gehoorschade fases:</a:t>
            </a:r>
            <a:br>
              <a:rPr lang="nl-NL"/>
            </a:br>
            <a:r>
              <a:rPr lang="nl-NL" b="0" i="0">
                <a:solidFill>
                  <a:srgbClr val="26384B"/>
                </a:solidFill>
                <a:effectLst/>
                <a:highlight>
                  <a:srgbClr val="FFFFFF"/>
                </a:highlight>
                <a:latin typeface="Inter"/>
              </a:rPr>
              <a:t>Na het uitgaan ervaren veel mensen een piep in hun oren. Deze piep is een ernstige waarschuwing, je oren zijn overbelast geweest, want het is een eerste teken van gehoorschade. Zelfs wanneer de piep de volgende dag verdwenen is. Wanneer mensen te vaak een piep in hun oren hebben na het uitgaan, kan de piep blijvend worden. Dit is tinnitus</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a:t>
            </a:fld>
            <a:endParaRPr lang="en-NL"/>
          </a:p>
        </p:txBody>
      </p:sp>
    </p:spTree>
    <p:extLst>
      <p:ext uri="{BB962C8B-B14F-4D97-AF65-F5344CB8AC3E}">
        <p14:creationId xmlns:p14="http://schemas.microsoft.com/office/powerpoint/2010/main" val="918514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DAD4D-C90D-4604-AB33-D534FEFE44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123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pPr algn="l" rtl="0" fontAlgn="base"/>
            <a:r>
              <a:rPr lang="nl-NL" sz="1800" b="0" i="0">
                <a:solidFill>
                  <a:srgbClr val="000000"/>
                </a:solidFill>
                <a:effectLst/>
                <a:latin typeface="Aptos" panose="020B0004020202020204" pitchFamily="34" charset="0"/>
              </a:rPr>
              <a:t>Geluid is feitelijk trillingen in de lucht en heeft twee eigenschappen: geluid heeft een hoge of een lage toon (toonhoogte/frequentie) en </a:t>
            </a:r>
            <a:r>
              <a:rPr lang="nl-NL" sz="1200" b="0" i="0">
                <a:solidFill>
                  <a:srgbClr val="000000"/>
                </a:solidFill>
                <a:effectLst/>
                <a:latin typeface="Aptos" panose="020B0004020202020204" pitchFamily="34" charset="0"/>
              </a:rPr>
              <a:t>geluid is hard of zacht (geluidssterkte).</a:t>
            </a:r>
            <a:endParaRPr lang="nl-NL" b="0" i="0">
              <a:solidFill>
                <a:srgbClr val="000000"/>
              </a:solidFill>
              <a:effectLst/>
              <a:latin typeface="Segoe UI" panose="020B0502040204020203" pitchFamily="34" charset="0"/>
            </a:endParaRPr>
          </a:p>
          <a:p>
            <a:pPr algn="l" rtl="0" fontAlgn="base"/>
            <a:endParaRPr lang="nl-NL" sz="1800" b="0" i="0">
              <a:solidFill>
                <a:srgbClr val="000000"/>
              </a:solidFill>
              <a:effectLs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800" b="0" i="0">
                <a:solidFill>
                  <a:srgbClr val="000000"/>
                </a:solidFill>
                <a:effectLst/>
                <a:latin typeface="Aptos" panose="020B0004020202020204" pitchFamily="34" charset="0"/>
              </a:rPr>
              <a:t>De hoogte van geluid noemen we toonhoogte of frequentie. De toonhoogte hangt af van de snelheid waarmee iets trilt. </a:t>
            </a:r>
            <a:r>
              <a:rPr lang="nl-NL" sz="1800" kern="1200">
                <a:solidFill>
                  <a:schemeClr val="tx1"/>
                </a:solidFill>
                <a:effectLst/>
                <a:latin typeface="+mn-lt"/>
                <a:ea typeface="+mn-ea"/>
                <a:cs typeface="+mn-cs"/>
              </a:rPr>
              <a:t>Als de trillingen elkaar snel opvolgen is het een hoog geluid. Als de trillingen elkaar langzaam opvolgen, is het een laag geluid</a:t>
            </a:r>
            <a:r>
              <a:rPr lang="nl-NL" sz="1800" b="0" i="0">
                <a:solidFill>
                  <a:srgbClr val="000000"/>
                </a:solidFill>
                <a:effectLst/>
                <a:latin typeface="Aptos" panose="020B0004020202020204" pitchFamily="34" charset="0"/>
              </a:rPr>
              <a:t>. </a:t>
            </a:r>
            <a:r>
              <a:rPr lang="nl-NL" sz="1800" kern="1200">
                <a:solidFill>
                  <a:schemeClr val="tx1"/>
                </a:solidFill>
                <a:effectLst/>
                <a:latin typeface="+mn-lt"/>
                <a:ea typeface="+mn-ea"/>
                <a:cs typeface="+mn-cs"/>
              </a:rPr>
              <a:t>Het aantal trillingen per seconde is de </a:t>
            </a:r>
            <a:r>
              <a:rPr lang="nl-NL" sz="1800" b="1" kern="1200">
                <a:solidFill>
                  <a:schemeClr val="tx1"/>
                </a:solidFill>
                <a:effectLst/>
                <a:latin typeface="+mn-lt"/>
                <a:ea typeface="+mn-ea"/>
                <a:cs typeface="+mn-cs"/>
              </a:rPr>
              <a:t>frequentie. </a:t>
            </a:r>
            <a:r>
              <a:rPr lang="nl-NL" sz="1800" b="0" i="0">
                <a:solidFill>
                  <a:srgbClr val="000000"/>
                </a:solidFill>
                <a:effectLst/>
                <a:latin typeface="Aptos" panose="020B0004020202020204" pitchFamily="34" charset="0"/>
              </a:rPr>
              <a:t>De toonhoogte wordt aangegeven in hertz (Hz). Eén Hz is hetzelfde als één trilling per seconde. Mensen kunnen geluiden horen tussen 20 Hz en 20.000 Hz. Veel dieren kunnen nog veel hogere tonen (honden, vleermuizen, dolfijnen) of lagere tonen (olifanten, duiven, insecten) horen.</a:t>
            </a:r>
          </a:p>
          <a:p>
            <a:pPr algn="l" rtl="0" fontAlgn="base"/>
            <a:endParaRPr lang="nl-NL" sz="1800" b="0" i="0">
              <a:solidFill>
                <a:srgbClr val="000000"/>
              </a:solidFill>
              <a:effectLs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800" b="0" i="0">
                <a:solidFill>
                  <a:srgbClr val="000000"/>
                </a:solidFill>
                <a:effectLst/>
                <a:latin typeface="Aptos" panose="020B0004020202020204" pitchFamily="34" charset="0"/>
              </a:rPr>
              <a:t>De geluidssterkte zegt iets over de grootte van de trilling. Hoe groter de trilling, hoe harder het geluid. Hoe hard geluid is (volume), meet je in decibel (dB). De pijngrens bij mensen ligt op 120 decibel. Het hardste geluid is 194 decibel, dan worden alle luchtmoleculen samengedrukt. </a:t>
            </a:r>
            <a:r>
              <a:rPr lang="nl-NL" sz="1800" kern="1200">
                <a:solidFill>
                  <a:schemeClr val="tx1"/>
                </a:solidFill>
                <a:effectLst/>
                <a:latin typeface="+mn-lt"/>
                <a:ea typeface="+mn-ea"/>
                <a:cs typeface="+mn-cs"/>
              </a:rPr>
              <a:t>Een verhoging van 3 dB is een verdubbeling van de geluidssterkte en je oren worden dus twee keer zo veel belast. Een geluidsverhoging van 3 dB betekent daarom dat je de helft minder lang zonder risico aan die geluiden blootgesteld kunt worden. </a:t>
            </a:r>
          </a:p>
          <a:p>
            <a:pPr algn="l" rtl="0" fontAlgn="base"/>
            <a:endParaRPr lang="nl-NL" sz="1800" b="0" i="0">
              <a:solidFill>
                <a:srgbClr val="000000"/>
              </a:solidFill>
              <a:effectLst/>
              <a:latin typeface="Aptos" panose="020B0004020202020204" pitchFamily="34" charset="0"/>
            </a:endParaRPr>
          </a:p>
          <a:p>
            <a:pPr algn="l" rtl="0" fontAlgn="base"/>
            <a:endParaRPr lang="nl-NL" b="0" i="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41</a:t>
            </a:fld>
            <a:endParaRPr lang="en-NL"/>
          </a:p>
        </p:txBody>
      </p:sp>
    </p:spTree>
    <p:extLst>
      <p:ext uri="{BB962C8B-B14F-4D97-AF65-F5344CB8AC3E}">
        <p14:creationId xmlns:p14="http://schemas.microsoft.com/office/powerpoint/2010/main" val="3632609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a:solidFill>
                  <a:schemeClr val="tx1"/>
                </a:solidFill>
                <a:effectLst/>
                <a:latin typeface="+mn-lt"/>
                <a:ea typeface="+mn-ea"/>
                <a:cs typeface="+mn-cs"/>
              </a:rPr>
              <a:t>Voorbeeldtekst:</a:t>
            </a:r>
            <a:r>
              <a:rPr lang="nl-NL" sz="1200" i="1" kern="1200" baseline="0">
                <a:solidFill>
                  <a:schemeClr val="tx1"/>
                </a:solidFill>
                <a:effectLst/>
                <a:latin typeface="+mn-lt"/>
                <a:ea typeface="+mn-ea"/>
                <a:cs typeface="+mn-cs"/>
              </a:rPr>
              <a:t> “</a:t>
            </a:r>
            <a:r>
              <a:rPr lang="nl-NL" sz="1200" kern="1200">
                <a:solidFill>
                  <a:schemeClr val="tx1"/>
                </a:solidFill>
                <a:effectLst/>
                <a:latin typeface="+mn-lt"/>
                <a:ea typeface="+mn-ea"/>
                <a:cs typeface="+mn-cs"/>
              </a:rPr>
              <a:t>Hoe hard geluid is kunnen we meten met een decibelmeter. Er bestaan ook decibelmeter-apps waarmee je kunt zien hoe hard het geluid in je omgeving is (Safe </a:t>
            </a:r>
            <a:r>
              <a:rPr lang="nl-NL" sz="1200" kern="1200" err="1">
                <a:solidFill>
                  <a:schemeClr val="tx1"/>
                </a:solidFill>
                <a:effectLst/>
                <a:latin typeface="+mn-lt"/>
                <a:ea typeface="+mn-ea"/>
                <a:cs typeface="+mn-cs"/>
              </a:rPr>
              <a:t>Noise</a:t>
            </a:r>
            <a:r>
              <a:rPr lang="nl-NL" sz="1200" kern="1200">
                <a:solidFill>
                  <a:schemeClr val="tx1"/>
                </a:solidFill>
                <a:effectLst/>
                <a:latin typeface="+mn-lt"/>
                <a:ea typeface="+mn-ea"/>
                <a:cs typeface="+mn-cs"/>
              </a:rPr>
              <a:t> voor iOS, Decibel voor Android).</a:t>
            </a:r>
          </a:p>
          <a:p>
            <a:r>
              <a:rPr lang="nl-NL" baseline="0"/>
              <a:t>Wij gaan nu verschillende geluidsniveaus meten. We gaan namelijk meten hoe lawaaiig jullie zijn. Download een decibelmeter app om ook mee te meten. </a:t>
            </a:r>
          </a:p>
          <a:p>
            <a:endParaRPr lang="nl-NL" baseline="0"/>
          </a:p>
          <a:p>
            <a:r>
              <a:rPr lang="nl-NL" sz="1200" i="1" kern="1200">
                <a:solidFill>
                  <a:schemeClr val="tx1"/>
                </a:solidFill>
                <a:effectLst/>
                <a:latin typeface="+mn-lt"/>
                <a:ea typeface="+mn-ea"/>
                <a:cs typeface="+mn-cs"/>
              </a:rPr>
              <a:t>Maak met elkaar onderstaande geluiden, meet dit met de decibelmeter of app en noteer het aantal dB: </a:t>
            </a:r>
            <a:endParaRPr lang="nl-NL" sz="1200" kern="1200">
              <a:solidFill>
                <a:schemeClr val="tx1"/>
              </a:solidFill>
              <a:effectLst/>
              <a:latin typeface="+mn-lt"/>
              <a:ea typeface="+mn-ea"/>
              <a:cs typeface="+mn-cs"/>
            </a:endParaRPr>
          </a:p>
          <a:p>
            <a:pPr marL="685800" lvl="1" indent="-228600">
              <a:buFont typeface="+mj-lt"/>
              <a:buAutoNum type="arabicPeriod"/>
            </a:pPr>
            <a:r>
              <a:rPr lang="nl-NL" sz="1200" kern="1200">
                <a:solidFill>
                  <a:schemeClr val="tx1"/>
                </a:solidFill>
                <a:effectLst/>
                <a:latin typeface="+mn-lt"/>
                <a:ea typeface="+mn-ea"/>
                <a:cs typeface="+mn-cs"/>
              </a:rPr>
              <a:t>Iedereen stil: </a:t>
            </a:r>
          </a:p>
          <a:p>
            <a:pPr marL="685800" lvl="1" indent="-228600">
              <a:buFont typeface="+mj-lt"/>
              <a:buAutoNum type="arabicPeriod"/>
            </a:pPr>
            <a:r>
              <a:rPr lang="nl-NL" sz="1200" kern="1200">
                <a:solidFill>
                  <a:schemeClr val="tx1"/>
                </a:solidFill>
                <a:effectLst/>
                <a:latin typeface="+mn-lt"/>
                <a:ea typeface="+mn-ea"/>
                <a:cs typeface="+mn-cs"/>
              </a:rPr>
              <a:t>Iedereen praat op normaal niveau met elkaar: </a:t>
            </a:r>
          </a:p>
          <a:p>
            <a:pPr marL="685800" lvl="1" indent="-228600">
              <a:buFont typeface="+mj-lt"/>
              <a:buAutoNum type="arabicPeriod"/>
            </a:pPr>
            <a:r>
              <a:rPr lang="nl-NL" sz="1200" kern="1200">
                <a:solidFill>
                  <a:schemeClr val="tx1"/>
                </a:solidFill>
                <a:effectLst/>
                <a:latin typeface="+mn-lt"/>
                <a:ea typeface="+mn-ea"/>
                <a:cs typeface="+mn-cs"/>
              </a:rPr>
              <a:t>Iedereen schreeuwt: </a:t>
            </a:r>
          </a:p>
          <a:p>
            <a:pPr marL="685800" lvl="1" indent="-228600">
              <a:buFont typeface="+mj-lt"/>
              <a:buAutoNum type="arabicPeriod"/>
            </a:pPr>
            <a:r>
              <a:rPr lang="nl-NL" sz="1200" kern="1200">
                <a:solidFill>
                  <a:schemeClr val="tx1"/>
                </a:solidFill>
                <a:effectLst/>
                <a:latin typeface="+mn-lt"/>
                <a:ea typeface="+mn-ea"/>
                <a:cs typeface="+mn-cs"/>
              </a:rPr>
              <a:t>Iedereen schreeuwt en stampt op de grond: </a:t>
            </a: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42</a:t>
            </a:fld>
            <a:endParaRPr lang="en-NL"/>
          </a:p>
        </p:txBody>
      </p:sp>
    </p:spTree>
    <p:extLst>
      <p:ext uri="{BB962C8B-B14F-4D97-AF65-F5344CB8AC3E}">
        <p14:creationId xmlns:p14="http://schemas.microsoft.com/office/powerpoint/2010/main" val="402215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a:t>
            </a:r>
            <a:r>
              <a:rPr lang="nl-NL" baseline="0"/>
              <a:t> zien jullie verschillende geluidsniveaus en vanaf welke geluidsniveau geluid schadelijk kan zijn. Groen = veilig, oranje = risico, rood = hoog risico. Vanaf 80 decibel loop je risico bij langere blootstelling. Op 120 decibel zit de pijngrens en kun je directe gehoorschade oplopen.</a:t>
            </a:r>
          </a:p>
          <a:p>
            <a:endParaRPr lang="nl-NL" baseline="0"/>
          </a:p>
          <a:p>
            <a:r>
              <a:rPr lang="nl-NL" baseline="0"/>
              <a:t>Dan gaan we nu kijken waar op de schaal jullie geluiden van daarnet zitten. </a:t>
            </a:r>
          </a:p>
          <a:p>
            <a:pPr marL="685800" lvl="1" indent="-228600">
              <a:buFont typeface="+mj-lt"/>
              <a:buAutoNum type="arabicPeriod"/>
            </a:pPr>
            <a:r>
              <a:rPr lang="nl-NL" sz="1200" kern="1200">
                <a:solidFill>
                  <a:schemeClr val="tx1"/>
                </a:solidFill>
                <a:effectLst/>
                <a:latin typeface="+mn-lt"/>
                <a:ea typeface="+mn-ea"/>
                <a:cs typeface="+mn-cs"/>
              </a:rPr>
              <a:t>Iedereen stil: </a:t>
            </a:r>
            <a:r>
              <a:rPr lang="nl-NL" sz="1200" kern="1200" baseline="0">
                <a:solidFill>
                  <a:schemeClr val="tx1"/>
                </a:solidFill>
                <a:effectLst/>
                <a:latin typeface="+mn-lt"/>
                <a:ea typeface="+mn-ea"/>
                <a:cs typeface="+mn-cs"/>
              </a:rPr>
              <a:t> __ decibel</a:t>
            </a:r>
            <a:endParaRPr lang="nl-NL" sz="1200" kern="1200">
              <a:solidFill>
                <a:schemeClr val="tx1"/>
              </a:solidFill>
              <a:effectLst/>
              <a:latin typeface="+mn-lt"/>
              <a:ea typeface="+mn-ea"/>
              <a:cs typeface="+mn-cs"/>
            </a:endParaRPr>
          </a:p>
          <a:p>
            <a:pPr marL="685800" lvl="1" indent="-228600">
              <a:buFont typeface="+mj-lt"/>
              <a:buAutoNum type="arabicPeriod"/>
            </a:pPr>
            <a:r>
              <a:rPr lang="nl-NL" sz="1200" kern="1200">
                <a:solidFill>
                  <a:schemeClr val="tx1"/>
                </a:solidFill>
                <a:effectLst/>
                <a:latin typeface="+mn-lt"/>
                <a:ea typeface="+mn-ea"/>
                <a:cs typeface="+mn-cs"/>
              </a:rPr>
              <a:t>Iedereen praat op normaal niveau met elkaar: </a:t>
            </a:r>
            <a:r>
              <a:rPr lang="nl-NL" sz="1200" kern="1200" baseline="0">
                <a:solidFill>
                  <a:schemeClr val="tx1"/>
                </a:solidFill>
                <a:effectLst/>
                <a:latin typeface="+mn-lt"/>
                <a:ea typeface="+mn-ea"/>
                <a:cs typeface="+mn-cs"/>
              </a:rPr>
              <a:t>__ decibel</a:t>
            </a:r>
            <a:endParaRPr lang="nl-NL" sz="1200" kern="1200">
              <a:solidFill>
                <a:schemeClr val="tx1"/>
              </a:solidFill>
              <a:effectLst/>
              <a:latin typeface="+mn-lt"/>
              <a:ea typeface="+mn-ea"/>
              <a:cs typeface="+mn-cs"/>
            </a:endParaRPr>
          </a:p>
          <a:p>
            <a:pPr marL="685800" lvl="1" indent="-228600">
              <a:buFont typeface="+mj-lt"/>
              <a:buAutoNum type="arabicPeriod"/>
            </a:pPr>
            <a:r>
              <a:rPr lang="nl-NL" sz="1200" kern="1200">
                <a:solidFill>
                  <a:schemeClr val="tx1"/>
                </a:solidFill>
                <a:effectLst/>
                <a:latin typeface="+mn-lt"/>
                <a:ea typeface="+mn-ea"/>
                <a:cs typeface="+mn-cs"/>
              </a:rPr>
              <a:t>Iedereen schreeuwt: </a:t>
            </a:r>
            <a:r>
              <a:rPr lang="nl-NL" sz="1200" kern="1200" baseline="0">
                <a:solidFill>
                  <a:schemeClr val="tx1"/>
                </a:solidFill>
                <a:effectLst/>
                <a:latin typeface="+mn-lt"/>
                <a:ea typeface="+mn-ea"/>
                <a:cs typeface="+mn-cs"/>
              </a:rPr>
              <a:t>__ decibel</a:t>
            </a:r>
            <a:endParaRPr lang="nl-NL" sz="1200" kern="1200">
              <a:solidFill>
                <a:schemeClr val="tx1"/>
              </a:solidFill>
              <a:effectLst/>
              <a:latin typeface="+mn-lt"/>
              <a:ea typeface="+mn-ea"/>
              <a:cs typeface="+mn-cs"/>
            </a:endParaRPr>
          </a:p>
          <a:p>
            <a:pPr marL="685800" lvl="1" indent="-228600">
              <a:buFont typeface="+mj-lt"/>
              <a:buAutoNum type="arabicPeriod"/>
            </a:pPr>
            <a:r>
              <a:rPr lang="nl-NL" sz="1200" kern="1200">
                <a:solidFill>
                  <a:schemeClr val="tx1"/>
                </a:solidFill>
                <a:effectLst/>
                <a:latin typeface="+mn-lt"/>
                <a:ea typeface="+mn-ea"/>
                <a:cs typeface="+mn-cs"/>
              </a:rPr>
              <a:t>Iedereen schreeuwt en stampt op de grond: </a:t>
            </a:r>
            <a:r>
              <a:rPr lang="nl-NL" sz="1200" kern="1200" baseline="0">
                <a:solidFill>
                  <a:schemeClr val="tx1"/>
                </a:solidFill>
                <a:effectLst/>
                <a:latin typeface="+mn-lt"/>
                <a:ea typeface="+mn-ea"/>
                <a:cs typeface="+mn-cs"/>
              </a:rPr>
              <a:t>__ decibel</a:t>
            </a: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Kijk hoeveel decibel de klas geproduceerd heeft en waar dat geluid zich op de schaal bevindt. </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43</a:t>
            </a:fld>
            <a:endParaRPr lang="en-NL"/>
          </a:p>
        </p:txBody>
      </p:sp>
    </p:spTree>
    <p:extLst>
      <p:ext uri="{BB962C8B-B14F-4D97-AF65-F5344CB8AC3E}">
        <p14:creationId xmlns:p14="http://schemas.microsoft.com/office/powerpoint/2010/main" val="2077022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Verdana"/>
                <a:ea typeface="Verdana"/>
              </a:rPr>
              <a:t>Deze vragen kunnen de studenten</a:t>
            </a:r>
            <a:r>
              <a:rPr lang="nl-NL" baseline="0" dirty="0">
                <a:latin typeface="Verdana"/>
                <a:ea typeface="Verdana"/>
              </a:rPr>
              <a:t> in en buiten de school zelf uitvoeren. </a:t>
            </a:r>
            <a:endParaRPr lang="nl-NL" dirty="0">
              <a:latin typeface="Verdana"/>
              <a:ea typeface="Verdana"/>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44</a:t>
            </a:fld>
            <a:endParaRPr lang="en-NL"/>
          </a:p>
        </p:txBody>
      </p:sp>
    </p:spTree>
    <p:extLst>
      <p:ext uri="{BB962C8B-B14F-4D97-AF65-F5344CB8AC3E}">
        <p14:creationId xmlns:p14="http://schemas.microsoft.com/office/powerpoint/2010/main" val="4129005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a:solidFill>
                  <a:schemeClr val="tx1"/>
                </a:solidFill>
                <a:effectLst/>
                <a:latin typeface="+mn-lt"/>
                <a:ea typeface="+mn-ea"/>
                <a:cs typeface="+mn-cs"/>
              </a:rPr>
              <a:t>Als de studenten terugkomen in de les gaan de studenten de resultaten van hun onderzoekje bespreken. </a:t>
            </a:r>
          </a:p>
          <a:p>
            <a:endParaRPr lang="nl-NL" sz="1200" i="1" kern="1200" baseline="0">
              <a:solidFill>
                <a:schemeClr val="tx1"/>
              </a:solidFill>
              <a:effectLst/>
              <a:latin typeface="+mn-lt"/>
              <a:ea typeface="+mn-ea"/>
              <a:cs typeface="+mn-cs"/>
            </a:endParaRPr>
          </a:p>
          <a:p>
            <a:r>
              <a:rPr lang="nl-NL" i="1" baseline="0"/>
              <a:t>Beoordeel de geschreven adviezen en geef feedback.</a:t>
            </a:r>
            <a:endParaRPr lang="nl-NL" i="1"/>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45</a:t>
            </a:fld>
            <a:endParaRPr lang="en-NL"/>
          </a:p>
        </p:txBody>
      </p:sp>
    </p:spTree>
    <p:extLst>
      <p:ext uri="{BB962C8B-B14F-4D97-AF65-F5344CB8AC3E}">
        <p14:creationId xmlns:p14="http://schemas.microsoft.com/office/powerpoint/2010/main" val="4039988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latin typeface="Verdana"/>
                <a:ea typeface="Verdana"/>
              </a:rPr>
              <a:t>Deze vragen kunnen de studenten</a:t>
            </a:r>
            <a:r>
              <a:rPr lang="nl-NL" baseline="0" dirty="0">
                <a:latin typeface="Verdana"/>
                <a:ea typeface="Verdana"/>
              </a:rPr>
              <a:t> </a:t>
            </a:r>
            <a:r>
              <a:rPr lang="nl-NL" dirty="0">
                <a:latin typeface="Verdana"/>
                <a:ea typeface="Verdana"/>
              </a:rPr>
              <a:t>op hun stageplek, werk of</a:t>
            </a:r>
            <a:r>
              <a:rPr lang="nl-NL" baseline="0" dirty="0">
                <a:latin typeface="Verdana"/>
                <a:ea typeface="Verdana"/>
              </a:rPr>
              <a:t> </a:t>
            </a:r>
            <a:r>
              <a:rPr lang="nl-NL" dirty="0">
                <a:latin typeface="Verdana"/>
                <a:ea typeface="Verdana"/>
              </a:rPr>
              <a:t>in een praktijklokaal </a:t>
            </a:r>
            <a:r>
              <a:rPr lang="nl-NL" baseline="0" dirty="0">
                <a:latin typeface="Verdana"/>
                <a:ea typeface="Verdana"/>
              </a:rPr>
              <a:t>zelf uitvoeren. </a:t>
            </a:r>
            <a:endParaRPr lang="nl-NL" dirty="0">
              <a:latin typeface="Verdana"/>
              <a:ea typeface="Verdana"/>
            </a:endParaRPr>
          </a:p>
          <a:p>
            <a:endParaRPr lang="nl-NL"/>
          </a:p>
          <a:p>
            <a:r>
              <a:rPr lang="nl-NL" dirty="0">
                <a:latin typeface="Verdana"/>
                <a:ea typeface="Verdana"/>
                <a:hlinkClick r:id="rId3"/>
              </a:rPr>
              <a:t>www.Oorcheck.nl</a:t>
            </a:r>
            <a:r>
              <a:rPr lang="nl-NL" dirty="0">
                <a:latin typeface="Verdana"/>
                <a:ea typeface="Verdana"/>
              </a:rPr>
              <a:t>   </a:t>
            </a:r>
          </a:p>
          <a:p>
            <a:r>
              <a:rPr lang="nl-NL" dirty="0">
                <a:latin typeface="Verdana"/>
                <a:ea typeface="Verdana"/>
                <a:hlinkClick r:id="rId4"/>
              </a:rPr>
              <a:t>Lawaai op het werk | Arboportaal</a:t>
            </a:r>
            <a:r>
              <a:rPr lang="nl-NL" dirty="0">
                <a:latin typeface="Verdana"/>
                <a:ea typeface="Verdana"/>
              </a:rPr>
              <a:t> </a:t>
            </a:r>
          </a:p>
          <a:p>
            <a:r>
              <a:rPr lang="nl-NL" dirty="0">
                <a:hlinkClick r:id="rId5"/>
              </a:rPr>
              <a:t>Dit is een veilig geluidsniveau op je werk | VeiligheidNL</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46</a:t>
            </a:fld>
            <a:endParaRPr lang="en-NL"/>
          </a:p>
        </p:txBody>
      </p:sp>
    </p:spTree>
    <p:extLst>
      <p:ext uri="{BB962C8B-B14F-4D97-AF65-F5344CB8AC3E}">
        <p14:creationId xmlns:p14="http://schemas.microsoft.com/office/powerpoint/2010/main" val="1020684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Als de studenten terugkomen in de les gaan de studenten de resultaten van hun onderzoekje bespreken. </a:t>
            </a:r>
          </a:p>
          <a:p>
            <a:endParaRPr lang="nl-NL" sz="1200" i="1" kern="1200" baseline="0">
              <a:solidFill>
                <a:schemeClr val="tx1"/>
              </a:solidFill>
              <a:effectLst/>
              <a:latin typeface="+mn-lt"/>
              <a:ea typeface="+mn-ea"/>
              <a:cs typeface="+mn-cs"/>
            </a:endParaRPr>
          </a:p>
          <a:p>
            <a:r>
              <a:rPr lang="nl-NL" i="1" baseline="0">
                <a:latin typeface="Verdana"/>
                <a:ea typeface="Verdana"/>
              </a:rPr>
              <a:t>Beoordeel de </a:t>
            </a:r>
            <a:r>
              <a:rPr lang="nl-NL" i="1">
                <a:latin typeface="Verdana"/>
                <a:ea typeface="Verdana"/>
              </a:rPr>
              <a:t>acties en</a:t>
            </a:r>
            <a:r>
              <a:rPr lang="nl-NL" i="1" baseline="0">
                <a:latin typeface="Verdana"/>
                <a:ea typeface="Verdana"/>
              </a:rPr>
              <a:t> geef feedback.</a:t>
            </a:r>
            <a:endParaRPr lang="nl-NL" i="1">
              <a:latin typeface="Verdana"/>
              <a:ea typeface="Verdana"/>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47</a:t>
            </a:fld>
            <a:endParaRPr lang="en-NL"/>
          </a:p>
        </p:txBody>
      </p:sp>
    </p:spTree>
    <p:extLst>
      <p:ext uri="{BB962C8B-B14F-4D97-AF65-F5344CB8AC3E}">
        <p14:creationId xmlns:p14="http://schemas.microsoft.com/office/powerpoint/2010/main" val="2235258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Volume meten: decibel. Verhoging 3dB = verdubbeling geluidsniveau en halvering veilige verblijfstijd.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Vanaf 80 dB loop je risico op gehoorschade.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a:solidFill>
                <a:srgbClr val="359EAF"/>
              </a:solidFill>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48</a:t>
            </a:fld>
            <a:endParaRPr lang="en-NL"/>
          </a:p>
        </p:txBody>
      </p:sp>
    </p:spTree>
    <p:extLst>
      <p:ext uri="{BB962C8B-B14F-4D97-AF65-F5344CB8AC3E}">
        <p14:creationId xmlns:p14="http://schemas.microsoft.com/office/powerpoint/2010/main" val="2344484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kern="1200" dirty="0">
              <a:solidFill>
                <a:schemeClr val="tx1"/>
              </a:solidFill>
              <a:effectLst/>
              <a:latin typeface="+mn-lt"/>
              <a:cs typeface="Calibri"/>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49</a:t>
            </a:fld>
            <a:endParaRPr lang="en-NL"/>
          </a:p>
        </p:txBody>
      </p:sp>
    </p:spTree>
    <p:extLst>
      <p:ext uri="{BB962C8B-B14F-4D97-AF65-F5344CB8AC3E}">
        <p14:creationId xmlns:p14="http://schemas.microsoft.com/office/powerpoint/2010/main" val="424308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a:solidFill>
                  <a:srgbClr val="359EAF"/>
                </a:solidFill>
              </a:rPr>
              <a:t>Bespreek: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a:solidFill>
                  <a:srgbClr val="359EAF"/>
                </a:solidFill>
              </a:rPr>
              <a:t>“Samenvattend:</a:t>
            </a:r>
            <a:r>
              <a:rPr lang="nl-NL" b="0" u="none" baseline="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baseline="0">
                <a:solidFill>
                  <a:srgbClr val="359EAF"/>
                </a:solidFill>
              </a:rPr>
              <a:t>Als je een goed gehoor hebt dat je overbelast dan kun last krijgen van een tijdelijke piep of ruis in je oor. Als je jouw gedrag dan niet aanpast en je oren blijft overbelasten heb je kans op een blijvende piep in je oor oftewel tinnitus. Als je tinnitus hebt kun je daar veel last van hebben in je dagelijks leven.”</a:t>
            </a:r>
            <a:endParaRPr lang="nl-NL" b="1" u="sng">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a:solidFill>
                <a:srgbClr val="359EAF"/>
              </a:solidFill>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5</a:t>
            </a:fld>
            <a:endParaRPr lang="en-NL"/>
          </a:p>
        </p:txBody>
      </p:sp>
    </p:spTree>
    <p:extLst>
      <p:ext uri="{BB962C8B-B14F-4D97-AF65-F5344CB8AC3E}">
        <p14:creationId xmlns:p14="http://schemas.microsoft.com/office/powerpoint/2010/main" val="3817604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hebben in de afgelopen lessen veel geleerd over gehoorschade en er veel mee gedaan. Nu is het tijd om alles om te zetten in een plan voor jezelf. We gaan nu een oefening doen waarbij je moet opschrijven hoe jij van plan bent je oren te beschermen in de toekomst. Door het plan voor jezelf heel precies te maken en op te schrijven zul je je doel eerder behalen.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50</a:t>
            </a:fld>
            <a:endParaRPr lang="en-NL"/>
          </a:p>
        </p:txBody>
      </p:sp>
    </p:spTree>
    <p:extLst>
      <p:ext uri="{BB962C8B-B14F-4D97-AF65-F5344CB8AC3E}">
        <p14:creationId xmlns:p14="http://schemas.microsoft.com/office/powerpoint/2010/main" val="3168248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Verdana"/>
                <a:ea typeface="Verdana"/>
              </a:rPr>
              <a:t>Om minder gehoorschade te krijgen moet je minimaal één van de drie factoren aan gaan pakken. Deze factoren zijn; </a:t>
            </a:r>
            <a:r>
              <a:rPr lang="nl-NL" b="1">
                <a:latin typeface="Verdana"/>
                <a:ea typeface="Verdana"/>
              </a:rPr>
              <a:t>te lang </a:t>
            </a:r>
            <a:r>
              <a:rPr lang="nl-NL">
                <a:latin typeface="Verdana"/>
                <a:ea typeface="Verdana"/>
              </a:rPr>
              <a:t>en </a:t>
            </a:r>
            <a:r>
              <a:rPr lang="nl-NL" b="1">
                <a:latin typeface="Verdana"/>
                <a:ea typeface="Verdana"/>
              </a:rPr>
              <a:t>te vaak</a:t>
            </a:r>
            <a:r>
              <a:rPr lang="nl-NL">
                <a:latin typeface="Verdana"/>
                <a:ea typeface="Verdana"/>
              </a:rPr>
              <a:t> naar </a:t>
            </a:r>
            <a:r>
              <a:rPr lang="nl-NL" b="1">
                <a:latin typeface="Verdana"/>
                <a:ea typeface="Verdana"/>
              </a:rPr>
              <a:t>te harde</a:t>
            </a:r>
            <a:r>
              <a:rPr lang="nl-NL">
                <a:latin typeface="Verdana"/>
                <a:ea typeface="Verdana"/>
              </a:rPr>
              <a:t> muziek/geluiden luisteren. Wees zo specifiek mogelijk over waar, wanneer en hoe je een van deze factoren gaat aanpakken. Je kunt bijvoorbeeld opschrijven dat je oordoppen gaat kopen, eventueel spreek je samen met iemand af om oordoppen te gaan kopen. Je kunt ook opschrijven op welke plek je de oordoppen gaat bewaren of een manier gaat bedenken hoe je je oordoppen niet gaat vergeten. Je kunt ook opschrijven na hoeveel tijd je een </a:t>
            </a:r>
            <a:r>
              <a:rPr lang="nl-NL" err="1">
                <a:latin typeface="Verdana"/>
                <a:ea typeface="Verdana"/>
              </a:rPr>
              <a:t>oorpauze</a:t>
            </a:r>
            <a:r>
              <a:rPr lang="nl-NL">
                <a:latin typeface="Verdana"/>
                <a:ea typeface="Verdana"/>
              </a:rPr>
              <a:t> neemt en hoeveel meter je ongeveer van de speakers gaat staan.</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51</a:t>
            </a:fld>
            <a:endParaRPr lang="en-NL"/>
          </a:p>
        </p:txBody>
      </p:sp>
    </p:spTree>
    <p:extLst>
      <p:ext uri="{BB962C8B-B14F-4D97-AF65-F5344CB8AC3E}">
        <p14:creationId xmlns:p14="http://schemas.microsoft.com/office/powerpoint/2010/main" val="2290261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Vraag een aantal studenten om hun plannen en bespreek of, en hoe ze nog verbeterd kunnen worden. </a:t>
            </a:r>
            <a:endParaRPr lang="en-US"/>
          </a:p>
          <a:p>
            <a:endParaRPr lang="nl-NL"/>
          </a:p>
          <a:p>
            <a:r>
              <a:rPr lang="nl-NL" b="1">
                <a:latin typeface="Verdana"/>
                <a:ea typeface="Verdana"/>
              </a:rPr>
              <a:t>Dit is de afsluitende module van </a:t>
            </a:r>
            <a:r>
              <a:rPr lang="nl-NL" b="1" err="1">
                <a:latin typeface="Verdana"/>
                <a:ea typeface="Verdana"/>
              </a:rPr>
              <a:t>Oorcheck</a:t>
            </a:r>
            <a:r>
              <a:rPr lang="nl-NL" b="1">
                <a:latin typeface="Verdana"/>
                <a:ea typeface="Verdana"/>
              </a:rPr>
              <a:t> op het mbo. </a:t>
            </a:r>
            <a:endParaRPr lang="nl-NL">
              <a:latin typeface="Verdana"/>
              <a:ea typeface="Verdana"/>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52</a:t>
            </a:fld>
            <a:endParaRPr lang="en-NL"/>
          </a:p>
        </p:txBody>
      </p:sp>
    </p:spTree>
    <p:extLst>
      <p:ext uri="{BB962C8B-B14F-4D97-AF65-F5344CB8AC3E}">
        <p14:creationId xmlns:p14="http://schemas.microsoft.com/office/powerpoint/2010/main" val="1064346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r>
              <a:rPr lang="nl-NL"/>
              <a:t>Testjes, voorbeelden en tips: </a:t>
            </a:r>
            <a:r>
              <a:rPr lang="nl-NL">
                <a:hlinkClick r:id="rId3"/>
              </a:rPr>
              <a:t>Hoe goed hoor jij? Test het op Oorcheck.nl</a:t>
            </a:r>
            <a:endParaRPr lang="nl-NL"/>
          </a:p>
          <a:p>
            <a:pPr marL="171450" indent="-171450">
              <a:buFont typeface="Arial"/>
              <a:buChar char="•"/>
            </a:pPr>
            <a:endParaRPr lang="nl-NL"/>
          </a:p>
          <a:p>
            <a:pPr marL="171450" indent="-171450">
              <a:buFont typeface="Arial"/>
              <a:buChar char="•"/>
            </a:pPr>
            <a:r>
              <a:rPr lang="nl-NL">
                <a:latin typeface="Verdana"/>
                <a:ea typeface="Verdana"/>
              </a:rPr>
              <a:t>Gehoorschade op het werk: </a:t>
            </a:r>
            <a:r>
              <a:rPr lang="nl-NL">
                <a:latin typeface="Verdana"/>
                <a:ea typeface="Verdana"/>
                <a:hlinkClick r:id="rId4"/>
              </a:rPr>
              <a:t>Niet zien aankomen | NAPO (napofilm.net)</a:t>
            </a:r>
            <a:endParaRPr lang="nl-NL">
              <a:latin typeface="Verdana"/>
              <a:ea typeface="Verdana"/>
            </a:endParaRPr>
          </a:p>
          <a:p>
            <a:pPr marL="171450" indent="-171450">
              <a:buFont typeface="Arial"/>
              <a:buChar char="•"/>
            </a:pPr>
            <a:endParaRPr lang="nl-NL"/>
          </a:p>
          <a:p>
            <a:pPr marL="171450" indent="-171450">
              <a:buFont typeface="Arial"/>
              <a:buChar char="•"/>
            </a:pPr>
            <a:r>
              <a:rPr lang="nl-NL">
                <a:latin typeface="Verdana"/>
                <a:ea typeface="Verdana"/>
              </a:rPr>
              <a:t>Filmpje Love </a:t>
            </a:r>
            <a:r>
              <a:rPr lang="nl-NL" err="1">
                <a:latin typeface="Verdana"/>
                <a:ea typeface="Verdana"/>
              </a:rPr>
              <a:t>the</a:t>
            </a:r>
            <a:r>
              <a:rPr lang="nl-NL">
                <a:latin typeface="Verdana"/>
                <a:ea typeface="Verdana"/>
              </a:rPr>
              <a:t> Music, F*</a:t>
            </a:r>
            <a:r>
              <a:rPr lang="nl-NL" err="1">
                <a:latin typeface="Verdana"/>
                <a:ea typeface="Verdana"/>
              </a:rPr>
              <a:t>ck</a:t>
            </a:r>
            <a:r>
              <a:rPr lang="nl-NL">
                <a:latin typeface="Verdana"/>
                <a:ea typeface="Verdana"/>
              </a:rPr>
              <a:t> Piep: </a:t>
            </a:r>
            <a:r>
              <a:rPr lang="nl-NL">
                <a:latin typeface="Verdana"/>
                <a:ea typeface="Verdana"/>
                <a:hlinkClick r:id="rId5"/>
              </a:rPr>
              <a:t>Love Music, F*ck Piep! - YouTube</a:t>
            </a:r>
            <a:endParaRPr lang="nl-NL">
              <a:latin typeface="Verdana"/>
              <a:ea typeface="Verdana"/>
            </a:endParaRPr>
          </a:p>
          <a:p>
            <a:pPr marL="171450" indent="-171450">
              <a:buFont typeface="Arial"/>
              <a:buChar char="•"/>
            </a:pPr>
            <a:endParaRPr lang="nl-NL"/>
          </a:p>
          <a:p>
            <a:pPr marL="171450" indent="-171450">
              <a:buFont typeface="Arial"/>
              <a:buChar char="•"/>
            </a:pPr>
            <a:r>
              <a:rPr lang="nl-NL">
                <a:latin typeface="Verdana"/>
                <a:ea typeface="Verdana"/>
              </a:rPr>
              <a:t>NOS op 3 over oorsuizen: </a:t>
            </a:r>
            <a:r>
              <a:rPr lang="nl-NL">
                <a:latin typeface="Verdana"/>
                <a:ea typeface="Verdana"/>
                <a:hlinkClick r:id="rId6"/>
              </a:rPr>
              <a:t>Áltijd een ***geluid: tinnitus uitgelegd (youtube.com)</a:t>
            </a:r>
            <a:r>
              <a:rPr lang="nl-NL">
                <a:latin typeface="Verdana"/>
                <a:ea typeface="Verdana"/>
              </a:rPr>
              <a:t>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53</a:t>
            </a:fld>
            <a:endParaRPr lang="en-NL"/>
          </a:p>
        </p:txBody>
      </p:sp>
    </p:spTree>
    <p:extLst>
      <p:ext uri="{BB962C8B-B14F-4D97-AF65-F5344CB8AC3E}">
        <p14:creationId xmlns:p14="http://schemas.microsoft.com/office/powerpoint/2010/main" val="213468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a:solidFill>
                  <a:srgbClr val="359EAF"/>
                </a:solidFill>
              </a:rPr>
              <a:t>Hierboven</a:t>
            </a:r>
            <a:r>
              <a:rPr lang="nl-NL" b="0" u="none" baseline="0">
                <a:solidFill>
                  <a:srgbClr val="359EAF"/>
                </a:solidFill>
              </a:rPr>
              <a:t> staan nog links die voor de studenten interessant kunnen zijn.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a:solidFill>
                  <a:srgbClr val="359EAF"/>
                </a:solidFill>
              </a:rPr>
              <a:t>Het is aanbevolen</a:t>
            </a:r>
            <a:r>
              <a:rPr lang="nl-NL" b="1" u="sng" baseline="0">
                <a:solidFill>
                  <a:srgbClr val="359EAF"/>
                </a:solidFill>
              </a:rPr>
              <a:t> om nu de volgende module van het pakket te doen</a:t>
            </a:r>
            <a:r>
              <a:rPr lang="nl-NL" b="1" u="none" baseline="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err="1">
                <a:solidFill>
                  <a:srgbClr val="359EAF"/>
                </a:solidFill>
              </a:rPr>
              <a:t>Oorcheck</a:t>
            </a:r>
            <a:r>
              <a:rPr lang="nl-NL" b="1" u="none" baseline="0">
                <a:solidFill>
                  <a:srgbClr val="359EAF"/>
                </a:solidFill>
              </a:rPr>
              <a:t> op het MBO 2- Hoe ontstaat gehoorschade?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a:solidFill>
                  <a:srgbClr val="359EAF"/>
                </a:solidFill>
              </a:rPr>
              <a:t>Hierin wordt behandeld hoe gehoorschade ontstaat en op welke manieren het voorkomen kan worden.</a:t>
            </a:r>
            <a:endParaRPr lang="nl-NL" b="1" u="sng">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u="none" baseline="0">
              <a:solidFill>
                <a:srgbClr val="359EAF"/>
              </a:solidFill>
            </a:endParaRPr>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6</a:t>
            </a:fld>
            <a:endParaRPr lang="en-NL"/>
          </a:p>
        </p:txBody>
      </p:sp>
    </p:spTree>
    <p:extLst>
      <p:ext uri="{BB962C8B-B14F-4D97-AF65-F5344CB8AC3E}">
        <p14:creationId xmlns:p14="http://schemas.microsoft.com/office/powerpoint/2010/main" val="172936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err="1">
                <a:solidFill>
                  <a:srgbClr val="359EAF"/>
                </a:solidFill>
              </a:rPr>
              <a:t>Oorcheck</a:t>
            </a:r>
            <a:r>
              <a:rPr lang="nl-NL" b="1" u="none" baseline="0">
                <a:solidFill>
                  <a:srgbClr val="359EAF"/>
                </a:solidFill>
              </a:rPr>
              <a:t> op het MBO 2- Hoe ontstaat gehoorschade?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a:solidFill>
                  <a:srgbClr val="359EAF"/>
                </a:solidFill>
              </a:rPr>
              <a:t>In deze les wordt behandeld hoe gehoorschade ontstaat en op welke manieren het voorkomen kan worden.</a:t>
            </a:r>
            <a:endParaRPr lang="nl-NL" b="1" u="sng">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u="none" baseline="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DAD4D-C90D-4604-AB33-D534FEFE44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14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Voorbeeldtekst: </a:t>
            </a:r>
            <a:r>
              <a:rPr lang="nl-NL" sz="1200" kern="1200">
                <a:solidFill>
                  <a:schemeClr val="tx1"/>
                </a:solidFill>
                <a:effectLst/>
                <a:latin typeface="+mn-lt"/>
                <a:ea typeface="+mn-ea"/>
                <a:cs typeface="+mn-cs"/>
              </a:rPr>
              <a:t>“We gaan zo een filmpje bekijken </a:t>
            </a:r>
            <a:r>
              <a:rPr lang="nl-NL">
                <a:effectLst/>
              </a:rPr>
              <a:t>met heel veel informatie erin over gehoorschade en het ontstaan van</a:t>
            </a:r>
            <a:r>
              <a:rPr lang="nl-NL" baseline="0">
                <a:effectLst/>
              </a:rPr>
              <a:t> gehoorschade. N</a:t>
            </a:r>
            <a:r>
              <a:rPr lang="nl-NL" sz="1200" kern="1200">
                <a:solidFill>
                  <a:schemeClr val="tx1"/>
                </a:solidFill>
                <a:effectLst/>
                <a:latin typeface="+mn-lt"/>
                <a:ea typeface="+mn-ea"/>
                <a:cs typeface="+mn-cs"/>
              </a:rPr>
              <a:t>a afloop krijgen jullie daar een quiz over. Let dus extra goed op!!”</a:t>
            </a:r>
          </a:p>
          <a:p>
            <a:r>
              <a:rPr lang="nl-N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a:effectLst/>
              </a:rPr>
              <a:t>Speel filmpje af door op het plaatje of de tekst te klikken.</a:t>
            </a:r>
            <a:endParaRPr lang="nl-NL"/>
          </a:p>
        </p:txBody>
      </p:sp>
      <p:sp>
        <p:nvSpPr>
          <p:cNvPr id="4" name="Slide Number Placeholder 3"/>
          <p:cNvSpPr>
            <a:spLocks noGrp="1"/>
          </p:cNvSpPr>
          <p:nvPr>
            <p:ph type="sldNum" sz="quarter" idx="5"/>
          </p:nvPr>
        </p:nvSpPr>
        <p:spPr/>
        <p:txBody>
          <a:bodyPr/>
          <a:lstStyle/>
          <a:p>
            <a:fld id="{8A221462-56DF-2547-ADAB-D0ED689663A2}" type="slidenum">
              <a:rPr lang="en-NL" smtClean="0"/>
              <a:pPr/>
              <a:t>8</a:t>
            </a:fld>
            <a:endParaRPr lang="en-NL"/>
          </a:p>
        </p:txBody>
      </p:sp>
    </p:spTree>
    <p:extLst>
      <p:ext uri="{BB962C8B-B14F-4D97-AF65-F5344CB8AC3E}">
        <p14:creationId xmlns:p14="http://schemas.microsoft.com/office/powerpoint/2010/main" val="373719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a:effectLst/>
              </a:rPr>
              <a:t>Na het filmpje kunnen alle studenten naar </a:t>
            </a:r>
            <a:r>
              <a:rPr lang="nl-NL" i="1">
                <a:effectLst/>
                <a:hlinkClick r:id="rId3"/>
              </a:rPr>
              <a:t>www.Kahoot.it</a:t>
            </a:r>
            <a:r>
              <a:rPr lang="nl-NL" i="1">
                <a:effectLst/>
              </a:rPr>
              <a:t>. De docent heeft een Game PIN voor de studenten gekregen, die kunnen zij invullen. Speel daarna de quiz met elkaar. </a:t>
            </a:r>
            <a:endParaRPr lang="nl-NL">
              <a:effectLst/>
            </a:endParaRPr>
          </a:p>
          <a:p>
            <a:r>
              <a:rPr lang="nl-NL" i="1">
                <a:effectLst/>
              </a:rPr>
              <a:t> </a:t>
            </a:r>
            <a:endParaRPr lang="nl-NL">
              <a:effectLst/>
            </a:endParaRPr>
          </a:p>
          <a:p>
            <a:r>
              <a:rPr lang="nl-NL" i="1">
                <a:effectLst/>
              </a:rPr>
              <a:t>Bespreek: </a:t>
            </a:r>
            <a:r>
              <a:rPr lang="nl-NL">
                <a:effectLst/>
              </a:rPr>
              <a:t>Wie heeft de meeste vragen goed? Bespreek ook met elkaar de antwoorden op de vragen en eventueel het filmpje. Wat vonden ze ervan, hadden ze dit verwacht?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9</a:t>
            </a:fld>
            <a:endParaRPr lang="en-NL"/>
          </a:p>
        </p:txBody>
      </p:sp>
    </p:spTree>
    <p:extLst>
      <p:ext uri="{BB962C8B-B14F-4D97-AF65-F5344CB8AC3E}">
        <p14:creationId xmlns:p14="http://schemas.microsoft.com/office/powerpoint/2010/main" val="645165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anje - Voorblad">
    <p:bg>
      <p:bgPr>
        <a:solidFill>
          <a:srgbClr val="F08D1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8863A-1B30-907A-F653-139B9E120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Tree>
    <p:extLst>
      <p:ext uri="{BB962C8B-B14F-4D97-AF65-F5344CB8AC3E}">
        <p14:creationId xmlns:p14="http://schemas.microsoft.com/office/powerpoint/2010/main" val="410489142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chtOranje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160189201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 Tekst">
    <p:bg>
      <p:bgPr>
        <a:solidFill>
          <a:srgbClr val="26384B"/>
        </a:solidFill>
        <a:effectLst/>
      </p:bgPr>
    </p:bg>
    <p:spTree>
      <p:nvGrpSpPr>
        <p:cNvPr id="1" name=""/>
        <p:cNvGrpSpPr/>
        <p:nvPr/>
      </p:nvGrpSpPr>
      <p:grpSpPr>
        <a:xfrm>
          <a:off x="0" y="0"/>
          <a:ext cx="0" cy="0"/>
          <a:chOff x="0" y="0"/>
          <a:chExt cx="0" cy="0"/>
        </a:xfrm>
      </p:grpSpPr>
      <p:pic>
        <p:nvPicPr>
          <p:cNvPr id="2" name="Picture 1" descr="A black silhouette of a mountain&#10;&#10;Description automatically generated">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78" y="-12700"/>
            <a:ext cx="12237156"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164548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ranje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214663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oen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438413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399"/>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09248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8"/>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253683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ranje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Tree>
    <p:extLst>
      <p:ext uri="{BB962C8B-B14F-4D97-AF65-F5344CB8AC3E}">
        <p14:creationId xmlns:p14="http://schemas.microsoft.com/office/powerpoint/2010/main" val="256576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oen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lvl1pPr>
          </a:lstStyle>
          <a:p>
            <a:pPr lvl="0"/>
            <a:r>
              <a:rPr lang="en-GB"/>
              <a:t>K</a:t>
            </a:r>
            <a:r>
              <a:rPr lang="en-NL"/>
              <a:t>lik om tekst toe te voegen</a:t>
            </a:r>
          </a:p>
        </p:txBody>
      </p:sp>
    </p:spTree>
    <p:extLst>
      <p:ext uri="{BB962C8B-B14F-4D97-AF65-F5344CB8AC3E}">
        <p14:creationId xmlns:p14="http://schemas.microsoft.com/office/powerpoint/2010/main" val="2288854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lvl1pPr>
          </a:lstStyle>
          <a:p>
            <a:pPr lvl="0"/>
            <a:r>
              <a:rPr lang="en-GB"/>
              <a:t>K</a:t>
            </a:r>
            <a:r>
              <a:rPr lang="en-NL"/>
              <a:t>lik om tekst toe te voegen</a:t>
            </a:r>
          </a:p>
        </p:txBody>
      </p:sp>
    </p:spTree>
    <p:extLst>
      <p:ext uri="{BB962C8B-B14F-4D97-AF65-F5344CB8AC3E}">
        <p14:creationId xmlns:p14="http://schemas.microsoft.com/office/powerpoint/2010/main" val="337690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onkerblauw vol - Tekst">
    <p:bg>
      <p:bgPr>
        <a:solidFill>
          <a:srgbClr val="26384B"/>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410941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nkerblauw - Voorblad">
    <p:bg>
      <p:bgPr>
        <a:solidFill>
          <a:srgbClr val="F08D1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8863A-1B30-907A-F653-139B9E120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Tree>
    <p:extLst>
      <p:ext uri="{BB962C8B-B14F-4D97-AF65-F5344CB8AC3E}">
        <p14:creationId xmlns:p14="http://schemas.microsoft.com/office/powerpoint/2010/main" val="4977230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je vol - Tekst">
    <p:bg>
      <p:bgPr>
        <a:solidFill>
          <a:srgbClr val="F08D17"/>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14624560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en vol - Tekst">
    <p:bg>
      <p:bgPr>
        <a:solidFill>
          <a:srgbClr val="DCE8E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DE7831A-193A-9232-7BF4-45A5679DE998}"/>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35023859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chtoranje vol - Tekst">
    <p:bg>
      <p:bgPr>
        <a:solidFill>
          <a:srgbClr val="FCD2A4"/>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42859017-57FF-3232-C72D-B5AD5A5B267E}"/>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3009820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p:bg>
      <p:bgPr>
        <a:solidFill>
          <a:srgbClr val="26384B"/>
        </a:solidFill>
        <a:effectLst/>
      </p:bgPr>
    </p:bg>
    <p:spTree>
      <p:nvGrpSpPr>
        <p:cNvPr id="1" name=""/>
        <p:cNvGrpSpPr/>
        <p:nvPr/>
      </p:nvGrpSpPr>
      <p:grpSpPr>
        <a:xfrm>
          <a:off x="0" y="0"/>
          <a:ext cx="0" cy="0"/>
          <a:chOff x="0" y="0"/>
          <a:chExt cx="0" cy="0"/>
        </a:xfrm>
      </p:grpSpPr>
      <p:pic>
        <p:nvPicPr>
          <p:cNvPr id="3" name="Picture 2" descr="A black and white image of a person&#10;&#10;Description automatically generated">
            <a:extLst>
              <a:ext uri="{FF2B5EF4-FFF2-40B4-BE49-F238E27FC236}">
                <a16:creationId xmlns:a16="http://schemas.microsoft.com/office/drawing/2014/main" id="{9C10D13E-4623-9EC1-D5F3-FF7A794602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789" y="-107950"/>
            <a:ext cx="12609689" cy="7092950"/>
          </a:xfrm>
          <a:prstGeom prst="rect">
            <a:avLst/>
          </a:prstGeom>
        </p:spPr>
      </p:pic>
    </p:spTree>
    <p:extLst>
      <p:ext uri="{BB962C8B-B14F-4D97-AF65-F5344CB8AC3E}">
        <p14:creationId xmlns:p14="http://schemas.microsoft.com/office/powerpoint/2010/main" val="44572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95C41E9-25CD-4850-A373-4D1FF84D8670}" type="datetimeFigureOut">
              <a:rPr lang="nl-NL" smtClean="0"/>
              <a:t>24-4-2025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sp>
        <p:nvSpPr>
          <p:cNvPr id="9" name="Titel 1"/>
          <p:cNvSpPr>
            <a:spLocks noGrp="1"/>
          </p:cNvSpPr>
          <p:nvPr>
            <p:ph type="title"/>
          </p:nvPr>
        </p:nvSpPr>
        <p:spPr>
          <a:xfrm>
            <a:off x="1097280" y="286603"/>
            <a:ext cx="10058400" cy="1450757"/>
          </a:xfrm>
          <a:ln>
            <a:solidFill>
              <a:srgbClr val="FF6600"/>
            </a:solidFill>
          </a:ln>
        </p:spPr>
        <p:txBody>
          <a:bodyPr/>
          <a:lstStyle>
            <a:lvl1pPr>
              <a:defRPr>
                <a:solidFill>
                  <a:srgbClr val="FF6600"/>
                </a:solidFill>
              </a:defRPr>
            </a:lvl1pPr>
          </a:lstStyle>
          <a:p>
            <a:endParaRPr lang="nl-NL"/>
          </a:p>
        </p:txBody>
      </p:sp>
      <p:pic>
        <p:nvPicPr>
          <p:cNvPr id="10" name="Afbeelding 9"/>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171038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695C41E9-25CD-4850-A373-4D1FF84D8670}" type="datetimeFigureOut">
              <a:rPr lang="nl-NL" smtClean="0"/>
              <a:t>24-4-2025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593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ichtgroen - Voorblad">
    <p:bg>
      <p:bgPr>
        <a:solidFill>
          <a:srgbClr val="F08D17"/>
        </a:solidFill>
        <a:effectLst/>
      </p:bgPr>
    </p:bg>
    <p:spTree>
      <p:nvGrpSpPr>
        <p:cNvPr id="1" name=""/>
        <p:cNvGrpSpPr/>
        <p:nvPr/>
      </p:nvGrpSpPr>
      <p:grpSpPr>
        <a:xfrm>
          <a:off x="0" y="0"/>
          <a:ext cx="0" cy="0"/>
          <a:chOff x="0" y="0"/>
          <a:chExt cx="0" cy="0"/>
        </a:xfrm>
      </p:grpSpPr>
      <p:pic>
        <p:nvPicPr>
          <p:cNvPr id="4" name="Picture 3" descr="A white and blue background&#10;&#10;Description automatically generated with medium confidence">
            <a:extLst>
              <a:ext uri="{FF2B5EF4-FFF2-40B4-BE49-F238E27FC236}">
                <a16:creationId xmlns:a16="http://schemas.microsoft.com/office/drawing/2014/main" id="{726DE02C-D8F0-A769-CF83-57CD819D91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385953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je - Voorblad">
    <p:bg>
      <p:bgPr>
        <a:solidFill>
          <a:srgbClr val="F08D1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8863A-1B30-907A-F653-139B9E120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Tree>
    <p:extLst>
      <p:ext uri="{BB962C8B-B14F-4D97-AF65-F5344CB8AC3E}">
        <p14:creationId xmlns:p14="http://schemas.microsoft.com/office/powerpoint/2010/main" val="38365524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onkerblauw - Voorblad">
    <p:bg>
      <p:bgPr>
        <a:solidFill>
          <a:srgbClr val="F08D1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8863A-1B30-907A-F653-139B9E120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Tree>
    <p:extLst>
      <p:ext uri="{BB962C8B-B14F-4D97-AF65-F5344CB8AC3E}">
        <p14:creationId xmlns:p14="http://schemas.microsoft.com/office/powerpoint/2010/main" val="252036023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chtgroen - Voorblad">
    <p:bg>
      <p:bgPr>
        <a:solidFill>
          <a:srgbClr val="F08D17"/>
        </a:solidFill>
        <a:effectLst/>
      </p:bgPr>
    </p:bg>
    <p:spTree>
      <p:nvGrpSpPr>
        <p:cNvPr id="1" name=""/>
        <p:cNvGrpSpPr/>
        <p:nvPr/>
      </p:nvGrpSpPr>
      <p:grpSpPr>
        <a:xfrm>
          <a:off x="0" y="0"/>
          <a:ext cx="0" cy="0"/>
          <a:chOff x="0" y="0"/>
          <a:chExt cx="0" cy="0"/>
        </a:xfrm>
      </p:grpSpPr>
      <p:pic>
        <p:nvPicPr>
          <p:cNvPr id="4" name="Picture 3" descr="A white and blue background&#10;&#10;Description automatically generated with medium confidence">
            <a:extLst>
              <a:ext uri="{FF2B5EF4-FFF2-40B4-BE49-F238E27FC236}">
                <a16:creationId xmlns:a16="http://schemas.microsoft.com/office/drawing/2014/main" id="{726DE02C-D8F0-A769-CF83-57CD819D91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862883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8" cy="6993500"/>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495489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chtoranje- Voorblad">
    <p:bg>
      <p:bgPr>
        <a:solidFill>
          <a:srgbClr val="F08D17"/>
        </a:solidFill>
        <a:effectLst/>
      </p:bgPr>
    </p:bg>
    <p:spTree>
      <p:nvGrpSpPr>
        <p:cNvPr id="1" name=""/>
        <p:cNvGrpSpPr/>
        <p:nvPr/>
      </p:nvGrpSpPr>
      <p:grpSpPr>
        <a:xfrm>
          <a:off x="0" y="0"/>
          <a:ext cx="0" cy="0"/>
          <a:chOff x="0" y="0"/>
          <a:chExt cx="0" cy="0"/>
        </a:xfrm>
      </p:grpSpPr>
      <p:pic>
        <p:nvPicPr>
          <p:cNvPr id="3" name="Picture 2" descr="A white and orange paper&#10;&#10;Description automatically generated with medium confidence">
            <a:extLst>
              <a:ext uri="{FF2B5EF4-FFF2-40B4-BE49-F238E27FC236}">
                <a16:creationId xmlns:a16="http://schemas.microsoft.com/office/drawing/2014/main" id="{538668C0-7D14-9465-4A68-8A4C22E7F6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401418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8" cy="6993500"/>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523678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ranje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8" cy="6993499"/>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98135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oen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9" cy="6993501"/>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38665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9" cy="6993500"/>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529282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nkerblauw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solidFill>
                  <a:schemeClr val="tx2"/>
                </a:solidFill>
              </a:defRPr>
            </a:lvl1pPr>
          </a:lstStyle>
          <a:p>
            <a:r>
              <a:rPr lang="en-NL"/>
              <a:t>Klik om foto toe te voegen</a:t>
            </a:r>
          </a:p>
        </p:txBody>
      </p:sp>
    </p:spTree>
    <p:extLst>
      <p:ext uri="{BB962C8B-B14F-4D97-AF65-F5344CB8AC3E}">
        <p14:creationId xmlns:p14="http://schemas.microsoft.com/office/powerpoint/2010/main" val="152034111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nje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200472774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oen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172144362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chtOranje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304003498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 Tekst">
    <p:bg>
      <p:bgPr>
        <a:solidFill>
          <a:srgbClr val="26384B"/>
        </a:solidFill>
        <a:effectLst/>
      </p:bgPr>
    </p:bg>
    <p:spTree>
      <p:nvGrpSpPr>
        <p:cNvPr id="1" name=""/>
        <p:cNvGrpSpPr/>
        <p:nvPr/>
      </p:nvGrpSpPr>
      <p:grpSpPr>
        <a:xfrm>
          <a:off x="0" y="0"/>
          <a:ext cx="0" cy="0"/>
          <a:chOff x="0" y="0"/>
          <a:chExt cx="0" cy="0"/>
        </a:xfrm>
      </p:grpSpPr>
      <p:pic>
        <p:nvPicPr>
          <p:cNvPr id="2" name="Picture 1" descr="A black silhouette of a mountain&#10;&#10;Description automatically generated">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78" y="-12700"/>
            <a:ext cx="12237156"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337627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je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8" cy="6993499"/>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1930877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Oranje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172910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oen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949706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399"/>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762902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8"/>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3715816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ranje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Tree>
    <p:extLst>
      <p:ext uri="{BB962C8B-B14F-4D97-AF65-F5344CB8AC3E}">
        <p14:creationId xmlns:p14="http://schemas.microsoft.com/office/powerpoint/2010/main" val="754403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oen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lvl1pPr>
          </a:lstStyle>
          <a:p>
            <a:pPr lvl="0"/>
            <a:r>
              <a:rPr lang="en-GB"/>
              <a:t>K</a:t>
            </a:r>
            <a:r>
              <a:rPr lang="en-NL"/>
              <a:t>lik om tekst toe te voegen</a:t>
            </a:r>
          </a:p>
        </p:txBody>
      </p:sp>
    </p:spTree>
    <p:extLst>
      <p:ext uri="{BB962C8B-B14F-4D97-AF65-F5344CB8AC3E}">
        <p14:creationId xmlns:p14="http://schemas.microsoft.com/office/powerpoint/2010/main" val="133839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lvl1pPr>
          </a:lstStyle>
          <a:p>
            <a:pPr lvl="0"/>
            <a:r>
              <a:rPr lang="en-GB"/>
              <a:t>K</a:t>
            </a:r>
            <a:r>
              <a:rPr lang="en-NL"/>
              <a:t>lik om tekst toe te voegen</a:t>
            </a:r>
          </a:p>
        </p:txBody>
      </p:sp>
    </p:spTree>
    <p:extLst>
      <p:ext uri="{BB962C8B-B14F-4D97-AF65-F5344CB8AC3E}">
        <p14:creationId xmlns:p14="http://schemas.microsoft.com/office/powerpoint/2010/main" val="431069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onkerblauw vol - Tekst">
    <p:bg>
      <p:bgPr>
        <a:solidFill>
          <a:srgbClr val="26384B"/>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3432081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ranje vol - Tekst">
    <p:bg>
      <p:bgPr>
        <a:solidFill>
          <a:srgbClr val="F08D17"/>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94636814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oen vol - Tekst">
    <p:bg>
      <p:bgPr>
        <a:solidFill>
          <a:srgbClr val="DCE8E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DE7831A-193A-9232-7BF4-45A5679DE998}"/>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12876950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oen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9" cy="6993501"/>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04456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ichtoranje vol - Tekst">
    <p:bg>
      <p:bgPr>
        <a:solidFill>
          <a:srgbClr val="FCD2A4"/>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42859017-57FF-3232-C72D-B5AD5A5B267E}"/>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1004517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p:bg>
      <p:bgPr>
        <a:solidFill>
          <a:srgbClr val="26384B"/>
        </a:solidFill>
        <a:effectLst/>
      </p:bgPr>
    </p:bg>
    <p:spTree>
      <p:nvGrpSpPr>
        <p:cNvPr id="1" name=""/>
        <p:cNvGrpSpPr/>
        <p:nvPr/>
      </p:nvGrpSpPr>
      <p:grpSpPr>
        <a:xfrm>
          <a:off x="0" y="0"/>
          <a:ext cx="0" cy="0"/>
          <a:chOff x="0" y="0"/>
          <a:chExt cx="0" cy="0"/>
        </a:xfrm>
      </p:grpSpPr>
      <p:pic>
        <p:nvPicPr>
          <p:cNvPr id="3" name="Picture 2" descr="A black and white image of a person&#10;&#10;Description automatically generated">
            <a:extLst>
              <a:ext uri="{FF2B5EF4-FFF2-40B4-BE49-F238E27FC236}">
                <a16:creationId xmlns:a16="http://schemas.microsoft.com/office/drawing/2014/main" id="{9C10D13E-4623-9EC1-D5F3-FF7A794602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789" y="-107950"/>
            <a:ext cx="12609689" cy="7092950"/>
          </a:xfrm>
          <a:prstGeom prst="rect">
            <a:avLst/>
          </a:prstGeom>
        </p:spPr>
      </p:pic>
    </p:spTree>
    <p:extLst>
      <p:ext uri="{BB962C8B-B14F-4D97-AF65-F5344CB8AC3E}">
        <p14:creationId xmlns:p14="http://schemas.microsoft.com/office/powerpoint/2010/main" val="302541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9" cy="6993500"/>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61035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nkerblauw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solidFill>
                  <a:schemeClr val="tx2"/>
                </a:solidFill>
              </a:defRPr>
            </a:lvl1pPr>
          </a:lstStyle>
          <a:p>
            <a:r>
              <a:rPr lang="en-NL"/>
              <a:t>Klik om foto toe te voegen</a:t>
            </a:r>
          </a:p>
        </p:txBody>
      </p:sp>
    </p:spTree>
    <p:extLst>
      <p:ext uri="{BB962C8B-B14F-4D97-AF65-F5344CB8AC3E}">
        <p14:creationId xmlns:p14="http://schemas.microsoft.com/office/powerpoint/2010/main" val="228933385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je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49229887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en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294862617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2CDE-F8E4-254F-A6B8-F0DB740F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FBE0F72-ADEF-A547-AEC1-6FF9032B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1395563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8" r:id="rId3"/>
    <p:sldLayoutId id="2147483679" r:id="rId4"/>
    <p:sldLayoutId id="2147483661" r:id="rId5"/>
    <p:sldLayoutId id="2147483677" r:id="rId6"/>
    <p:sldLayoutId id="2147483664" r:id="rId7"/>
    <p:sldLayoutId id="2147483674" r:id="rId8"/>
    <p:sldLayoutId id="2147483675" r:id="rId9"/>
    <p:sldLayoutId id="2147483676" r:id="rId10"/>
    <p:sldLayoutId id="2147483665" r:id="rId11"/>
    <p:sldLayoutId id="2147483670" r:id="rId12"/>
    <p:sldLayoutId id="2147483668" r:id="rId13"/>
    <p:sldLayoutId id="2147483669" r:id="rId14"/>
    <p:sldLayoutId id="2147483673" r:id="rId15"/>
    <p:sldLayoutId id="2147483671" r:id="rId16"/>
    <p:sldLayoutId id="2147483672" r:id="rId17"/>
    <p:sldLayoutId id="2147483666" r:id="rId18"/>
    <p:sldLayoutId id="2147483658" r:id="rId19"/>
    <p:sldLayoutId id="2147483656" r:id="rId20"/>
    <p:sldLayoutId id="2147483663" r:id="rId21"/>
    <p:sldLayoutId id="2147483657" r:id="rId22"/>
    <p:sldLayoutId id="2147483660" r:id="rId23"/>
    <p:sldLayoutId id="2147483682" r:id="rId24"/>
    <p:sldLayoutId id="2147483683" r:id="rId25"/>
    <p:sldLayoutId id="2147483710" r:id="rId26"/>
  </p:sldLayoutIdLst>
  <p:txStyles>
    <p:title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2CDE-F8E4-254F-A6B8-F0DB740F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FBE0F72-ADEF-A547-AEC1-6FF9032B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689218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p:txStyles>
    <p:title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hyperlink" Target="https://www.oorcheck.nl/test-jezelf/hoe-hoog-kom-jij/" TargetMode="Externa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1.emf"/><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21.emf"/><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hyperlink" Target="http://www.oorcheck.nl/muziekspeler-chec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2.emf"/><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t54dOpyFPjI?feature=oembed" TargetMode="External"/><Relationship Id="rId6" Type="http://schemas.openxmlformats.org/officeDocument/2006/relationships/image" Target="../media/image27.jpeg"/><Relationship Id="rId5" Type="http://schemas.openxmlformats.org/officeDocument/2006/relationships/image" Target="../media/image22.emf"/><Relationship Id="rId4" Type="http://schemas.openxmlformats.org/officeDocument/2006/relationships/image" Target="../media/image21.emf"/></Relationships>
</file>

<file path=ppt/slides/_rels/slide3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61.jpeg"/><Relationship Id="rId2" Type="http://schemas.openxmlformats.org/officeDocument/2006/relationships/slideLayout" Target="../slideLayouts/slideLayout3.xml"/><Relationship Id="rId1" Type="http://schemas.openxmlformats.org/officeDocument/2006/relationships/video" Target="https://www.youtube.com/embed/wWj4xM3Vw20?feature=oembed" TargetMode="Externa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62.png"/><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npnbdo9bO1I"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image" Target="../media/image67.jpeg"/><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8" Type="http://schemas.openxmlformats.org/officeDocument/2006/relationships/image" Target="../media/image69.png"/><Relationship Id="rId3" Type="http://schemas.microsoft.com/office/2018/10/relationships/comments" Target="../comments/modernComment_190_23EFE950.xml"/><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22.emf"/><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22.xml"/><Relationship Id="rId5" Type="http://schemas.openxmlformats.org/officeDocument/2006/relationships/image" Target="../media/image71.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hyperlink" Target="http://www.oorcheck.n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22.emf"/><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73.png"/><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hyperlink" Target="https://www.arboportaal.nl/onderwerpen/geluid" TargetMode="External"/><Relationship Id="rId7"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hyperlink" Target="https://www.veiligheid.nl/kennisaanbod/achtergrond/dit-een-veilig-geluidsniveau-op-je-werk?_gl=1*b54jdd*_up*MQ..*_ga*MzA3NTI3MzgxLjE3Mjg5MTUzNzE.*_ga_RFJ7YRGMBP*MTcyODkxNTM3MS4xLjAuMTcyODkxNTM3MS4wLjAuM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2.emf"/><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54.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emf"/><Relationship Id="rId7"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75.png"/><Relationship Id="rId4" Type="http://schemas.openxmlformats.org/officeDocument/2006/relationships/image" Target="../media/image22.emf"/></Relationships>
</file>

<file path=ppt/slides/_rels/slide53.xml.rels><?xml version="1.0" encoding="UTF-8" standalone="yes"?>
<Relationships xmlns="http://schemas.openxmlformats.org/package/2006/relationships"><Relationship Id="rId8" Type="http://schemas.openxmlformats.org/officeDocument/2006/relationships/hyperlink" Target="https://www.youtube.com/watch?v=OSmw7CwaCQQ" TargetMode="External"/><Relationship Id="rId3" Type="http://schemas.openxmlformats.org/officeDocument/2006/relationships/image" Target="../media/image21.emf"/><Relationship Id="rId7" Type="http://schemas.openxmlformats.org/officeDocument/2006/relationships/hyperlink" Target="https://www.youtube.com/watch?v=LH7hOEYnv_I" TargetMode="External"/><Relationship Id="rId2" Type="http://schemas.openxmlformats.org/officeDocument/2006/relationships/notesSlide" Target="../notesSlides/notesSlide53.xml"/><Relationship Id="rId1" Type="http://schemas.openxmlformats.org/officeDocument/2006/relationships/slideLayout" Target="../slideLayouts/slideLayout26.xml"/><Relationship Id="rId6" Type="http://schemas.openxmlformats.org/officeDocument/2006/relationships/hyperlink" Target="https://www.napofilm.net/nl/napos-films/napo-stop-noise/didnt-hear-it-coming" TargetMode="External"/><Relationship Id="rId5" Type="http://schemas.openxmlformats.org/officeDocument/2006/relationships/hyperlink" Target="https://www.oorcheck.nl/" TargetMode="Externa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H7hOEYnv_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oorcheck.nl/" TargetMode="External"/><Relationship Id="rId5" Type="http://schemas.openxmlformats.org/officeDocument/2006/relationships/hyperlink" Target="http://www.oorcheck.nl/test-jezelf/" TargetMode="External"/><Relationship Id="rId4" Type="http://schemas.openxmlformats.org/officeDocument/2006/relationships/hyperlink" Target="http://www.oorcheck.nl/gehoorschade/hoe-ontstaat-schade/zo-klinkt-h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X3AtRANMTu0?feature=oembed" TargetMode="External"/><Relationship Id="rId6" Type="http://schemas.openxmlformats.org/officeDocument/2006/relationships/image" Target="../media/image29.jpeg"/><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36AEA-E296-A65D-E886-A25CE7396B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3" name="Group 2">
            <a:extLst>
              <a:ext uri="{FF2B5EF4-FFF2-40B4-BE49-F238E27FC236}">
                <a16:creationId xmlns:a16="http://schemas.microsoft.com/office/drawing/2014/main" id="{8653893F-7575-4CD5-373B-5FD903F356C8}"/>
              </a:ext>
            </a:extLst>
          </p:cNvPr>
          <p:cNvGrpSpPr>
            <a:grpSpLocks noChangeAspect="1"/>
          </p:cNvGrpSpPr>
          <p:nvPr/>
        </p:nvGrpSpPr>
        <p:grpSpPr>
          <a:xfrm>
            <a:off x="542162" y="4030503"/>
            <a:ext cx="6353241" cy="1872000"/>
            <a:chOff x="2091562" y="1363503"/>
            <a:chExt cx="8008875" cy="2359836"/>
          </a:xfrm>
        </p:grpSpPr>
        <p:pic>
          <p:nvPicPr>
            <p:cNvPr id="4" name="Picture 3">
              <a:extLst>
                <a:ext uri="{FF2B5EF4-FFF2-40B4-BE49-F238E27FC236}">
                  <a16:creationId xmlns:a16="http://schemas.microsoft.com/office/drawing/2014/main" id="{D067D49C-1E84-540F-0B87-701A3C4299A0}"/>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5" name="Group 4">
              <a:extLst>
                <a:ext uri="{FF2B5EF4-FFF2-40B4-BE49-F238E27FC236}">
                  <a16:creationId xmlns:a16="http://schemas.microsoft.com/office/drawing/2014/main" id="{1722518D-D6C8-D4EE-025A-5A5EFC09CC31}"/>
                </a:ext>
              </a:extLst>
            </p:cNvPr>
            <p:cNvGrpSpPr/>
            <p:nvPr/>
          </p:nvGrpSpPr>
          <p:grpSpPr>
            <a:xfrm rot="21169149">
              <a:off x="2091562" y="1363503"/>
              <a:ext cx="8008875" cy="1502720"/>
              <a:chOff x="4217389" y="1511882"/>
              <a:chExt cx="3303037" cy="650686"/>
            </a:xfrm>
          </p:grpSpPr>
          <p:pic>
            <p:nvPicPr>
              <p:cNvPr id="8" name="Picture 7">
                <a:extLst>
                  <a:ext uri="{FF2B5EF4-FFF2-40B4-BE49-F238E27FC236}">
                    <a16:creationId xmlns:a16="http://schemas.microsoft.com/office/drawing/2014/main" id="{C2D49DEA-CF47-CAFD-D41B-7AD38735B628}"/>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9" name="Picture 8">
                <a:extLst>
                  <a:ext uri="{FF2B5EF4-FFF2-40B4-BE49-F238E27FC236}">
                    <a16:creationId xmlns:a16="http://schemas.microsoft.com/office/drawing/2014/main" id="{10FD2410-6F43-AF01-7F6F-BBDFBDBA24BA}"/>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6" name="TextBox 5">
              <a:extLst>
                <a:ext uri="{FF2B5EF4-FFF2-40B4-BE49-F238E27FC236}">
                  <a16:creationId xmlns:a16="http://schemas.microsoft.com/office/drawing/2014/main" id="{8A90EDA9-19C8-E05D-D365-2F354CA7CD3D}"/>
                </a:ext>
              </a:extLst>
            </p:cNvPr>
            <p:cNvSpPr txBox="1"/>
            <p:nvPr/>
          </p:nvSpPr>
          <p:spPr>
            <a:xfrm rot="21257907">
              <a:off x="2295926" y="1683465"/>
              <a:ext cx="7441890" cy="739220"/>
            </a:xfrm>
            <a:prstGeom prst="rect">
              <a:avLst/>
            </a:prstGeom>
            <a:noFill/>
          </p:spPr>
          <p:txBody>
            <a:bodyPr wrap="square"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op het MBO – les 1</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7" name="TextBox 6">
              <a:extLst>
                <a:ext uri="{FF2B5EF4-FFF2-40B4-BE49-F238E27FC236}">
                  <a16:creationId xmlns:a16="http://schemas.microsoft.com/office/drawing/2014/main" id="{893FC367-BFD3-48E8-1292-83A5C86FC99A}"/>
                </a:ext>
              </a:extLst>
            </p:cNvPr>
            <p:cNvSpPr txBox="1"/>
            <p:nvPr/>
          </p:nvSpPr>
          <p:spPr>
            <a:xfrm rot="21257907">
              <a:off x="2971762" y="3028841"/>
              <a:ext cx="3922785" cy="472829"/>
            </a:xfrm>
            <a:prstGeom prst="rect">
              <a:avLst/>
            </a:prstGeom>
            <a:noFill/>
          </p:spPr>
          <p:txBody>
            <a:bodyPr wrap="square" rtlCol="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Piep in je oor</a:t>
              </a:r>
              <a:endParaRPr kumimoji="0" lang="en-NL" sz="14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grpSp>
      <p:pic>
        <p:nvPicPr>
          <p:cNvPr id="13" name="Picture 12" descr="A close up of a mouth&#10;&#10;Description automatically generated">
            <a:extLst>
              <a:ext uri="{FF2B5EF4-FFF2-40B4-BE49-F238E27FC236}">
                <a16:creationId xmlns:a16="http://schemas.microsoft.com/office/drawing/2014/main" id="{E4BA92D9-5B40-B065-CD73-66A544BC84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5" name="Picture 14" descr="A blue and pink zigzag lines on a black background&#10;&#10;Description automatically generated">
            <a:extLst>
              <a:ext uri="{FF2B5EF4-FFF2-40B4-BE49-F238E27FC236}">
                <a16:creationId xmlns:a16="http://schemas.microsoft.com/office/drawing/2014/main" id="{98D1EBBE-8F1C-825B-5259-CFE20AE66A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7" name="Picture 16" descr="A blue and pink zigzag lines on a black background&#10;&#10;Description automatically generated">
            <a:extLst>
              <a:ext uri="{FF2B5EF4-FFF2-40B4-BE49-F238E27FC236}">
                <a16:creationId xmlns:a16="http://schemas.microsoft.com/office/drawing/2014/main" id="{AFCEC2FA-0E6D-C005-94C6-1BCDA58BB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20453">
            <a:off x="9299456" y="853319"/>
            <a:ext cx="1338875" cy="1606650"/>
          </a:xfrm>
          <a:prstGeom prst="rect">
            <a:avLst/>
          </a:prstGeom>
        </p:spPr>
      </p:pic>
    </p:spTree>
    <p:extLst>
      <p:ext uri="{BB962C8B-B14F-4D97-AF65-F5344CB8AC3E}">
        <p14:creationId xmlns:p14="http://schemas.microsoft.com/office/powerpoint/2010/main" val="349541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0640AF2-CFDF-F23B-ADA2-5C7FD83A2862}"/>
              </a:ext>
            </a:extLst>
          </p:cNvPr>
          <p:cNvSpPr>
            <a:spLocks noGrp="1"/>
          </p:cNvSpPr>
          <p:nvPr>
            <p:ph type="body" sz="quarter" idx="11"/>
          </p:nvPr>
        </p:nvSpPr>
        <p:spPr/>
        <p:txBody>
          <a:bodyPr/>
          <a:lstStyle/>
          <a:p>
            <a:endParaRPr lang="nl-NL"/>
          </a:p>
          <a:p>
            <a:endParaRPr lang="nl-NL"/>
          </a:p>
          <a:p>
            <a:endParaRPr lang="nl-NL"/>
          </a:p>
        </p:txBody>
      </p:sp>
      <p:graphicFrame>
        <p:nvGraphicFramePr>
          <p:cNvPr id="6" name="Tabel 5">
            <a:extLst>
              <a:ext uri="{FF2B5EF4-FFF2-40B4-BE49-F238E27FC236}">
                <a16:creationId xmlns:a16="http://schemas.microsoft.com/office/drawing/2014/main" id="{5F29C1B0-2C2B-CBD8-0019-F528619DD98B}"/>
              </a:ext>
            </a:extLst>
          </p:cNvPr>
          <p:cNvGraphicFramePr>
            <a:graphicFrameLocks noGrp="1"/>
          </p:cNvGraphicFramePr>
          <p:nvPr>
            <p:extLst>
              <p:ext uri="{D42A27DB-BD31-4B8C-83A1-F6EECF244321}">
                <p14:modId xmlns:p14="http://schemas.microsoft.com/office/powerpoint/2010/main" val="2982875863"/>
              </p:ext>
            </p:extLst>
          </p:nvPr>
        </p:nvGraphicFramePr>
        <p:xfrm>
          <a:off x="574548" y="2080517"/>
          <a:ext cx="11392165" cy="4484230"/>
        </p:xfrm>
        <a:graphic>
          <a:graphicData uri="http://schemas.openxmlformats.org/drawingml/2006/table">
            <a:tbl>
              <a:tblPr firstRow="1" firstCol="1" bandRow="1">
                <a:tableStyleId>{2D5ABB26-0587-4C30-8999-92F81FD0307C}</a:tableStyleId>
              </a:tblPr>
              <a:tblGrid>
                <a:gridCol w="6042164">
                  <a:extLst>
                    <a:ext uri="{9D8B030D-6E8A-4147-A177-3AD203B41FA5}">
                      <a16:colId xmlns:a16="http://schemas.microsoft.com/office/drawing/2014/main" val="70415500"/>
                    </a:ext>
                  </a:extLst>
                </a:gridCol>
                <a:gridCol w="5350001">
                  <a:extLst>
                    <a:ext uri="{9D8B030D-6E8A-4147-A177-3AD203B41FA5}">
                      <a16:colId xmlns:a16="http://schemas.microsoft.com/office/drawing/2014/main" val="2756533331"/>
                    </a:ext>
                  </a:extLst>
                </a:gridCol>
              </a:tblGrid>
              <a:tr h="2062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800" u="sng">
                          <a:solidFill>
                            <a:srgbClr val="FFFFFF"/>
                          </a:solidFill>
                          <a:effectLst/>
                          <a:latin typeface="Verdana" panose="020B0604030504040204" pitchFamily="34" charset="0"/>
                          <a:ea typeface="Verdana" panose="020B0604030504040204" pitchFamily="34" charset="0"/>
                        </a:rPr>
                        <a:t>Vraag/stelling</a:t>
                      </a:r>
                      <a:endParaRPr lang="nl-NL" sz="1800">
                        <a:effectLst/>
                        <a:latin typeface="Verdana" panose="020B0604030504040204" pitchFamily="34" charset="0"/>
                        <a:ea typeface="Verdana" panose="020B0604030504040204" pitchFamily="34" charset="0"/>
                      </a:endParaRPr>
                    </a:p>
                    <a:p>
                      <a:pPr>
                        <a:lnSpc>
                          <a:spcPts val="1340"/>
                        </a:lnSpc>
                        <a:spcAft>
                          <a:spcPts val="0"/>
                        </a:spcAft>
                      </a:pPr>
                      <a:r>
                        <a:rPr lang="nl-NL" sz="1800" u="none" strike="noStrike">
                          <a:solidFill>
                            <a:srgbClr val="FFFFFF"/>
                          </a:solidFill>
                          <a:effectLst/>
                          <a:latin typeface="Verdana" panose="020B0604030504040204" pitchFamily="34" charset="0"/>
                          <a:ea typeface="Verdana" panose="020B0604030504040204" pitchFamily="34" charset="0"/>
                        </a:rPr>
                        <a:t> </a:t>
                      </a:r>
                      <a:endParaRPr lang="nl-NL" sz="18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800" u="sng">
                          <a:solidFill>
                            <a:srgbClr val="FFFFFF"/>
                          </a:solidFill>
                          <a:effectLst/>
                          <a:latin typeface="Verdana" panose="020B0604030504040204" pitchFamily="34" charset="0"/>
                          <a:ea typeface="Verdana" panose="020B0604030504040204" pitchFamily="34" charset="0"/>
                        </a:rPr>
                        <a:t>Juiste antwoorden zijn </a:t>
                      </a:r>
                      <a:r>
                        <a:rPr lang="nl-NL" sz="1800" b="1" u="sng">
                          <a:solidFill>
                            <a:srgbClr val="FFFFFF"/>
                          </a:solidFill>
                          <a:effectLst/>
                          <a:latin typeface="Verdana" panose="020B0604030504040204" pitchFamily="34" charset="0"/>
                          <a:ea typeface="Verdana" panose="020B0604030504040204" pitchFamily="34" charset="0"/>
                        </a:rPr>
                        <a:t>dik</a:t>
                      </a:r>
                      <a:r>
                        <a:rPr lang="nl-NL" sz="1800" u="sng">
                          <a:solidFill>
                            <a:srgbClr val="FFFFFF"/>
                          </a:solidFill>
                          <a:effectLst/>
                          <a:latin typeface="Verdana" panose="020B0604030504040204" pitchFamily="34" charset="0"/>
                          <a:ea typeface="Verdana" panose="020B0604030504040204" pitchFamily="34" charset="0"/>
                        </a:rPr>
                        <a:t>gedrukt</a:t>
                      </a:r>
                      <a:endParaRPr lang="nl-NL" sz="18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668734785"/>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1. Een piep in je oor is een teken dat je oor beschadigd is</a:t>
                      </a:r>
                    </a:p>
                    <a:p>
                      <a:pPr>
                        <a:lnSpc>
                          <a:spcPts val="1340"/>
                        </a:lnSpc>
                        <a:spcAft>
                          <a:spcPts val="0"/>
                        </a:spcAft>
                      </a:pPr>
                      <a:r>
                        <a:rPr lang="nl-NL" sz="1200" b="0">
                          <a:effectLst/>
                          <a:latin typeface="Verdana" panose="020B0604030504040204" pitchFamily="34" charset="0"/>
                          <a:ea typeface="Verdana" panose="020B0604030504040204" pitchFamily="34" charset="0"/>
                        </a:rPr>
                        <a:t> </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1">
                          <a:effectLst/>
                          <a:latin typeface="Verdana" panose="020B0604030504040204" pitchFamily="34" charset="0"/>
                          <a:ea typeface="Verdana" panose="020B0604030504040204" pitchFamily="34" charset="0"/>
                        </a:rPr>
                        <a:t>Juist</a:t>
                      </a:r>
                      <a:r>
                        <a:rPr lang="nl-NL" sz="1200">
                          <a:effectLst/>
                          <a:latin typeface="Verdana" panose="020B0604030504040204" pitchFamily="34" charset="0"/>
                          <a:ea typeface="Verdana" panose="020B0604030504040204" pitchFamily="34" charset="0"/>
                        </a:rPr>
                        <a:t>/Onjuist</a:t>
                      </a: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3092825259"/>
                  </a:ext>
                </a:extLst>
              </a:tr>
              <a:tr h="4125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b="0">
                          <a:effectLst/>
                          <a:latin typeface="Verdana" panose="020B0604030504040204" pitchFamily="34" charset="0"/>
                          <a:ea typeface="Verdana" panose="020B0604030504040204" pitchFamily="34" charset="0"/>
                        </a:rPr>
                        <a:t>2. In je oor zitten 3 kleine gehoorbeentjes, welke van deze botjes </a:t>
                      </a:r>
                      <a:r>
                        <a:rPr lang="nl-NL" sz="1200" b="0" kern="1200">
                          <a:solidFill>
                            <a:schemeClr val="tx1"/>
                          </a:solidFill>
                          <a:effectLst/>
                          <a:latin typeface="Verdana" panose="020B0604030504040204" pitchFamily="34" charset="0"/>
                          <a:ea typeface="Verdana" panose="020B0604030504040204" pitchFamily="34" charset="0"/>
                          <a:cs typeface="+mn-cs"/>
                        </a:rPr>
                        <a:t>is geen gehoorbeentje? </a:t>
                      </a:r>
                    </a:p>
                    <a:p>
                      <a:pPr>
                        <a:lnSpc>
                          <a:spcPts val="1340"/>
                        </a:lnSpc>
                        <a:spcAft>
                          <a:spcPts val="0"/>
                        </a:spcAft>
                      </a:pP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kern="1200">
                          <a:solidFill>
                            <a:schemeClr val="tx1"/>
                          </a:solidFill>
                          <a:effectLst/>
                          <a:latin typeface="Verdana" panose="020B0604030504040204" pitchFamily="34" charset="0"/>
                          <a:ea typeface="Verdana" panose="020B0604030504040204" pitchFamily="34" charset="0"/>
                          <a:cs typeface="+mn-cs"/>
                        </a:rPr>
                        <a:t>Stijgbeugel/Hamer/</a:t>
                      </a:r>
                      <a:r>
                        <a:rPr lang="nl-NL" sz="1200" b="1" kern="1200">
                          <a:solidFill>
                            <a:schemeClr val="tx1"/>
                          </a:solidFill>
                          <a:effectLst/>
                          <a:latin typeface="Verdana" panose="020B0604030504040204" pitchFamily="34" charset="0"/>
                          <a:ea typeface="Verdana" panose="020B0604030504040204" pitchFamily="34" charset="0"/>
                          <a:cs typeface="+mn-cs"/>
                        </a:rPr>
                        <a:t>Talus/</a:t>
                      </a:r>
                      <a:r>
                        <a:rPr lang="nl-NL" sz="1200" kern="1200">
                          <a:solidFill>
                            <a:schemeClr val="tx1"/>
                          </a:solidFill>
                          <a:effectLst/>
                          <a:latin typeface="Verdana" panose="020B0604030504040204" pitchFamily="34" charset="0"/>
                          <a:ea typeface="Verdana" panose="020B0604030504040204" pitchFamily="34" charset="0"/>
                          <a:cs typeface="+mn-cs"/>
                        </a:rPr>
                        <a:t>Aambeeld </a:t>
                      </a: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3081075476"/>
                  </a:ext>
                </a:extLst>
              </a:tr>
              <a:tr h="4125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b="0">
                          <a:effectLst/>
                          <a:latin typeface="Verdana" panose="020B0604030504040204" pitchFamily="34" charset="0"/>
                          <a:ea typeface="Verdana" panose="020B0604030504040204" pitchFamily="34" charset="0"/>
                        </a:rPr>
                        <a:t>3. Waardoor kun je gehoorschade oplopen?</a:t>
                      </a:r>
                    </a:p>
                    <a:p>
                      <a:pPr>
                        <a:lnSpc>
                          <a:spcPts val="1340"/>
                        </a:lnSpc>
                        <a:spcAft>
                          <a:spcPts val="0"/>
                        </a:spcAft>
                      </a:pP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a:effectLst/>
                          <a:latin typeface="Verdana" panose="020B0604030504040204" pitchFamily="34" charset="0"/>
                          <a:ea typeface="Verdana" panose="020B0604030504040204" pitchFamily="34" charset="0"/>
                        </a:rPr>
                        <a:t>Iemand die vals zingt /</a:t>
                      </a:r>
                      <a:r>
                        <a:rPr lang="nl-NL" sz="1200" b="1">
                          <a:effectLst/>
                          <a:latin typeface="Verdana" panose="020B0604030504040204" pitchFamily="34" charset="0"/>
                          <a:ea typeface="Verdana" panose="020B0604030504040204" pitchFamily="34" charset="0"/>
                        </a:rPr>
                        <a:t>Door uitgaan, feestjes </a:t>
                      </a:r>
                      <a:r>
                        <a:rPr lang="nl-NL" sz="1200">
                          <a:effectLst/>
                          <a:latin typeface="Verdana" panose="020B0604030504040204" pitchFamily="34" charset="0"/>
                          <a:ea typeface="Verdana" panose="020B0604030504040204" pitchFamily="34" charset="0"/>
                        </a:rPr>
                        <a:t>/ </a:t>
                      </a:r>
                      <a:r>
                        <a:rPr lang="nl-NL" sz="1200" b="1">
                          <a:effectLst/>
                          <a:latin typeface="Verdana" panose="020B0604030504040204" pitchFamily="34" charset="0"/>
                          <a:ea typeface="Verdana" panose="020B0604030504040204" pitchFamily="34" charset="0"/>
                        </a:rPr>
                        <a:t>Door te luisteren naar muziek op je telefoon</a:t>
                      </a:r>
                      <a:r>
                        <a:rPr lang="nl-NL" sz="1200">
                          <a:effectLst/>
                          <a:latin typeface="Verdana" panose="020B0604030504040204" pitchFamily="34" charset="0"/>
                          <a:ea typeface="Verdana" panose="020B0604030504040204" pitchFamily="34" charset="0"/>
                        </a:rPr>
                        <a:t>/</a:t>
                      </a:r>
                      <a:r>
                        <a:rPr lang="nl-NL" sz="1200" b="1">
                          <a:effectLst/>
                          <a:latin typeface="Verdana" panose="020B0604030504040204" pitchFamily="34" charset="0"/>
                          <a:ea typeface="Verdana" panose="020B0604030504040204" pitchFamily="34" charset="0"/>
                        </a:rPr>
                        <a:t>Motorrijden</a:t>
                      </a:r>
                      <a:endParaRPr lang="nl-NL" sz="1200">
                        <a:effectLst/>
                        <a:latin typeface="Verdana" panose="020B0604030504040204" pitchFamily="34" charset="0"/>
                        <a:ea typeface="Verdana" panose="020B0604030504040204" pitchFamily="34" charset="0"/>
                      </a:endParaRP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3132430840"/>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b="0">
                          <a:effectLst/>
                          <a:latin typeface="Verdana" panose="020B0604030504040204" pitchFamily="34" charset="0"/>
                          <a:ea typeface="Verdana" panose="020B0604030504040204" pitchFamily="34" charset="0"/>
                        </a:rPr>
                        <a:t>4. Wat is geen soort gehoorschade?</a:t>
                      </a:r>
                    </a:p>
                    <a:p>
                      <a:pPr>
                        <a:lnSpc>
                          <a:spcPts val="1340"/>
                        </a:lnSpc>
                        <a:spcAft>
                          <a:spcPts val="0"/>
                        </a:spcAft>
                      </a:pPr>
                      <a:r>
                        <a:rPr lang="nl-NL" sz="1200" b="0">
                          <a:effectLst/>
                          <a:latin typeface="Verdana" panose="020B0604030504040204" pitchFamily="34" charset="0"/>
                          <a:ea typeface="Verdana" panose="020B0604030504040204" pitchFamily="34" charset="0"/>
                        </a:rPr>
                        <a:t> </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b="1">
                          <a:effectLst/>
                          <a:latin typeface="Verdana" panose="020B0604030504040204" pitchFamily="34" charset="0"/>
                          <a:ea typeface="Verdana" panose="020B0604030504040204" pitchFamily="34" charset="0"/>
                        </a:rPr>
                        <a:t>Stemmen in je hoofd horen</a:t>
                      </a:r>
                      <a:r>
                        <a:rPr lang="nl-NL" sz="1200">
                          <a:effectLst/>
                          <a:latin typeface="Verdana" panose="020B0604030504040204" pitchFamily="34" charset="0"/>
                          <a:ea typeface="Verdana" panose="020B0604030504040204" pitchFamily="34" charset="0"/>
                        </a:rPr>
                        <a:t>/ Een piep of ruis horen/ Overgevoeligheid voor geluid/ Slechter horen</a:t>
                      </a: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2233953759"/>
                  </a:ext>
                </a:extLst>
              </a:tr>
              <a:tr h="5157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5. Als oren gewend zijn aan harde muziek, raken ze niet beschadigd</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a:effectLst/>
                          <a:latin typeface="Verdana" panose="020B0604030504040204" pitchFamily="34" charset="0"/>
                          <a:ea typeface="Verdana" panose="020B0604030504040204" pitchFamily="34" charset="0"/>
                        </a:rPr>
                        <a:t> Juist/ </a:t>
                      </a:r>
                      <a:r>
                        <a:rPr lang="nl-NL" sz="1200" b="1">
                          <a:effectLst/>
                          <a:latin typeface="Verdana" panose="020B0604030504040204" pitchFamily="34" charset="0"/>
                          <a:ea typeface="Verdana" panose="020B0604030504040204" pitchFamily="34" charset="0"/>
                        </a:rPr>
                        <a:t>Onjuist</a:t>
                      </a:r>
                      <a:endParaRPr lang="nl-NL" sz="1200">
                        <a:effectLst/>
                        <a:latin typeface="Verdana" panose="020B0604030504040204" pitchFamily="34" charset="0"/>
                        <a:ea typeface="Verdana" panose="020B0604030504040204" pitchFamily="34" charset="0"/>
                        <a:cs typeface="Calibri" panose="020F0502020204030204" pitchFamily="34" charset="0"/>
                      </a:endParaRP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1447878924"/>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6. Wat kun je doen om gehoorschade te genezen?</a:t>
                      </a:r>
                    </a:p>
                    <a:p>
                      <a:pPr>
                        <a:lnSpc>
                          <a:spcPts val="1340"/>
                        </a:lnSpc>
                        <a:spcAft>
                          <a:spcPts val="0"/>
                        </a:spcAft>
                      </a:pPr>
                      <a:r>
                        <a:rPr lang="nl-NL" sz="1200" b="0">
                          <a:effectLst/>
                          <a:latin typeface="Verdana" panose="020B0604030504040204" pitchFamily="34" charset="0"/>
                          <a:ea typeface="Verdana" panose="020B0604030504040204" pitchFamily="34" charset="0"/>
                        </a:rPr>
                        <a:t> </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a:effectLst/>
                          <a:latin typeface="Verdana" panose="020B0604030504040204" pitchFamily="34" charset="0"/>
                          <a:ea typeface="Verdana" panose="020B0604030504040204" pitchFamily="34" charset="0"/>
                        </a:rPr>
                        <a:t>Hoortoestel gebruiken/ </a:t>
                      </a:r>
                      <a:r>
                        <a:rPr lang="nl-NL" sz="1200" b="1">
                          <a:effectLst/>
                          <a:latin typeface="Verdana" panose="020B0604030504040204" pitchFamily="34" charset="0"/>
                          <a:ea typeface="Verdana" panose="020B0604030504040204" pitchFamily="34" charset="0"/>
                        </a:rPr>
                        <a:t>Niets</a:t>
                      </a:r>
                      <a:r>
                        <a:rPr lang="nl-NL" sz="1200">
                          <a:effectLst/>
                          <a:latin typeface="Verdana" panose="020B0604030504040204" pitchFamily="34" charset="0"/>
                          <a:ea typeface="Verdana" panose="020B0604030504040204" pitchFamily="34" charset="0"/>
                        </a:rPr>
                        <a:t>/ Medicijnen slikken/ Sporten</a:t>
                      </a: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2746600404"/>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7. Als ik 1 keer naar hardere muziek luister heb ik gehoorschade.</a:t>
                      </a:r>
                    </a:p>
                    <a:p>
                      <a:pPr>
                        <a:lnSpc>
                          <a:spcPts val="1340"/>
                        </a:lnSpc>
                        <a:spcAft>
                          <a:spcPts val="0"/>
                        </a:spcAft>
                      </a:pPr>
                      <a:r>
                        <a:rPr lang="nl-NL" sz="1200" b="0">
                          <a:effectLst/>
                          <a:latin typeface="Verdana" panose="020B0604030504040204" pitchFamily="34" charset="0"/>
                          <a:ea typeface="Verdana" panose="020B0604030504040204" pitchFamily="34" charset="0"/>
                        </a:rPr>
                        <a:t> </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1">
                          <a:effectLst/>
                          <a:latin typeface="Verdana" panose="020B0604030504040204" pitchFamily="34" charset="0"/>
                          <a:ea typeface="Verdana" panose="020B0604030504040204" pitchFamily="34" charset="0"/>
                        </a:rPr>
                        <a:t>Juist</a:t>
                      </a:r>
                      <a:r>
                        <a:rPr lang="nl-NL" sz="1200">
                          <a:effectLst/>
                          <a:latin typeface="Verdana" panose="020B0604030504040204" pitchFamily="34" charset="0"/>
                          <a:ea typeface="Verdana" panose="020B0604030504040204" pitchFamily="34" charset="0"/>
                        </a:rPr>
                        <a:t>/Onjuist</a:t>
                      </a: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3807891157"/>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8. Als ik na een feestje geen piep in mijn oor heb, heb ik ook geen gehoorschade</a:t>
                      </a:r>
                    </a:p>
                    <a:p>
                      <a:pPr>
                        <a:lnSpc>
                          <a:spcPts val="1340"/>
                        </a:lnSpc>
                        <a:spcAft>
                          <a:spcPts val="0"/>
                        </a:spcAft>
                      </a:pP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a:effectLst/>
                          <a:latin typeface="Verdana" panose="020B0604030504040204" pitchFamily="34" charset="0"/>
                          <a:ea typeface="Verdana" panose="020B0604030504040204" pitchFamily="34" charset="0"/>
                        </a:rPr>
                        <a:t>Juist/</a:t>
                      </a:r>
                      <a:r>
                        <a:rPr lang="nl-NL" sz="1200" b="1">
                          <a:effectLst/>
                          <a:latin typeface="Verdana" panose="020B0604030504040204" pitchFamily="34" charset="0"/>
                          <a:ea typeface="Verdana" panose="020B0604030504040204" pitchFamily="34" charset="0"/>
                        </a:rPr>
                        <a:t>Onjuist</a:t>
                      </a:r>
                      <a:endParaRPr lang="nl-NL" sz="1200">
                        <a:effectLst/>
                        <a:latin typeface="Verdana" panose="020B0604030504040204" pitchFamily="34" charset="0"/>
                        <a:ea typeface="Verdana" panose="020B0604030504040204" pitchFamily="34" charset="0"/>
                        <a:cs typeface="Calibri" panose="020F0502020204030204" pitchFamily="34" charset="0"/>
                      </a:endParaRP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3357958541"/>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9. Het deel van het oor dat beschadigd kan raken door harde muziek heet…</a:t>
                      </a:r>
                    </a:p>
                    <a:p>
                      <a:pPr>
                        <a:lnSpc>
                          <a:spcPts val="1340"/>
                        </a:lnSpc>
                        <a:spcAft>
                          <a:spcPts val="0"/>
                        </a:spcAft>
                      </a:pPr>
                      <a:r>
                        <a:rPr lang="nl-NL" sz="1200" b="0">
                          <a:effectLst/>
                          <a:latin typeface="Verdana" panose="020B0604030504040204" pitchFamily="34" charset="0"/>
                          <a:ea typeface="Verdana" panose="020B0604030504040204" pitchFamily="34" charset="0"/>
                        </a:rPr>
                        <a:t> </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a:effectLst/>
                          <a:latin typeface="Verdana" panose="020B0604030504040204" pitchFamily="34" charset="0"/>
                          <a:ea typeface="Verdana" panose="020B0604030504040204" pitchFamily="34" charset="0"/>
                        </a:rPr>
                        <a:t>Trommelvlies/ </a:t>
                      </a:r>
                      <a:r>
                        <a:rPr lang="nl-NL" sz="1200" b="1">
                          <a:effectLst/>
                          <a:latin typeface="Verdana" panose="020B0604030504040204" pitchFamily="34" charset="0"/>
                          <a:ea typeface="Verdana" panose="020B0604030504040204" pitchFamily="34" charset="0"/>
                        </a:rPr>
                        <a:t>Haarcellen</a:t>
                      </a:r>
                      <a:r>
                        <a:rPr lang="nl-NL" sz="1200">
                          <a:effectLst/>
                          <a:latin typeface="Verdana" panose="020B0604030504040204" pitchFamily="34" charset="0"/>
                          <a:ea typeface="Verdana" panose="020B0604030504040204" pitchFamily="34" charset="0"/>
                        </a:rPr>
                        <a:t>/ Oorschelp / Stijgbeugel</a:t>
                      </a: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299315374"/>
                  </a:ext>
                </a:extLst>
              </a:tr>
              <a:tr h="309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ts val="1340"/>
                        </a:lnSpc>
                        <a:spcAft>
                          <a:spcPts val="0"/>
                        </a:spcAft>
                      </a:pPr>
                      <a:r>
                        <a:rPr lang="nl-NL" sz="1200" b="0">
                          <a:effectLst/>
                          <a:latin typeface="Verdana" panose="020B0604030504040204" pitchFamily="34" charset="0"/>
                          <a:ea typeface="Verdana" panose="020B0604030504040204" pitchFamily="34" charset="0"/>
                        </a:rPr>
                        <a:t>10. </a:t>
                      </a:r>
                      <a:r>
                        <a:rPr lang="nl-NL" sz="1200" kern="1200">
                          <a:solidFill>
                            <a:schemeClr val="tx1"/>
                          </a:solidFill>
                          <a:effectLst/>
                          <a:latin typeface="Verdana" panose="020B0604030504040204" pitchFamily="34" charset="0"/>
                          <a:ea typeface="Verdana" panose="020B0604030504040204" pitchFamily="34" charset="0"/>
                          <a:cs typeface="+mn-cs"/>
                        </a:rPr>
                        <a:t>Het herstel van trilharen die beschadigd zijn, duurt heel erg lang</a:t>
                      </a:r>
                      <a:endParaRPr lang="nl-NL" sz="1200" b="0">
                        <a:effectLst/>
                        <a:latin typeface="Verdana" panose="020B0604030504040204" pitchFamily="34" charset="0"/>
                        <a:ea typeface="Verdana" panose="020B0604030504040204" pitchFamily="34" charset="0"/>
                      </a:endParaRPr>
                    </a:p>
                    <a:p>
                      <a:pPr>
                        <a:lnSpc>
                          <a:spcPts val="1340"/>
                        </a:lnSpc>
                        <a:spcAft>
                          <a:spcPts val="0"/>
                        </a:spcAft>
                      </a:pPr>
                      <a:r>
                        <a:rPr lang="nl-NL" sz="1200" b="0">
                          <a:effectLst/>
                          <a:latin typeface="Verdana" panose="020B0604030504040204" pitchFamily="34" charset="0"/>
                          <a:ea typeface="Verdana" panose="020B0604030504040204" pitchFamily="34" charset="0"/>
                        </a:rPr>
                        <a:t> </a:t>
                      </a:r>
                      <a:endParaRPr lang="nl-NL" sz="1200" b="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1340"/>
                        </a:lnSpc>
                        <a:spcBef>
                          <a:spcPts val="0"/>
                        </a:spcBef>
                        <a:spcAft>
                          <a:spcPts val="0"/>
                        </a:spcAft>
                        <a:buClrTx/>
                        <a:buSzTx/>
                        <a:buFontTx/>
                        <a:buNone/>
                        <a:tabLst/>
                        <a:defRPr/>
                      </a:pPr>
                      <a:r>
                        <a:rPr lang="nl-NL" sz="1200">
                          <a:effectLst/>
                          <a:latin typeface="Verdana" panose="020B0604030504040204" pitchFamily="34" charset="0"/>
                          <a:ea typeface="Verdana" panose="020B0604030504040204" pitchFamily="34" charset="0"/>
                        </a:rPr>
                        <a:t>Juist/</a:t>
                      </a:r>
                      <a:r>
                        <a:rPr lang="nl-NL" sz="1200" b="1">
                          <a:effectLst/>
                          <a:latin typeface="Verdana" panose="020B0604030504040204" pitchFamily="34" charset="0"/>
                          <a:ea typeface="Verdana" panose="020B0604030504040204" pitchFamily="34" charset="0"/>
                        </a:rPr>
                        <a:t>Onjuist</a:t>
                      </a:r>
                      <a:endParaRPr lang="nl-NL" sz="1200">
                        <a:effectLst/>
                        <a:latin typeface="Verdana" panose="020B0604030504040204" pitchFamily="34" charset="0"/>
                        <a:ea typeface="Verdana" panose="020B0604030504040204" pitchFamily="34" charset="0"/>
                        <a:cs typeface="Calibri" panose="020F0502020204030204" pitchFamily="34" charset="0"/>
                      </a:endParaRPr>
                    </a:p>
                    <a:p>
                      <a:pPr>
                        <a:lnSpc>
                          <a:spcPts val="1340"/>
                        </a:lnSpc>
                        <a:spcAft>
                          <a:spcPts val="0"/>
                        </a:spcAft>
                      </a:pPr>
                      <a:endParaRPr lang="nl-NL" sz="1200">
                        <a:effectLst/>
                        <a:latin typeface="Verdana" panose="020B0604030504040204" pitchFamily="34" charset="0"/>
                        <a:ea typeface="Verdana" panose="020B0604030504040204" pitchFamily="34" charset="0"/>
                        <a:cs typeface="Calibri" panose="020F0502020204030204" pitchFamily="34" charset="0"/>
                      </a:endParaRPr>
                    </a:p>
                  </a:txBody>
                  <a:tcPr marL="42846" marR="42846" marT="0" marB="0"/>
                </a:tc>
                <a:extLst>
                  <a:ext uri="{0D108BD9-81ED-4DB2-BD59-A6C34878D82A}">
                    <a16:rowId xmlns:a16="http://schemas.microsoft.com/office/drawing/2014/main" val="182158989"/>
                  </a:ext>
                </a:extLst>
              </a:tr>
            </a:tbl>
          </a:graphicData>
        </a:graphic>
      </p:graphicFrame>
    </p:spTree>
    <p:extLst>
      <p:ext uri="{BB962C8B-B14F-4D97-AF65-F5344CB8AC3E}">
        <p14:creationId xmlns:p14="http://schemas.microsoft.com/office/powerpoint/2010/main" val="185277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357809" y="2136775"/>
            <a:ext cx="5397500" cy="3924300"/>
          </a:xfrm>
        </p:spPr>
        <p:txBody>
          <a:bodyPr>
            <a:normAutofit/>
          </a:bodyPr>
          <a:lstStyle/>
          <a:p>
            <a:r>
              <a:rPr lang="nl-NL">
                <a:solidFill>
                  <a:srgbClr val="FEFFFF"/>
                </a:solidFill>
              </a:rPr>
              <a:t>SAMENVATTING</a:t>
            </a:r>
          </a:p>
          <a:p>
            <a:pPr marL="285750" indent="-285750">
              <a:buFont typeface="Arial" panose="020B0604020202020204" pitchFamily="34" charset="0"/>
              <a:buChar char="•"/>
            </a:pPr>
            <a:endParaRPr lang="nl-NL">
              <a:solidFill>
                <a:srgbClr val="FEFFFF"/>
              </a:solidFill>
            </a:endParaRPr>
          </a:p>
          <a:p>
            <a:pPr marL="285750" indent="-285750">
              <a:buFont typeface="Arial" panose="020B0604020202020204" pitchFamily="34" charset="0"/>
              <a:buChar char="•"/>
            </a:pPr>
            <a:r>
              <a:rPr lang="nl-NL" sz="1900">
                <a:solidFill>
                  <a:srgbClr val="FEFFFF"/>
                </a:solidFill>
              </a:rPr>
              <a:t>Je kunt gehoorschade oplopen door (te lang) te luisteren naar (te harde) muziek.</a:t>
            </a:r>
          </a:p>
          <a:p>
            <a:pPr marL="285750" indent="-285750">
              <a:buFont typeface="Arial" panose="020B0604020202020204" pitchFamily="34" charset="0"/>
              <a:buChar char="•"/>
            </a:pPr>
            <a:endParaRPr lang="nl-NL" sz="1900">
              <a:solidFill>
                <a:srgbClr val="FEFFFF"/>
              </a:solidFill>
            </a:endParaRPr>
          </a:p>
          <a:p>
            <a:pPr marL="285750" indent="-285750">
              <a:buFont typeface="Arial" panose="020B0604020202020204" pitchFamily="34" charset="0"/>
              <a:buChar char="•"/>
            </a:pPr>
            <a:r>
              <a:rPr lang="nl-NL" sz="1900">
                <a:solidFill>
                  <a:srgbClr val="FEFFFF"/>
                </a:solidFill>
              </a:rPr>
              <a:t>Een (tijdelijke) piep of ruis in je oor is een teken dat je gehoor beschadigd is.</a:t>
            </a:r>
          </a:p>
          <a:p>
            <a:pPr marL="285750" indent="-285750">
              <a:buFont typeface="Arial" panose="020B0604020202020204" pitchFamily="34" charset="0"/>
              <a:buChar char="•"/>
            </a:pPr>
            <a:endParaRPr lang="nl-NL" sz="1900">
              <a:solidFill>
                <a:srgbClr val="FEFFFF"/>
              </a:solidFill>
            </a:endParaRPr>
          </a:p>
          <a:p>
            <a:pPr marL="285750" indent="-285750">
              <a:buFont typeface="Arial" panose="020B0604020202020204" pitchFamily="34" charset="0"/>
              <a:buChar char="•"/>
            </a:pPr>
            <a:r>
              <a:rPr lang="nl-NL" sz="1900">
                <a:solidFill>
                  <a:srgbClr val="FEFFFF"/>
                </a:solidFill>
              </a:rPr>
              <a:t>Gehoorschade is niet te genezen.</a:t>
            </a:r>
          </a:p>
        </p:txBody>
      </p:sp>
      <p:pic>
        <p:nvPicPr>
          <p:cNvPr id="6" name="Afbeelding 5" descr="Afbeelding met muziekinstrument, kleding, persoon, concert&#10;&#10;Automatisch gegenereerde beschrijving">
            <a:extLst>
              <a:ext uri="{FF2B5EF4-FFF2-40B4-BE49-F238E27FC236}">
                <a16:creationId xmlns:a16="http://schemas.microsoft.com/office/drawing/2014/main" id="{1C27E3F0-46F0-D81B-32A0-3193023AC6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502" y="109330"/>
            <a:ext cx="5208213" cy="6858000"/>
          </a:xfrm>
          <a:prstGeom prst="rect">
            <a:avLst/>
          </a:prstGeom>
        </p:spPr>
      </p:pic>
    </p:spTree>
    <p:extLst>
      <p:ext uri="{BB962C8B-B14F-4D97-AF65-F5344CB8AC3E}">
        <p14:creationId xmlns:p14="http://schemas.microsoft.com/office/powerpoint/2010/main" val="308533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B9240702-7CA9-42DB-E32C-917F0135B87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21931" y="727153"/>
            <a:ext cx="5481525" cy="6129400"/>
          </a:xfrm>
          <a:prstGeom prst="rect">
            <a:avLst/>
          </a:prstGeom>
        </p:spPr>
      </p:pic>
      <p:grpSp>
        <p:nvGrpSpPr>
          <p:cNvPr id="2" name="Group 1">
            <a:extLst>
              <a:ext uri="{FF2B5EF4-FFF2-40B4-BE49-F238E27FC236}">
                <a16:creationId xmlns:a16="http://schemas.microsoft.com/office/drawing/2014/main" id="{7B364E6B-9A74-F945-EE4B-3DA178008B86}"/>
              </a:ext>
            </a:extLst>
          </p:cNvPr>
          <p:cNvGrpSpPr>
            <a:grpSpLocks noChangeAspect="1"/>
          </p:cNvGrpSpPr>
          <p:nvPr/>
        </p:nvGrpSpPr>
        <p:grpSpPr>
          <a:xfrm>
            <a:off x="542162" y="4030503"/>
            <a:ext cx="6353241" cy="1872000"/>
            <a:chOff x="2091562" y="1363503"/>
            <a:chExt cx="8008875" cy="2359836"/>
          </a:xfrm>
        </p:grpSpPr>
        <p:pic>
          <p:nvPicPr>
            <p:cNvPr id="3" name="Picture 2">
              <a:extLst>
                <a:ext uri="{FF2B5EF4-FFF2-40B4-BE49-F238E27FC236}">
                  <a16:creationId xmlns:a16="http://schemas.microsoft.com/office/drawing/2014/main" id="{E7D35AC4-5D1E-E16F-788B-922517F2E8CA}"/>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4" name="Group 3">
              <a:extLst>
                <a:ext uri="{FF2B5EF4-FFF2-40B4-BE49-F238E27FC236}">
                  <a16:creationId xmlns:a16="http://schemas.microsoft.com/office/drawing/2014/main" id="{ED531007-5316-09CF-5D75-AA13F619B4D2}"/>
                </a:ext>
              </a:extLst>
            </p:cNvPr>
            <p:cNvGrpSpPr/>
            <p:nvPr/>
          </p:nvGrpSpPr>
          <p:grpSpPr>
            <a:xfrm rot="21169149">
              <a:off x="2091562" y="1363503"/>
              <a:ext cx="8008875" cy="1502720"/>
              <a:chOff x="4217389" y="1511882"/>
              <a:chExt cx="3303037" cy="650686"/>
            </a:xfrm>
          </p:grpSpPr>
          <p:pic>
            <p:nvPicPr>
              <p:cNvPr id="7" name="Picture 6">
                <a:extLst>
                  <a:ext uri="{FF2B5EF4-FFF2-40B4-BE49-F238E27FC236}">
                    <a16:creationId xmlns:a16="http://schemas.microsoft.com/office/drawing/2014/main" id="{AEAA6460-68FC-0744-4535-5A49304BEAFE}"/>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8" name="Picture 7">
                <a:extLst>
                  <a:ext uri="{FF2B5EF4-FFF2-40B4-BE49-F238E27FC236}">
                    <a16:creationId xmlns:a16="http://schemas.microsoft.com/office/drawing/2014/main" id="{4DD5DCBB-24CF-7039-1CA3-DA0D3D0ACCA0}"/>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5" name="TextBox 4">
              <a:extLst>
                <a:ext uri="{FF2B5EF4-FFF2-40B4-BE49-F238E27FC236}">
                  <a16:creationId xmlns:a16="http://schemas.microsoft.com/office/drawing/2014/main" id="{FFA17AB5-8B85-AD5C-5B64-BE0371F27724}"/>
                </a:ext>
              </a:extLst>
            </p:cNvPr>
            <p:cNvSpPr txBox="1"/>
            <p:nvPr/>
          </p:nvSpPr>
          <p:spPr>
            <a:xfrm rot="21257907">
              <a:off x="2295926" y="1683465"/>
              <a:ext cx="7441890" cy="739220"/>
            </a:xfrm>
            <a:prstGeom prst="rect">
              <a:avLst/>
            </a:prstGeom>
            <a:noFill/>
          </p:spPr>
          <p:txBody>
            <a:bodyPr wrap="square"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op het MBO – les 3</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6" name="TextBox 5">
              <a:extLst>
                <a:ext uri="{FF2B5EF4-FFF2-40B4-BE49-F238E27FC236}">
                  <a16:creationId xmlns:a16="http://schemas.microsoft.com/office/drawing/2014/main" id="{65EF0599-6616-52D5-245A-80FCB590C00B}"/>
                </a:ext>
              </a:extLst>
            </p:cNvPr>
            <p:cNvSpPr txBox="1"/>
            <p:nvPr/>
          </p:nvSpPr>
          <p:spPr>
            <a:xfrm rot="21257907">
              <a:off x="2971762" y="3028841"/>
              <a:ext cx="3922785" cy="472829"/>
            </a:xfrm>
            <a:prstGeom prst="rect">
              <a:avLst/>
            </a:prstGeom>
            <a:noFill/>
          </p:spPr>
          <p:txBody>
            <a:bodyPr wrap="square" rtlCol="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a:solidFill>
                    <a:prstClr val="white"/>
                  </a:solidFill>
                  <a:latin typeface="Rockwell" panose="02060603020205020403" pitchFamily="18" charset="77"/>
                </a:rPr>
                <a:t>Gehoorschade - Soorten &amp; cijfers</a:t>
              </a:r>
              <a:endParaRPr kumimoji="0" lang="en-NL" sz="14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grpSp>
      <p:pic>
        <p:nvPicPr>
          <p:cNvPr id="9" name="Picture 8" descr="A close up of a mouth&#10;&#10;Description automatically generated">
            <a:extLst>
              <a:ext uri="{FF2B5EF4-FFF2-40B4-BE49-F238E27FC236}">
                <a16:creationId xmlns:a16="http://schemas.microsoft.com/office/drawing/2014/main" id="{AB338BC1-30D2-F359-5C28-75976E39DE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0" name="Picture 9" descr="A blue and pink zigzag lines on a black background&#10;&#10;Description automatically generated">
            <a:extLst>
              <a:ext uri="{FF2B5EF4-FFF2-40B4-BE49-F238E27FC236}">
                <a16:creationId xmlns:a16="http://schemas.microsoft.com/office/drawing/2014/main" id="{707D3E3F-A271-7193-EC5A-95A90F96E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2" name="Picture 11" descr="A blue and pink zigzag lines on a black background&#10;&#10;Description automatically generated">
            <a:extLst>
              <a:ext uri="{FF2B5EF4-FFF2-40B4-BE49-F238E27FC236}">
                <a16:creationId xmlns:a16="http://schemas.microsoft.com/office/drawing/2014/main" id="{C0841DD4-E18C-F2B8-0EF7-1D18CA9934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81671">
            <a:off x="8426073" y="1061287"/>
            <a:ext cx="1224027" cy="1468833"/>
          </a:xfrm>
          <a:prstGeom prst="rect">
            <a:avLst/>
          </a:prstGeom>
        </p:spPr>
      </p:pic>
    </p:spTree>
    <p:extLst>
      <p:ext uri="{BB962C8B-B14F-4D97-AF65-F5344CB8AC3E}">
        <p14:creationId xmlns:p14="http://schemas.microsoft.com/office/powerpoint/2010/main" val="296168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a:solidFill>
                    <a:schemeClr val="accent6"/>
                  </a:solidFill>
                  <a:latin typeface="Rockwell" panose="02060603020205020403" pitchFamily="18" charset="77"/>
                </a:rPr>
                <a:t>Hoe hoog kom jij?</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Tot welke toon kun jij horen?</a:t>
              </a:r>
              <a:endParaRPr lang="en-NL" sz="1100" b="1">
                <a:solidFill>
                  <a:schemeClr val="accent6"/>
                </a:solidFill>
                <a:latin typeface="Rockwell" panose="02060603020205020403" pitchFamily="18" charset="77"/>
              </a:endParaRPr>
            </a:p>
          </p:txBody>
        </p:sp>
      </p:grpSp>
      <p:pic>
        <p:nvPicPr>
          <p:cNvPr id="4" name="Afbeelding 3">
            <a:hlinkClick r:id="rId5"/>
            <a:extLst>
              <a:ext uri="{FF2B5EF4-FFF2-40B4-BE49-F238E27FC236}">
                <a16:creationId xmlns:a16="http://schemas.microsoft.com/office/drawing/2014/main" id="{50D2712D-BC41-8F62-504B-86DB8EA7B5CD}"/>
              </a:ext>
            </a:extLst>
          </p:cNvPr>
          <p:cNvPicPr>
            <a:picLocks noChangeAspect="1"/>
          </p:cNvPicPr>
          <p:nvPr/>
        </p:nvPicPr>
        <p:blipFill>
          <a:blip r:embed="rId6"/>
          <a:stretch>
            <a:fillRect/>
          </a:stretch>
        </p:blipFill>
        <p:spPr>
          <a:xfrm>
            <a:off x="689562" y="2222489"/>
            <a:ext cx="5963482" cy="3991532"/>
          </a:xfrm>
          <a:prstGeom prst="rect">
            <a:avLst/>
          </a:prstGeom>
        </p:spPr>
      </p:pic>
    </p:spTree>
    <p:extLst>
      <p:ext uri="{BB962C8B-B14F-4D97-AF65-F5344CB8AC3E}">
        <p14:creationId xmlns:p14="http://schemas.microsoft.com/office/powerpoint/2010/main" val="31228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88152D-B4AD-4BDF-E961-FF106D36B18F}"/>
              </a:ext>
            </a:extLst>
          </p:cNvPr>
          <p:cNvSpPr>
            <a:spLocks noGrp="1"/>
          </p:cNvSpPr>
          <p:nvPr>
            <p:ph type="body" sz="quarter" idx="11"/>
          </p:nvPr>
        </p:nvSpPr>
        <p:spPr>
          <a:xfrm>
            <a:off x="584200" y="2248308"/>
            <a:ext cx="6158244" cy="3923892"/>
          </a:xfrm>
        </p:spPr>
        <p:txBody>
          <a:bodyPr/>
          <a:lstStyle/>
          <a:p>
            <a:pPr marL="285750" indent="-285750">
              <a:buFont typeface="Arial" panose="020B0604020202020204" pitchFamily="34" charset="0"/>
              <a:buChar char="•"/>
            </a:pPr>
            <a:r>
              <a:rPr lang="nl-NL" sz="1800">
                <a:solidFill>
                  <a:srgbClr val="26384B"/>
                </a:solidFill>
              </a:rPr>
              <a:t>Lawaaislechthorendheid (slechter kunnen horen)  </a:t>
            </a:r>
          </a:p>
          <a:p>
            <a:pPr>
              <a:buFont typeface="Wingdings" panose="05000000000000000000" pitchFamily="2" charset="2"/>
              <a:buChar char="§"/>
            </a:pPr>
            <a:endParaRPr lang="nl-NL" sz="1800">
              <a:solidFill>
                <a:srgbClr val="26384B"/>
              </a:solidFill>
            </a:endParaRPr>
          </a:p>
          <a:p>
            <a:pPr marL="285750" indent="-285750">
              <a:buFont typeface="Arial" panose="020B0604020202020204" pitchFamily="34" charset="0"/>
              <a:buChar char="•"/>
            </a:pPr>
            <a:r>
              <a:rPr lang="nl-NL" sz="1800">
                <a:solidFill>
                  <a:srgbClr val="26384B"/>
                </a:solidFill>
              </a:rPr>
              <a:t>Tinnitus (een piep/ruis in je oren) </a:t>
            </a:r>
          </a:p>
          <a:p>
            <a:pPr>
              <a:buFont typeface="Wingdings" panose="05000000000000000000" pitchFamily="2" charset="2"/>
              <a:buChar char="§"/>
            </a:pPr>
            <a:endParaRPr lang="nl-NL" sz="1800">
              <a:solidFill>
                <a:srgbClr val="26384B"/>
              </a:solidFill>
            </a:endParaRPr>
          </a:p>
          <a:p>
            <a:pPr marL="285750" indent="-285750">
              <a:buFont typeface="Arial" panose="020B0604020202020204" pitchFamily="34" charset="0"/>
              <a:buChar char="•"/>
            </a:pPr>
            <a:r>
              <a:rPr lang="nl-NL" sz="1800" err="1">
                <a:solidFill>
                  <a:srgbClr val="26384B"/>
                </a:solidFill>
              </a:rPr>
              <a:t>Hyperacusis</a:t>
            </a:r>
            <a:r>
              <a:rPr lang="nl-NL" sz="1800">
                <a:solidFill>
                  <a:srgbClr val="26384B"/>
                </a:solidFill>
              </a:rPr>
              <a:t> (overgevoelig voor bepaalde geluiden) </a:t>
            </a:r>
          </a:p>
          <a:p>
            <a:endParaRPr lang="nl-NL"/>
          </a:p>
        </p:txBody>
      </p:sp>
      <p:sp>
        <p:nvSpPr>
          <p:cNvPr id="3" name="Tekstvak 2">
            <a:extLst>
              <a:ext uri="{FF2B5EF4-FFF2-40B4-BE49-F238E27FC236}">
                <a16:creationId xmlns:a16="http://schemas.microsoft.com/office/drawing/2014/main" id="{6908210E-6386-6C57-A4C8-2C16568CF0E0}"/>
              </a:ext>
            </a:extLst>
          </p:cNvPr>
          <p:cNvSpPr txBox="1"/>
          <p:nvPr/>
        </p:nvSpPr>
        <p:spPr>
          <a:xfrm>
            <a:off x="584200" y="1024652"/>
            <a:ext cx="8637674" cy="461665"/>
          </a:xfrm>
          <a:prstGeom prst="rect">
            <a:avLst/>
          </a:prstGeom>
          <a:noFill/>
        </p:spPr>
        <p:txBody>
          <a:bodyPr wrap="square" rtlCol="0">
            <a:spAutoFit/>
          </a:bodyPr>
          <a:lstStyle/>
          <a:p>
            <a:r>
              <a:rPr lang="nl-NL" sz="2400">
                <a:solidFill>
                  <a:srgbClr val="26384B"/>
                </a:solidFill>
                <a:latin typeface="Verdana" panose="020B0604030504040204" pitchFamily="34" charset="0"/>
                <a:ea typeface="Verdana" panose="020B0604030504040204" pitchFamily="34" charset="0"/>
              </a:rPr>
              <a:t>Verschillende soorten gehoorschade door hard geluid</a:t>
            </a:r>
          </a:p>
        </p:txBody>
      </p:sp>
      <p:pic>
        <p:nvPicPr>
          <p:cNvPr id="7" name="Afbeelding 6" descr="Afbeelding met kunst&#10;&#10;Beschrijving automatisch gegenereerd met lage betrouwbaarheid">
            <a:extLst>
              <a:ext uri="{FF2B5EF4-FFF2-40B4-BE49-F238E27FC236}">
                <a16:creationId xmlns:a16="http://schemas.microsoft.com/office/drawing/2014/main" id="{08BC628C-85CE-DFE4-5612-066F32A93A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2926" y="1600201"/>
            <a:ext cx="4575657" cy="4571999"/>
          </a:xfrm>
          <a:prstGeom prst="rect">
            <a:avLst/>
          </a:prstGeom>
        </p:spPr>
      </p:pic>
    </p:spTree>
    <p:extLst>
      <p:ext uri="{BB962C8B-B14F-4D97-AF65-F5344CB8AC3E}">
        <p14:creationId xmlns:p14="http://schemas.microsoft.com/office/powerpoint/2010/main" val="34459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5757FB-AA7D-DB8F-A22F-8D7C6DF55EED}"/>
              </a:ext>
            </a:extLst>
          </p:cNvPr>
          <p:cNvSpPr>
            <a:spLocks noGrp="1"/>
          </p:cNvSpPr>
          <p:nvPr>
            <p:ph type="body" sz="quarter" idx="11"/>
          </p:nvPr>
        </p:nvSpPr>
        <p:spPr>
          <a:xfrm>
            <a:off x="584200" y="2342093"/>
            <a:ext cx="5397500" cy="4261994"/>
          </a:xfrm>
        </p:spPr>
        <p:txBody>
          <a:bodyPr vert="horz" lIns="91440" tIns="45720" rIns="91440" bIns="45720" rtlCol="0" anchor="t">
            <a:normAutofit/>
          </a:bodyPr>
          <a:lstStyle/>
          <a:p>
            <a:pPr marL="285750" indent="-285750">
              <a:buFont typeface="Arial" panose="020B0604020202020204" pitchFamily="34" charset="0"/>
              <a:buChar char="•"/>
            </a:pPr>
            <a:r>
              <a:rPr lang="nl-NL" dirty="0">
                <a:latin typeface="Verdana"/>
                <a:ea typeface="Verdana"/>
              </a:rPr>
              <a:t>Festivals, kroegen, discotheken, clubs</a:t>
            </a:r>
            <a:endParaRPr lang="nl-NL" dirty="0"/>
          </a:p>
          <a:p>
            <a:pPr marL="285750" indent="-285750">
              <a:buFont typeface="Arial" panose="020B0604020202020204" pitchFamily="34" charset="0"/>
              <a:buChar char="•"/>
            </a:pPr>
            <a:endParaRPr lang="nl-NL" dirty="0">
              <a:latin typeface="Verdana"/>
              <a:ea typeface="Verdana"/>
            </a:endParaRPr>
          </a:p>
          <a:p>
            <a:pPr marL="285750" indent="-285750">
              <a:buFont typeface="Arial" panose="020B0604020202020204" pitchFamily="34" charset="0"/>
              <a:buChar char="•"/>
            </a:pPr>
            <a:r>
              <a:rPr lang="nl-NL" dirty="0">
                <a:latin typeface="Verdana"/>
                <a:ea typeface="Verdana"/>
              </a:rPr>
              <a:t>Telefoon</a:t>
            </a:r>
            <a:endParaRPr lang="nl-NL" dirty="0"/>
          </a:p>
          <a:p>
            <a:pPr marL="285750" indent="-285750">
              <a:buFont typeface="Arial" panose="020B0604020202020204" pitchFamily="34" charset="0"/>
              <a:buChar char="•"/>
            </a:pPr>
            <a:endParaRPr lang="nl-NL" dirty="0">
              <a:latin typeface="Verdana"/>
              <a:ea typeface="Verdana"/>
            </a:endParaRPr>
          </a:p>
          <a:p>
            <a:pPr marL="285750" indent="-285750">
              <a:buFont typeface="Arial" panose="020B0604020202020204" pitchFamily="34" charset="0"/>
              <a:buChar char="•"/>
            </a:pPr>
            <a:r>
              <a:rPr lang="nl-NL" dirty="0">
                <a:latin typeface="Verdana"/>
                <a:ea typeface="Verdana"/>
              </a:rPr>
              <a:t>Motorrijden</a:t>
            </a:r>
          </a:p>
          <a:p>
            <a:pPr marL="285750" indent="-285750">
              <a:buFont typeface="Arial" panose="020B0604020202020204" pitchFamily="34" charset="0"/>
              <a:buChar char="•"/>
            </a:pPr>
            <a:endParaRPr lang="nl-NL" dirty="0">
              <a:latin typeface="Verdana"/>
              <a:ea typeface="Verdana"/>
            </a:endParaRPr>
          </a:p>
          <a:p>
            <a:pPr marL="285750" indent="-285750">
              <a:buFont typeface="Arial" panose="020B0604020202020204" pitchFamily="34" charset="0"/>
              <a:buChar char="•"/>
            </a:pPr>
            <a:r>
              <a:rPr lang="nl-NL" dirty="0">
                <a:latin typeface="Verdana"/>
                <a:ea typeface="Verdana"/>
              </a:rPr>
              <a:t>Gamen </a:t>
            </a:r>
            <a:endParaRPr lang="nl-NL" dirty="0"/>
          </a:p>
          <a:p>
            <a:pPr marL="285750" indent="-285750">
              <a:buFont typeface="Arial" panose="020B0604020202020204" pitchFamily="34" charset="0"/>
              <a:buChar char="•"/>
            </a:pPr>
            <a:endParaRPr lang="nl-NL" dirty="0">
              <a:latin typeface="Verdana"/>
              <a:ea typeface="Verdana"/>
            </a:endParaRPr>
          </a:p>
          <a:p>
            <a:pPr marL="285750" indent="-285750">
              <a:buFont typeface="Arial" panose="020B0604020202020204" pitchFamily="34" charset="0"/>
              <a:buChar char="•"/>
            </a:pPr>
            <a:r>
              <a:rPr lang="nl-NL" dirty="0">
                <a:latin typeface="Verdana"/>
                <a:ea typeface="Verdana"/>
              </a:rPr>
              <a:t>Klussen </a:t>
            </a:r>
          </a:p>
        </p:txBody>
      </p:sp>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lIns="91440" tIns="45720" rIns="91440" bIns="45720" rtlCol="0" anchor="t">
              <a:normAutofit lnSpcReduction="10000"/>
            </a:bodyPr>
            <a:lstStyle/>
            <a:p>
              <a:pPr algn="ctr"/>
              <a:r>
                <a:rPr lang="nl-NL" sz="2500" b="1" dirty="0">
                  <a:solidFill>
                    <a:schemeClr val="accent6"/>
                  </a:solidFill>
                  <a:latin typeface="Rockwell"/>
                </a:rPr>
                <a:t>Hard geluiden</a:t>
              </a:r>
              <a:endParaRPr lang="en-NL" sz="2500" b="1" dirty="0">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dirty="0">
                  <a:solidFill>
                    <a:schemeClr val="accent6"/>
                  </a:solidFill>
                  <a:latin typeface="Rockwell"/>
                </a:rPr>
                <a:t>Vrije tijd</a:t>
              </a:r>
              <a:endParaRPr lang="en-NL" sz="1100" b="1" dirty="0">
                <a:solidFill>
                  <a:schemeClr val="accent6"/>
                </a:solidFill>
                <a:latin typeface="Rockwell" panose="02060603020205020403" pitchFamily="18" charset="77"/>
              </a:endParaRPr>
            </a:p>
          </p:txBody>
        </p:sp>
      </p:grpSp>
      <p:pic>
        <p:nvPicPr>
          <p:cNvPr id="3" name="Afbeelding 2" descr="Afbeelding met Menselijk gezicht, kleding, glimlach, Hoofdtelefoon&#10;&#10;Automatisch gegenereerde beschrijving">
            <a:extLst>
              <a:ext uri="{FF2B5EF4-FFF2-40B4-BE49-F238E27FC236}">
                <a16:creationId xmlns:a16="http://schemas.microsoft.com/office/drawing/2014/main" id="{EA3FD125-5408-CA3F-CCA5-42509558C3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2989" y="1577593"/>
            <a:ext cx="4806547" cy="5445439"/>
          </a:xfrm>
          <a:prstGeom prst="rect">
            <a:avLst/>
          </a:prstGeom>
        </p:spPr>
      </p:pic>
    </p:spTree>
    <p:extLst>
      <p:ext uri="{BB962C8B-B14F-4D97-AF65-F5344CB8AC3E}">
        <p14:creationId xmlns:p14="http://schemas.microsoft.com/office/powerpoint/2010/main" val="136993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B14F6C-8857-1DB1-DFD0-173BCDA4E410}"/>
              </a:ext>
            </a:extLst>
          </p:cNvPr>
          <p:cNvSpPr>
            <a:spLocks noGrp="1"/>
          </p:cNvSpPr>
          <p:nvPr>
            <p:ph type="body" sz="quarter" idx="11"/>
          </p:nvPr>
        </p:nvSpPr>
        <p:spPr>
          <a:xfrm>
            <a:off x="584200" y="2014694"/>
            <a:ext cx="7226300" cy="4708490"/>
          </a:xfrm>
        </p:spPr>
        <p:txBody>
          <a:bodyPr vert="horz" lIns="91440" tIns="45720" rIns="91440" bIns="45720" rtlCol="0" anchor="t">
            <a:normAutofit/>
          </a:bodyPr>
          <a:lstStyle/>
          <a:p>
            <a:pPr marL="0" indent="0">
              <a:buNone/>
            </a:pPr>
            <a:r>
              <a:rPr lang="nl-NL" b="1" dirty="0">
                <a:latin typeface="Verdana"/>
                <a:ea typeface="Verdana"/>
              </a:rPr>
              <a:t>1 miljoen werknemers in Nederland lopen risico op gehoorschade door hard geluid op de werkvloer</a:t>
            </a:r>
            <a:endParaRPr lang="nl-NL"/>
          </a:p>
          <a:p>
            <a:pPr marL="0" indent="0">
              <a:buNone/>
            </a:pPr>
            <a:r>
              <a:rPr lang="nl-NL" dirty="0">
                <a:latin typeface="Verdana"/>
                <a:ea typeface="Verdana"/>
              </a:rPr>
              <a:t>Bijvoorbeeld:</a:t>
            </a:r>
          </a:p>
          <a:p>
            <a:pPr>
              <a:buFont typeface="Wingdings" panose="05000000000000000000" pitchFamily="2" charset="2"/>
              <a:buChar char="§"/>
            </a:pPr>
            <a:r>
              <a:rPr lang="nl-NL" dirty="0">
                <a:latin typeface="Verdana"/>
                <a:ea typeface="Verdana"/>
              </a:rPr>
              <a:t>Hout- en metaalbewerkers </a:t>
            </a:r>
          </a:p>
          <a:p>
            <a:pPr>
              <a:buFont typeface="Wingdings" panose="05000000000000000000" pitchFamily="2" charset="2"/>
              <a:buChar char="§"/>
            </a:pPr>
            <a:r>
              <a:rPr lang="nl-NL" dirty="0">
                <a:latin typeface="Verdana"/>
                <a:ea typeface="Verdana"/>
              </a:rPr>
              <a:t>Bouwvakkers </a:t>
            </a:r>
          </a:p>
          <a:p>
            <a:pPr>
              <a:buFont typeface="Wingdings" panose="05000000000000000000" pitchFamily="2" charset="2"/>
              <a:buChar char="§"/>
            </a:pPr>
            <a:r>
              <a:rPr lang="nl-NL" dirty="0">
                <a:latin typeface="Verdana"/>
                <a:ea typeface="Verdana"/>
              </a:rPr>
              <a:t>Vrachtwagenchauffeurs </a:t>
            </a:r>
          </a:p>
          <a:p>
            <a:pPr>
              <a:buFont typeface="Wingdings" panose="05000000000000000000" pitchFamily="2" charset="2"/>
              <a:buChar char="§"/>
            </a:pPr>
            <a:r>
              <a:rPr lang="nl-NL" dirty="0">
                <a:latin typeface="Verdana"/>
                <a:ea typeface="Verdana"/>
              </a:rPr>
              <a:t>Defensiepersoneel </a:t>
            </a:r>
          </a:p>
          <a:p>
            <a:pPr>
              <a:buFont typeface="Wingdings" panose="05000000000000000000" pitchFamily="2" charset="2"/>
              <a:buChar char="§"/>
            </a:pPr>
            <a:r>
              <a:rPr lang="nl-NL" dirty="0">
                <a:latin typeface="Verdana"/>
                <a:ea typeface="Verdana"/>
              </a:rPr>
              <a:t>Politieagenten </a:t>
            </a:r>
          </a:p>
          <a:p>
            <a:pPr>
              <a:buFont typeface="Wingdings" panose="05000000000000000000" pitchFamily="2" charset="2"/>
              <a:buChar char="§"/>
            </a:pPr>
            <a:r>
              <a:rPr lang="nl-NL" dirty="0" err="1">
                <a:latin typeface="Verdana"/>
                <a:ea typeface="Verdana"/>
              </a:rPr>
              <a:t>DJ’s</a:t>
            </a:r>
            <a:r>
              <a:rPr lang="nl-NL" dirty="0">
                <a:latin typeface="Verdana"/>
                <a:ea typeface="Verdana"/>
              </a:rPr>
              <a:t> </a:t>
            </a:r>
          </a:p>
          <a:p>
            <a:pPr>
              <a:buFont typeface="Wingdings" panose="05000000000000000000" pitchFamily="2" charset="2"/>
              <a:buChar char="§"/>
            </a:pPr>
            <a:r>
              <a:rPr lang="nl-NL" dirty="0">
                <a:latin typeface="Verdana"/>
                <a:ea typeface="Verdana"/>
              </a:rPr>
              <a:t>Musici </a:t>
            </a:r>
          </a:p>
          <a:p>
            <a:pPr>
              <a:buFont typeface="Wingdings" panose="05000000000000000000" pitchFamily="2" charset="2"/>
              <a:buChar char="§"/>
            </a:pPr>
            <a:r>
              <a:rPr lang="nl-NL" dirty="0">
                <a:latin typeface="Verdana"/>
                <a:ea typeface="Verdana"/>
              </a:rPr>
              <a:t>Medewerkers recreatiecentra </a:t>
            </a:r>
          </a:p>
          <a:p>
            <a:pPr>
              <a:buFont typeface="Wingdings" panose="05000000000000000000" pitchFamily="2" charset="2"/>
              <a:buChar char="§"/>
            </a:pPr>
            <a:r>
              <a:rPr lang="nl-NL" dirty="0">
                <a:latin typeface="Verdana"/>
                <a:ea typeface="Verdana"/>
              </a:rPr>
              <a:t>Medewerkers kinderdagverblijven</a:t>
            </a:r>
            <a:endParaRPr lang="nl-NL" dirty="0"/>
          </a:p>
        </p:txBody>
      </p:sp>
      <p:grpSp>
        <p:nvGrpSpPr>
          <p:cNvPr id="11" name="Group 16">
            <a:extLst>
              <a:ext uri="{FF2B5EF4-FFF2-40B4-BE49-F238E27FC236}">
                <a16:creationId xmlns:a16="http://schemas.microsoft.com/office/drawing/2014/main" id="{2610C586-A205-DBBE-1356-239BF9E794FB}"/>
              </a:ext>
            </a:extLst>
          </p:cNvPr>
          <p:cNvGrpSpPr>
            <a:grpSpLocks noChangeAspect="1"/>
          </p:cNvGrpSpPr>
          <p:nvPr/>
        </p:nvGrpSpPr>
        <p:grpSpPr>
          <a:xfrm rot="289314">
            <a:off x="3519166" y="356957"/>
            <a:ext cx="5153615" cy="1440003"/>
            <a:chOff x="2091399" y="1363496"/>
            <a:chExt cx="8009117" cy="2265305"/>
          </a:xfrm>
        </p:grpSpPr>
        <p:pic>
          <p:nvPicPr>
            <p:cNvPr id="4" name="Picture 17">
              <a:extLst>
                <a:ext uri="{FF2B5EF4-FFF2-40B4-BE49-F238E27FC236}">
                  <a16:creationId xmlns:a16="http://schemas.microsoft.com/office/drawing/2014/main" id="{54ED701F-7FC4-4493-5E93-9CEFAE4C2288}"/>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5" name="Group 18">
              <a:extLst>
                <a:ext uri="{FF2B5EF4-FFF2-40B4-BE49-F238E27FC236}">
                  <a16:creationId xmlns:a16="http://schemas.microsoft.com/office/drawing/2014/main" id="{38FD9186-498D-3F79-1D58-762AFA9D525C}"/>
                </a:ext>
              </a:extLst>
            </p:cNvPr>
            <p:cNvGrpSpPr/>
            <p:nvPr/>
          </p:nvGrpSpPr>
          <p:grpSpPr>
            <a:xfrm rot="21169149">
              <a:off x="2091399" y="1363496"/>
              <a:ext cx="8009117" cy="1500491"/>
              <a:chOff x="4217380" y="1511881"/>
              <a:chExt cx="3303137" cy="649721"/>
            </a:xfrm>
          </p:grpSpPr>
          <p:pic>
            <p:nvPicPr>
              <p:cNvPr id="9" name="Picture 21">
                <a:extLst>
                  <a:ext uri="{FF2B5EF4-FFF2-40B4-BE49-F238E27FC236}">
                    <a16:creationId xmlns:a16="http://schemas.microsoft.com/office/drawing/2014/main" id="{7EF2EA58-3D5B-8576-BEBA-6485015CE02E}"/>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10" name="Picture 22">
                <a:extLst>
                  <a:ext uri="{FF2B5EF4-FFF2-40B4-BE49-F238E27FC236}">
                    <a16:creationId xmlns:a16="http://schemas.microsoft.com/office/drawing/2014/main" id="{2EBE64B5-4334-7DC9-779F-3D6531F2FE21}"/>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6" name="TextBox 19">
              <a:extLst>
                <a:ext uri="{FF2B5EF4-FFF2-40B4-BE49-F238E27FC236}">
                  <a16:creationId xmlns:a16="http://schemas.microsoft.com/office/drawing/2014/main" id="{F1217BEE-97ED-096D-7F6D-48B8DFE1D994}"/>
                </a:ext>
              </a:extLst>
            </p:cNvPr>
            <p:cNvSpPr txBox="1"/>
            <p:nvPr/>
          </p:nvSpPr>
          <p:spPr>
            <a:xfrm rot="21257907">
              <a:off x="2296145" y="1687891"/>
              <a:ext cx="7353892" cy="739219"/>
            </a:xfrm>
            <a:prstGeom prst="rect">
              <a:avLst/>
            </a:prstGeom>
            <a:noFill/>
          </p:spPr>
          <p:txBody>
            <a:bodyPr wrap="square" lIns="91440" tIns="45720" rIns="91440" bIns="45720" rtlCol="0" anchor="t">
              <a:normAutofit lnSpcReduction="10000"/>
            </a:bodyPr>
            <a:lstStyle/>
            <a:p>
              <a:pPr algn="ctr"/>
              <a:r>
                <a:rPr lang="nl-NL" sz="2500" b="1" dirty="0">
                  <a:solidFill>
                    <a:schemeClr val="accent6"/>
                  </a:solidFill>
                  <a:latin typeface="Rockwell"/>
                </a:rPr>
                <a:t>Hard geluiden</a:t>
              </a:r>
              <a:endParaRPr lang="en-NL" sz="2500" b="1" dirty="0">
                <a:solidFill>
                  <a:schemeClr val="accent6"/>
                </a:solidFill>
                <a:latin typeface="Rockwell" panose="02060603020205020403" pitchFamily="18" charset="77"/>
              </a:endParaRPr>
            </a:p>
          </p:txBody>
        </p:sp>
        <p:sp>
          <p:nvSpPr>
            <p:cNvPr id="8" name="TextBox 20">
              <a:extLst>
                <a:ext uri="{FF2B5EF4-FFF2-40B4-BE49-F238E27FC236}">
                  <a16:creationId xmlns:a16="http://schemas.microsoft.com/office/drawing/2014/main" id="{137D8B36-9C7B-711E-A55F-7248C89544A1}"/>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dirty="0">
                  <a:solidFill>
                    <a:schemeClr val="accent6"/>
                  </a:solidFill>
                  <a:latin typeface="Rockwell"/>
                </a:rPr>
                <a:t>Op werk</a:t>
              </a:r>
              <a:endParaRPr lang="nl-NL" sz="1100" b="1" dirty="0">
                <a:solidFill>
                  <a:schemeClr val="accent6"/>
                </a:solidFill>
                <a:latin typeface="Rockwell" panose="02060603020205020403" pitchFamily="18" charset="77"/>
              </a:endParaRPr>
            </a:p>
          </p:txBody>
        </p:sp>
      </p:grpSp>
      <p:pic>
        <p:nvPicPr>
          <p:cNvPr id="12" name="Afbeelding 11">
            <a:extLst>
              <a:ext uri="{FF2B5EF4-FFF2-40B4-BE49-F238E27FC236}">
                <a16:creationId xmlns:a16="http://schemas.microsoft.com/office/drawing/2014/main" id="{E4079A73-FA5F-C390-1D31-6CDE35346C74}"/>
              </a:ext>
            </a:extLst>
          </p:cNvPr>
          <p:cNvPicPr>
            <a:picLocks noChangeAspect="1"/>
          </p:cNvPicPr>
          <p:nvPr/>
        </p:nvPicPr>
        <p:blipFill>
          <a:blip r:embed="rId5"/>
          <a:stretch>
            <a:fillRect/>
          </a:stretch>
        </p:blipFill>
        <p:spPr>
          <a:xfrm>
            <a:off x="6411276" y="2907788"/>
            <a:ext cx="5196524" cy="3428999"/>
          </a:xfrm>
          <a:prstGeom prst="rect">
            <a:avLst/>
          </a:prstGeom>
        </p:spPr>
      </p:pic>
    </p:spTree>
    <p:extLst>
      <p:ext uri="{BB962C8B-B14F-4D97-AF65-F5344CB8AC3E}">
        <p14:creationId xmlns:p14="http://schemas.microsoft.com/office/powerpoint/2010/main" val="177571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5757FB-AA7D-DB8F-A22F-8D7C6DF55EED}"/>
              </a:ext>
            </a:extLst>
          </p:cNvPr>
          <p:cNvSpPr>
            <a:spLocks noGrp="1"/>
          </p:cNvSpPr>
          <p:nvPr>
            <p:ph type="body" sz="quarter" idx="11"/>
          </p:nvPr>
        </p:nvSpPr>
        <p:spPr>
          <a:xfrm>
            <a:off x="584200" y="2248308"/>
            <a:ext cx="5397500" cy="4261994"/>
          </a:xfrm>
        </p:spPr>
        <p:txBody>
          <a:bodyPr>
            <a:normAutofit/>
          </a:bodyPr>
          <a:lstStyle/>
          <a:p>
            <a:pPr marL="285750" indent="-285750">
              <a:buFont typeface="Arial" panose="020B0604020202020204" pitchFamily="34" charset="0"/>
              <a:buChar char="•"/>
            </a:pPr>
            <a:r>
              <a:rPr lang="nl-NL"/>
              <a:t>Hoe hard het geluid is wordt uitgedrukt in decibel (dB). </a:t>
            </a:r>
          </a:p>
          <a:p>
            <a:endParaRPr lang="nl-NL"/>
          </a:p>
          <a:p>
            <a:pPr marL="285750" indent="-285750">
              <a:buFont typeface="Arial" panose="020B0604020202020204" pitchFamily="34" charset="0"/>
              <a:buChar char="•"/>
            </a:pPr>
            <a:r>
              <a:rPr kumimoji="0" lang="nl-NL" sz="1800" b="0" i="0" u="none" strike="noStrike" kern="1200" cap="none" spc="0" normalizeH="0" baseline="0" noProof="0">
                <a:ln>
                  <a:noFill/>
                </a:ln>
                <a:solidFill>
                  <a:prstClr val="black"/>
                </a:solidFill>
                <a:effectLst/>
                <a:uLnTx/>
                <a:uFillTx/>
                <a:cs typeface="+mn-cs"/>
              </a:rPr>
              <a:t>Een toename van 3 dB is een verdubbeling van het geluidsniveau! </a:t>
            </a:r>
          </a:p>
          <a:p>
            <a:pPr marL="285750" indent="-285750">
              <a:buFont typeface="Arial" panose="020B0604020202020204" pitchFamily="34" charset="0"/>
              <a:buChar char="•"/>
            </a:pPr>
            <a:endParaRPr lang="nl-NL">
              <a:solidFill>
                <a:prstClr val="black"/>
              </a:solidFill>
              <a:cs typeface="+mn-cs"/>
            </a:endParaRPr>
          </a:p>
          <a:p>
            <a:pPr marL="285750" indent="-285750">
              <a:buFont typeface="Arial" panose="020B0604020202020204" pitchFamily="34" charset="0"/>
              <a:buChar char="•"/>
            </a:pPr>
            <a:r>
              <a:rPr lang="nl-NL">
                <a:solidFill>
                  <a:prstClr val="black"/>
                </a:solidFill>
                <a:cs typeface="+mn-cs"/>
              </a:rPr>
              <a:t>Je kunt het geluidsniveau meten met een decibelmeter of een app op je telefoon.</a:t>
            </a:r>
          </a:p>
          <a:p>
            <a:pPr marL="285750" indent="-285750">
              <a:buFont typeface="Arial" panose="020B0604020202020204" pitchFamily="34" charset="0"/>
              <a:buChar char="•"/>
            </a:pPr>
            <a:endParaRPr kumimoji="0" lang="nl-NL" sz="1800" b="0" i="0" u="none" strike="noStrike" kern="1200" cap="none" spc="0" normalizeH="0" baseline="0" noProof="0">
              <a:ln>
                <a:noFill/>
              </a:ln>
              <a:solidFill>
                <a:prstClr val="black"/>
              </a:solidFill>
              <a:effectLst/>
              <a:uLnTx/>
              <a:uFillTx/>
              <a:cs typeface="+mn-cs"/>
            </a:endParaRPr>
          </a:p>
          <a:p>
            <a:pPr marL="285750" indent="-285750">
              <a:buFont typeface="Arial" panose="020B0604020202020204" pitchFamily="34" charset="0"/>
              <a:buChar char="•"/>
            </a:pPr>
            <a:r>
              <a:rPr lang="nl-NL"/>
              <a:t>E</a:t>
            </a:r>
            <a:r>
              <a:rPr lang="nl-NL" baseline="0"/>
              <a:t>r zijn diverse apps te vinden onder de naam Decibelmeter of Geluidsmeter.</a:t>
            </a:r>
            <a:endParaRPr kumimoji="0" lang="nl-NL" sz="1800" b="0" i="0" u="none" strike="noStrike" kern="1200" cap="none" spc="0" normalizeH="0" baseline="0" noProof="0">
              <a:ln>
                <a:noFill/>
              </a:ln>
              <a:solidFill>
                <a:prstClr val="black"/>
              </a:solidFill>
              <a:effectLst/>
              <a:uLnTx/>
              <a:uFillTx/>
              <a:cs typeface="+mn-cs"/>
            </a:endParaRPr>
          </a:p>
          <a:p>
            <a:endParaRPr lang="nl-NL"/>
          </a:p>
        </p:txBody>
      </p:sp>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lIns="91440" tIns="45720" rIns="91440" bIns="45720" rtlCol="0" anchor="t">
              <a:normAutofit fontScale="92500"/>
            </a:bodyPr>
            <a:lstStyle/>
            <a:p>
              <a:pPr algn="ctr"/>
              <a:r>
                <a:rPr lang="nl-NL" sz="2500" b="1">
                  <a:solidFill>
                    <a:schemeClr val="accent6"/>
                  </a:solidFill>
                  <a:latin typeface="Rockwell"/>
                </a:rPr>
                <a:t>Geluidsniveaus in decibellen</a:t>
              </a:r>
              <a:endParaRPr lang="en-NL" sz="2500" b="1">
                <a:solidFill>
                  <a:schemeClr val="accent6"/>
                </a:solidFill>
                <a:latin typeface="Rockwell"/>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Hoe kun je dit meten?</a:t>
              </a:r>
              <a:endParaRPr lang="en-NL" sz="1100" b="1">
                <a:solidFill>
                  <a:schemeClr val="accent6"/>
                </a:solidFill>
                <a:latin typeface="Rockwell" panose="02060603020205020403" pitchFamily="18" charset="77"/>
              </a:endParaRPr>
            </a:p>
          </p:txBody>
        </p:sp>
      </p:grpSp>
      <p:pic>
        <p:nvPicPr>
          <p:cNvPr id="2" name="Afbeelding 1">
            <a:extLst>
              <a:ext uri="{FF2B5EF4-FFF2-40B4-BE49-F238E27FC236}">
                <a16:creationId xmlns:a16="http://schemas.microsoft.com/office/drawing/2014/main" id="{03DE0839-5CB2-246B-632A-77C0C575C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05085">
            <a:off x="8234954" y="3065935"/>
            <a:ext cx="1610180" cy="2812720"/>
          </a:xfrm>
          <a:prstGeom prst="rect">
            <a:avLst/>
          </a:prstGeom>
        </p:spPr>
      </p:pic>
      <p:pic>
        <p:nvPicPr>
          <p:cNvPr id="4" name="Afbeelding 3">
            <a:extLst>
              <a:ext uri="{FF2B5EF4-FFF2-40B4-BE49-F238E27FC236}">
                <a16:creationId xmlns:a16="http://schemas.microsoft.com/office/drawing/2014/main" id="{2395A93A-86A5-595C-5FE6-78BF3B8714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200" y="2551100"/>
            <a:ext cx="1755800" cy="1755800"/>
          </a:xfrm>
          <a:prstGeom prst="rect">
            <a:avLst/>
          </a:prstGeom>
        </p:spPr>
      </p:pic>
    </p:spTree>
    <p:extLst>
      <p:ext uri="{BB962C8B-B14F-4D97-AF65-F5344CB8AC3E}">
        <p14:creationId xmlns:p14="http://schemas.microsoft.com/office/powerpoint/2010/main" val="217341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5757FB-AA7D-DB8F-A22F-8D7C6DF55EED}"/>
              </a:ext>
            </a:extLst>
          </p:cNvPr>
          <p:cNvSpPr>
            <a:spLocks noGrp="1"/>
          </p:cNvSpPr>
          <p:nvPr>
            <p:ph type="body" sz="quarter" idx="11"/>
          </p:nvPr>
        </p:nvSpPr>
        <p:spPr>
          <a:xfrm>
            <a:off x="584200" y="2248308"/>
            <a:ext cx="6619179" cy="3923892"/>
          </a:xfrm>
        </p:spPr>
        <p:txBody>
          <a:bodyPr vert="horz" lIns="91440" tIns="45720" rIns="91440" bIns="45720" rtlCol="0" anchor="t">
            <a:normAutofit/>
          </a:bodyPr>
          <a:lstStyle/>
          <a:p>
            <a:pPr marL="285750" indent="-285750">
              <a:buFont typeface="Arial" panose="020B0604020202020204" pitchFamily="34" charset="0"/>
              <a:buChar char="•"/>
            </a:pPr>
            <a:endParaRPr lang="nl-NL" dirty="0">
              <a:latin typeface="Verdana"/>
              <a:ea typeface="Verdana"/>
            </a:endParaRPr>
          </a:p>
          <a:p>
            <a:pPr marL="285750" indent="-285750">
              <a:buChar char="•"/>
            </a:pPr>
            <a:r>
              <a:rPr lang="nl-NL" dirty="0">
                <a:latin typeface="Verdana"/>
                <a:ea typeface="Verdana"/>
              </a:rPr>
              <a:t>Waarom is het voor jou belangrijk om nu en later goed te kunnen horen? </a:t>
            </a:r>
            <a:endParaRPr lang="nl-NL" dirty="0"/>
          </a:p>
          <a:p>
            <a:endParaRPr lang="nl-NL" dirty="0">
              <a:latin typeface="Verdana"/>
              <a:ea typeface="Verdana"/>
            </a:endParaRPr>
          </a:p>
          <a:p>
            <a:pPr marL="285750" indent="-285750">
              <a:buFont typeface="Arial" panose="020B0604020202020204" pitchFamily="34" charset="0"/>
              <a:buChar char="•"/>
            </a:pPr>
            <a:r>
              <a:rPr lang="nl-NL" dirty="0">
                <a:latin typeface="Verdana"/>
                <a:ea typeface="Verdana"/>
              </a:rPr>
              <a:t>Wat kun je doen om te voorkomen dat je in hard geluid zit op je werk?</a:t>
            </a:r>
          </a:p>
        </p:txBody>
      </p:sp>
      <p:pic>
        <p:nvPicPr>
          <p:cNvPr id="4" name="Picture 13" descr="A person jumping in the air&#10;&#10;Description automatically generated">
            <a:extLst>
              <a:ext uri="{FF2B5EF4-FFF2-40B4-BE49-F238E27FC236}">
                <a16:creationId xmlns:a16="http://schemas.microsoft.com/office/drawing/2014/main" id="{3765C7FD-0DA3-591E-5FAF-4165B4746C9F}"/>
              </a:ext>
            </a:extLst>
          </p:cNvPr>
          <p:cNvPicPr>
            <a:picLocks noChangeAspect="1"/>
          </p:cNvPicPr>
          <p:nvPr/>
        </p:nvPicPr>
        <p:blipFill>
          <a:blip r:embed="rId3"/>
          <a:stretch>
            <a:fillRect/>
          </a:stretch>
        </p:blipFill>
        <p:spPr>
          <a:xfrm>
            <a:off x="7185011" y="698728"/>
            <a:ext cx="5247361" cy="6162598"/>
          </a:xfrm>
          <a:prstGeom prst="rect">
            <a:avLst/>
          </a:prstGeom>
        </p:spPr>
      </p:pic>
    </p:spTree>
    <p:extLst>
      <p:ext uri="{BB962C8B-B14F-4D97-AF65-F5344CB8AC3E}">
        <p14:creationId xmlns:p14="http://schemas.microsoft.com/office/powerpoint/2010/main" val="359358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524256" y="2136775"/>
            <a:ext cx="5866423" cy="4287715"/>
          </a:xfrm>
        </p:spPr>
        <p:txBody>
          <a:bodyPr vert="horz" lIns="91440" tIns="45720" rIns="91440" bIns="45720" rtlCol="0" anchor="t">
            <a:normAutofit lnSpcReduction="10000"/>
          </a:bodyPr>
          <a:lstStyle/>
          <a:p>
            <a:r>
              <a:rPr lang="nl-NL" dirty="0"/>
              <a:t>SAMENVATTING</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sz="1900" dirty="0"/>
              <a:t>Vormen van gehoorschade: tinnitus, </a:t>
            </a:r>
            <a:r>
              <a:rPr lang="nl-NL" sz="1900" dirty="0" err="1"/>
              <a:t>hyperacusis</a:t>
            </a:r>
            <a:r>
              <a:rPr lang="nl-NL" sz="1900" dirty="0"/>
              <a:t> en gehoorverlies</a:t>
            </a:r>
            <a:endParaRPr lang="nl-NL" sz="1900"/>
          </a:p>
          <a:p>
            <a:pPr marL="285750" indent="-285750">
              <a:buFont typeface="Arial" panose="020B0604020202020204" pitchFamily="34" charset="0"/>
              <a:buChar char="•"/>
            </a:pPr>
            <a:endParaRPr lang="nl-NL" sz="1900"/>
          </a:p>
          <a:p>
            <a:pPr marL="285750" indent="-285750">
              <a:buFont typeface="Arial,Sans-Serif" panose="020B0604020202020204" pitchFamily="34" charset="0"/>
              <a:buChar char="•"/>
            </a:pPr>
            <a:r>
              <a:rPr lang="nl-NL" sz="1900" dirty="0">
                <a:latin typeface="Verdana"/>
                <a:ea typeface="Verdana"/>
              </a:rPr>
              <a:t>1 miljoen mensen lopen risico op gehoorschade op werk. Zul je met jouw beroepskeuze extra op je gehoor moeten letten?</a:t>
            </a:r>
            <a:endParaRPr lang="en-US" sz="1900">
              <a:solidFill>
                <a:srgbClr val="444444"/>
              </a:solidFill>
              <a:latin typeface="Verdana"/>
              <a:ea typeface="Verdana"/>
            </a:endParaRPr>
          </a:p>
          <a:p>
            <a:pPr marL="285750" indent="-285750">
              <a:buFont typeface="Arial,Sans-Serif" panose="020B0604020202020204" pitchFamily="34" charset="0"/>
            </a:pPr>
            <a:endParaRPr lang="nl-NL" sz="1900" dirty="0">
              <a:solidFill>
                <a:srgbClr val="444444"/>
              </a:solidFill>
              <a:latin typeface="Verdana"/>
              <a:ea typeface="Verdana"/>
            </a:endParaRPr>
          </a:p>
          <a:p>
            <a:pPr marL="285750" indent="-285750">
              <a:buFont typeface="Arial,Sans-Serif" panose="020B0604020202020204" pitchFamily="34" charset="0"/>
            </a:pPr>
            <a:r>
              <a:rPr lang="nl-NL" sz="1900" dirty="0">
                <a:latin typeface="Verdana"/>
                <a:ea typeface="Verdana"/>
              </a:rPr>
              <a:t>Harde geluiden in de vrije tijd en tijdens het werk tellen bij elkaar. Daardoor wordt de kans op gehoorschade groter.</a:t>
            </a:r>
            <a:endParaRPr lang="nl-NL" sz="1900" dirty="0">
              <a:solidFill>
                <a:srgbClr val="444444"/>
              </a:solidFill>
              <a:latin typeface="Verdana"/>
              <a:ea typeface="Verdana"/>
            </a:endParaRPr>
          </a:p>
          <a:p>
            <a:endParaRPr lang="nl-NL" dirty="0"/>
          </a:p>
        </p:txBody>
      </p:sp>
      <p:pic>
        <p:nvPicPr>
          <p:cNvPr id="4" name="Afbeelding 3" descr="Afbeelding met tekening, schets, Menselijk gezicht, illustratie&#10;&#10;Automatisch gegenereerde beschrijving">
            <a:extLst>
              <a:ext uri="{FF2B5EF4-FFF2-40B4-BE49-F238E27FC236}">
                <a16:creationId xmlns:a16="http://schemas.microsoft.com/office/drawing/2014/main" id="{28F2AA93-7490-1A13-1AD0-AD187F26A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7757" y="759464"/>
            <a:ext cx="4389802" cy="6098536"/>
          </a:xfrm>
          <a:prstGeom prst="rect">
            <a:avLst/>
          </a:prstGeom>
        </p:spPr>
      </p:pic>
    </p:spTree>
    <p:extLst>
      <p:ext uri="{BB962C8B-B14F-4D97-AF65-F5344CB8AC3E}">
        <p14:creationId xmlns:p14="http://schemas.microsoft.com/office/powerpoint/2010/main" val="108566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fokke en sukke gehoor">
            <a:extLst>
              <a:ext uri="{FF2B5EF4-FFF2-40B4-BE49-F238E27FC236}">
                <a16:creationId xmlns:a16="http://schemas.microsoft.com/office/drawing/2014/main" id="{E2FCA165-1AB4-486A-54DD-376EC0001A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835" y="2248308"/>
            <a:ext cx="6048426" cy="378026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C81ABF0-4A11-D1F8-BA7F-0251BBDCF511}"/>
              </a:ext>
            </a:extLst>
          </p:cNvPr>
          <p:cNvSpPr txBox="1"/>
          <p:nvPr/>
        </p:nvSpPr>
        <p:spPr>
          <a:xfrm>
            <a:off x="733530" y="427491"/>
            <a:ext cx="4451420" cy="1015663"/>
          </a:xfrm>
          <a:prstGeom prst="rect">
            <a:avLst/>
          </a:prstGeom>
          <a:noFill/>
        </p:spPr>
        <p:txBody>
          <a:bodyPr wrap="square" rtlCol="0">
            <a:spAutoFit/>
          </a:bodyPr>
          <a:lstStyle/>
          <a:p>
            <a:r>
              <a:rPr lang="nl-NL" sz="2400">
                <a:latin typeface="Verdana" panose="020B0604030504040204" pitchFamily="34" charset="0"/>
                <a:ea typeface="Verdana" panose="020B0604030504040204" pitchFamily="34" charset="0"/>
              </a:rPr>
              <a:t>Piep in je oor</a:t>
            </a:r>
          </a:p>
          <a:p>
            <a:endParaRPr lang="nl-NL">
              <a:latin typeface="Verdana" panose="020B0604030504040204" pitchFamily="34" charset="0"/>
              <a:ea typeface="Verdana" panose="020B0604030504040204" pitchFamily="34" charset="0"/>
            </a:endParaRPr>
          </a:p>
          <a:p>
            <a:r>
              <a:rPr lang="nl-NL">
                <a:latin typeface="Verdana" panose="020B0604030504040204" pitchFamily="34" charset="0"/>
                <a:ea typeface="Verdana" panose="020B0604030504040204" pitchFamily="34" charset="0"/>
              </a:rPr>
              <a:t>Herkenbaar??</a:t>
            </a:r>
          </a:p>
        </p:txBody>
      </p:sp>
    </p:spTree>
    <p:extLst>
      <p:ext uri="{BB962C8B-B14F-4D97-AF65-F5344CB8AC3E}">
        <p14:creationId xmlns:p14="http://schemas.microsoft.com/office/powerpoint/2010/main" val="153550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AB117CEF-B020-C9D4-96A2-F65FBD36E8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2" name="Group 1">
            <a:extLst>
              <a:ext uri="{FF2B5EF4-FFF2-40B4-BE49-F238E27FC236}">
                <a16:creationId xmlns:a16="http://schemas.microsoft.com/office/drawing/2014/main" id="{B6FD7024-A324-07D8-BA7C-648012FFB410}"/>
              </a:ext>
            </a:extLst>
          </p:cNvPr>
          <p:cNvGrpSpPr>
            <a:grpSpLocks noChangeAspect="1"/>
          </p:cNvGrpSpPr>
          <p:nvPr/>
        </p:nvGrpSpPr>
        <p:grpSpPr>
          <a:xfrm>
            <a:off x="542163" y="4030504"/>
            <a:ext cx="6353242" cy="1871998"/>
            <a:chOff x="2091562" y="1363505"/>
            <a:chExt cx="8008875" cy="2359834"/>
          </a:xfrm>
        </p:grpSpPr>
        <p:pic>
          <p:nvPicPr>
            <p:cNvPr id="10" name="Picture 9">
              <a:extLst>
                <a:ext uri="{FF2B5EF4-FFF2-40B4-BE49-F238E27FC236}">
                  <a16:creationId xmlns:a16="http://schemas.microsoft.com/office/drawing/2014/main" id="{70630AA2-F1FC-42D4-4BBD-98A076D47E1A}"/>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12" name="Group 11">
              <a:extLst>
                <a:ext uri="{FF2B5EF4-FFF2-40B4-BE49-F238E27FC236}">
                  <a16:creationId xmlns:a16="http://schemas.microsoft.com/office/drawing/2014/main" id="{D33C0BAD-B70B-6DD7-538B-F9386A83B8C5}"/>
                </a:ext>
              </a:extLst>
            </p:cNvPr>
            <p:cNvGrpSpPr/>
            <p:nvPr/>
          </p:nvGrpSpPr>
          <p:grpSpPr>
            <a:xfrm rot="21169149">
              <a:off x="2091562" y="1363505"/>
              <a:ext cx="8008875" cy="1502721"/>
              <a:chOff x="4217389" y="1511882"/>
              <a:chExt cx="3303037" cy="650686"/>
            </a:xfrm>
          </p:grpSpPr>
          <p:pic>
            <p:nvPicPr>
              <p:cNvPr id="18" name="Picture 17">
                <a:extLst>
                  <a:ext uri="{FF2B5EF4-FFF2-40B4-BE49-F238E27FC236}">
                    <a16:creationId xmlns:a16="http://schemas.microsoft.com/office/drawing/2014/main" id="{319FB2DD-E588-E251-280D-AB72D67D4CAF}"/>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19" name="Picture 18">
                <a:extLst>
                  <a:ext uri="{FF2B5EF4-FFF2-40B4-BE49-F238E27FC236}">
                    <a16:creationId xmlns:a16="http://schemas.microsoft.com/office/drawing/2014/main" id="{D143290D-0852-BE86-8D38-CCAC6CF07817}"/>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14" name="TextBox 13">
              <a:extLst>
                <a:ext uri="{FF2B5EF4-FFF2-40B4-BE49-F238E27FC236}">
                  <a16:creationId xmlns:a16="http://schemas.microsoft.com/office/drawing/2014/main" id="{6E304281-0E90-DB56-8D38-36D55D282403}"/>
                </a:ext>
              </a:extLst>
            </p:cNvPr>
            <p:cNvSpPr txBox="1"/>
            <p:nvPr/>
          </p:nvSpPr>
          <p:spPr>
            <a:xfrm rot="21257907">
              <a:off x="2295926" y="1683465"/>
              <a:ext cx="7441890" cy="739220"/>
            </a:xfrm>
            <a:prstGeom prst="rect">
              <a:avLst/>
            </a:prstGeom>
            <a:noFill/>
          </p:spPr>
          <p:txBody>
            <a:bodyPr wrap="square"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op het MBO – les 4</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16" name="TextBox 15">
              <a:extLst>
                <a:ext uri="{FF2B5EF4-FFF2-40B4-BE49-F238E27FC236}">
                  <a16:creationId xmlns:a16="http://schemas.microsoft.com/office/drawing/2014/main" id="{DD25B33A-FB0F-5479-E3AB-EDD0FC7E9BD0}"/>
                </a:ext>
              </a:extLst>
            </p:cNvPr>
            <p:cNvSpPr txBox="1"/>
            <p:nvPr/>
          </p:nvSpPr>
          <p:spPr>
            <a:xfrm rot="21257907">
              <a:off x="2971762" y="3028841"/>
              <a:ext cx="3922785" cy="472829"/>
            </a:xfrm>
            <a:prstGeom prst="rect">
              <a:avLst/>
            </a:prstGeom>
            <a:noFill/>
          </p:spPr>
          <p:txBody>
            <a:bodyPr wrap="square" rtlCol="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14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en Oordoppen</a:t>
              </a:r>
            </a:p>
          </p:txBody>
        </p:sp>
      </p:grpSp>
      <p:pic>
        <p:nvPicPr>
          <p:cNvPr id="20" name="Picture 19" descr="A close up of a mouth&#10;&#10;Description automatically generated">
            <a:extLst>
              <a:ext uri="{FF2B5EF4-FFF2-40B4-BE49-F238E27FC236}">
                <a16:creationId xmlns:a16="http://schemas.microsoft.com/office/drawing/2014/main" id="{C2187BA2-E418-FBCF-3E7C-7833D1EC34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21" name="Picture 20" descr="A blue and pink zigzag lines on a black background&#10;&#10;Description automatically generated">
            <a:extLst>
              <a:ext uri="{FF2B5EF4-FFF2-40B4-BE49-F238E27FC236}">
                <a16:creationId xmlns:a16="http://schemas.microsoft.com/office/drawing/2014/main" id="{E9352ECB-E281-055F-F982-B9138A43AD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spTree>
    <p:extLst>
      <p:ext uri="{BB962C8B-B14F-4D97-AF65-F5344CB8AC3E}">
        <p14:creationId xmlns:p14="http://schemas.microsoft.com/office/powerpoint/2010/main" val="348851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err="1">
                  <a:solidFill>
                    <a:schemeClr val="accent6"/>
                  </a:solidFill>
                  <a:latin typeface="Rockwell" panose="02060603020205020403" pitchFamily="18" charset="77"/>
                </a:rPr>
                <a:t>Oorcheck</a:t>
              </a:r>
              <a:r>
                <a:rPr lang="nl-NL" sz="2500" b="1">
                  <a:solidFill>
                    <a:schemeClr val="accent6"/>
                  </a:solidFill>
                  <a:latin typeface="Rockwell" panose="02060603020205020403" pitchFamily="18" charset="77"/>
                </a:rPr>
                <a:t> </a:t>
              </a:r>
              <a:r>
                <a:rPr lang="nl-NL" sz="2500" b="1" err="1">
                  <a:solidFill>
                    <a:schemeClr val="accent6"/>
                  </a:solidFill>
                  <a:latin typeface="Rockwell" panose="02060603020205020403" pitchFamily="18" charset="77"/>
                </a:rPr>
                <a:t>hoortest</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Test jezelf</a:t>
              </a:r>
              <a:endParaRPr lang="en-NL" sz="1100" b="1">
                <a:solidFill>
                  <a:schemeClr val="accent6"/>
                </a:solidFill>
                <a:latin typeface="Rockwell" panose="02060603020205020403" pitchFamily="18" charset="77"/>
              </a:endParaRPr>
            </a:p>
          </p:txBody>
        </p:sp>
      </p:grpSp>
      <p:sp>
        <p:nvSpPr>
          <p:cNvPr id="3" name="Tekstvak 2">
            <a:extLst>
              <a:ext uri="{FF2B5EF4-FFF2-40B4-BE49-F238E27FC236}">
                <a16:creationId xmlns:a16="http://schemas.microsoft.com/office/drawing/2014/main" id="{E8E6AFA9-DD6D-F1B3-6777-5EFE52D20A9D}"/>
              </a:ext>
            </a:extLst>
          </p:cNvPr>
          <p:cNvSpPr txBox="1"/>
          <p:nvPr/>
        </p:nvSpPr>
        <p:spPr>
          <a:xfrm>
            <a:off x="685801" y="2595856"/>
            <a:ext cx="6987208" cy="3139321"/>
          </a:xfrm>
          <a:prstGeom prst="rect">
            <a:avLst/>
          </a:prstGeom>
          <a:noFill/>
        </p:spPr>
        <p:txBody>
          <a:bodyPr wrap="square">
            <a:spAutoFit/>
          </a:bodyPr>
          <a:lstStyle/>
          <a:p>
            <a:r>
              <a:rPr lang="nl-NL">
                <a:latin typeface="Verdana" panose="020B0604030504040204" pitchFamily="34" charset="0"/>
                <a:ea typeface="Verdana" panose="020B0604030504040204" pitchFamily="34" charset="0"/>
              </a:rPr>
              <a:t>Veel jongeren hebben beginnende gehoorschade zonder dat ze het zelf doorhebben.</a:t>
            </a:r>
          </a:p>
          <a:p>
            <a:endParaRPr lang="nl-NL">
              <a:latin typeface="Verdana" panose="020B0604030504040204" pitchFamily="34" charset="0"/>
              <a:ea typeface="Verdana" panose="020B0604030504040204" pitchFamily="34" charset="0"/>
            </a:endParaRPr>
          </a:p>
          <a:p>
            <a:r>
              <a:rPr lang="nl-NL">
                <a:latin typeface="Verdana" panose="020B0604030504040204" pitchFamily="34" charset="0"/>
                <a:ea typeface="Verdana" panose="020B0604030504040204" pitchFamily="34" charset="0"/>
              </a:rPr>
              <a:t>Doe daarom de </a:t>
            </a:r>
            <a:r>
              <a:rPr lang="nl-NL" err="1">
                <a:latin typeface="Verdana" panose="020B0604030504040204" pitchFamily="34" charset="0"/>
                <a:ea typeface="Verdana" panose="020B0604030504040204" pitchFamily="34" charset="0"/>
              </a:rPr>
              <a:t>Oorcheck</a:t>
            </a:r>
            <a:r>
              <a:rPr lang="nl-NL">
                <a:latin typeface="Verdana" panose="020B0604030504040204" pitchFamily="34" charset="0"/>
                <a:ea typeface="Verdana" panose="020B0604030504040204" pitchFamily="34" charset="0"/>
              </a:rPr>
              <a:t> </a:t>
            </a:r>
            <a:r>
              <a:rPr lang="nl-NL" err="1">
                <a:latin typeface="Verdana" panose="020B0604030504040204" pitchFamily="34" charset="0"/>
                <a:ea typeface="Verdana" panose="020B0604030504040204" pitchFamily="34" charset="0"/>
              </a:rPr>
              <a:t>hoortest</a:t>
            </a:r>
            <a:endParaRPr lang="nl-N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Ga naar: hoortest.oorcheck.nl </a:t>
            </a:r>
          </a:p>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Doe de test</a:t>
            </a:r>
          </a:p>
          <a:p>
            <a:endParaRPr lang="nl-NL">
              <a:latin typeface="Verdana" panose="020B0604030504040204" pitchFamily="34" charset="0"/>
              <a:ea typeface="Verdana" panose="020B0604030504040204" pitchFamily="34" charset="0"/>
            </a:endParaRPr>
          </a:p>
          <a:p>
            <a:r>
              <a:rPr lang="nl-NL">
                <a:latin typeface="Verdana" panose="020B0604030504040204" pitchFamily="34" charset="0"/>
                <a:ea typeface="Verdana" panose="020B0604030504040204" pitchFamily="34" charset="0"/>
              </a:rPr>
              <a:t>Beantwoord daarna voor jezelf de volgende vragen:</a:t>
            </a:r>
          </a:p>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Wat is je uitslag? </a:t>
            </a:r>
          </a:p>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Had je die uitslag verwacht en waarom? </a:t>
            </a:r>
          </a:p>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Hoe voorkom je (ergere) gehoorschade?</a:t>
            </a:r>
          </a:p>
        </p:txBody>
      </p:sp>
      <p:pic>
        <p:nvPicPr>
          <p:cNvPr id="6" name="Afbeelding 5" descr="Afbeelding met persoon, glimlach, Menselijk gezicht, kleding&#10;&#10;Automatisch gegenereerde beschrijving">
            <a:extLst>
              <a:ext uri="{FF2B5EF4-FFF2-40B4-BE49-F238E27FC236}">
                <a16:creationId xmlns:a16="http://schemas.microsoft.com/office/drawing/2014/main" id="{45B30273-0FC2-4461-1B7D-8D7D0B8D8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1668" y="1189860"/>
            <a:ext cx="6271420" cy="6271420"/>
          </a:xfrm>
          <a:prstGeom prst="rect">
            <a:avLst/>
          </a:prstGeom>
        </p:spPr>
      </p:pic>
    </p:spTree>
    <p:extLst>
      <p:ext uri="{BB962C8B-B14F-4D97-AF65-F5344CB8AC3E}">
        <p14:creationId xmlns:p14="http://schemas.microsoft.com/office/powerpoint/2010/main" val="360291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08DC17E-BE0F-F6C3-4E77-79E8A4B5A89A}"/>
              </a:ext>
            </a:extLst>
          </p:cNvPr>
          <p:cNvSpPr>
            <a:spLocks noGrp="1"/>
          </p:cNvSpPr>
          <p:nvPr>
            <p:ph type="body" sz="quarter" idx="10"/>
          </p:nvPr>
        </p:nvSpPr>
        <p:spPr/>
        <p:txBody>
          <a:bodyPr/>
          <a:lstStyle/>
          <a:p>
            <a:r>
              <a:rPr lang="nl-NL"/>
              <a:t>Universele oordoppen met muziekfilter</a:t>
            </a:r>
            <a:endParaRPr lang="en-NL"/>
          </a:p>
        </p:txBody>
      </p:sp>
      <p:sp>
        <p:nvSpPr>
          <p:cNvPr id="16" name="Text Placeholder 15">
            <a:extLst>
              <a:ext uri="{FF2B5EF4-FFF2-40B4-BE49-F238E27FC236}">
                <a16:creationId xmlns:a16="http://schemas.microsoft.com/office/drawing/2014/main" id="{A0993F6F-B611-1E14-4896-35ECDE40A64C}"/>
              </a:ext>
            </a:extLst>
          </p:cNvPr>
          <p:cNvSpPr>
            <a:spLocks noGrp="1"/>
          </p:cNvSpPr>
          <p:nvPr>
            <p:ph type="body" sz="quarter" idx="11"/>
          </p:nvPr>
        </p:nvSpPr>
        <p:spPr/>
        <p:txBody>
          <a:bodyPr/>
          <a:lstStyle/>
          <a:p>
            <a:r>
              <a:rPr lang="nl-NL"/>
              <a:t>Schuimdoppen</a:t>
            </a:r>
            <a:endParaRPr lang="en-NL"/>
          </a:p>
        </p:txBody>
      </p:sp>
      <p:sp>
        <p:nvSpPr>
          <p:cNvPr id="24" name="Text Placeholder 23">
            <a:extLst>
              <a:ext uri="{FF2B5EF4-FFF2-40B4-BE49-F238E27FC236}">
                <a16:creationId xmlns:a16="http://schemas.microsoft.com/office/drawing/2014/main" id="{6E498007-949F-5540-6145-C9FE57690F59}"/>
              </a:ext>
            </a:extLst>
          </p:cNvPr>
          <p:cNvSpPr>
            <a:spLocks noGrp="1"/>
          </p:cNvSpPr>
          <p:nvPr>
            <p:ph type="body" sz="quarter" idx="12"/>
          </p:nvPr>
        </p:nvSpPr>
        <p:spPr/>
        <p:txBody>
          <a:bodyPr/>
          <a:lstStyle/>
          <a:p>
            <a:r>
              <a:rPr lang="nl-NL" err="1"/>
              <a:t>Otoplastieken</a:t>
            </a:r>
            <a:endParaRPr lang="en-NL"/>
          </a:p>
        </p:txBody>
      </p:sp>
      <p:sp>
        <p:nvSpPr>
          <p:cNvPr id="25" name="Text Placeholder 24">
            <a:extLst>
              <a:ext uri="{FF2B5EF4-FFF2-40B4-BE49-F238E27FC236}">
                <a16:creationId xmlns:a16="http://schemas.microsoft.com/office/drawing/2014/main" id="{ED7C50BA-E605-C35C-37D3-BC824713A883}"/>
              </a:ext>
            </a:extLst>
          </p:cNvPr>
          <p:cNvSpPr>
            <a:spLocks noGrp="1"/>
          </p:cNvSpPr>
          <p:nvPr>
            <p:ph type="body" sz="quarter" idx="13"/>
          </p:nvPr>
        </p:nvSpPr>
        <p:spPr/>
        <p:txBody>
          <a:bodyPr/>
          <a:lstStyle/>
          <a:p>
            <a:r>
              <a:rPr lang="nl-NL" err="1"/>
              <a:t>Oorkappen</a:t>
            </a:r>
            <a:endParaRPr lang="en-NL"/>
          </a:p>
        </p:txBody>
      </p:sp>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5"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a:solidFill>
                    <a:schemeClr val="accent6"/>
                  </a:solidFill>
                  <a:latin typeface="Rockwell" panose="02060603020205020403" pitchFamily="18" charset="77"/>
                </a:rPr>
                <a:t>Oordoppen</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Welke zijn het beste?</a:t>
              </a:r>
              <a:endParaRPr lang="en-NL" sz="1100" b="1">
                <a:solidFill>
                  <a:schemeClr val="accent6"/>
                </a:solidFill>
                <a:latin typeface="Rockwell" panose="02060603020205020403" pitchFamily="18" charset="77"/>
              </a:endParaRPr>
            </a:p>
          </p:txBody>
        </p:sp>
      </p:grpSp>
      <p:pic>
        <p:nvPicPr>
          <p:cNvPr id="3" name="Afbeelding 2" descr="Afbeelding met paddenstoel&#10;&#10;Automatisch gegenereerde beschrijving">
            <a:extLst>
              <a:ext uri="{FF2B5EF4-FFF2-40B4-BE49-F238E27FC236}">
                <a16:creationId xmlns:a16="http://schemas.microsoft.com/office/drawing/2014/main" id="{10313C38-AADF-C73E-AE18-C3592058FF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408" y="3499394"/>
            <a:ext cx="2377467" cy="2678612"/>
          </a:xfrm>
          <a:prstGeom prst="rect">
            <a:avLst/>
          </a:prstGeom>
        </p:spPr>
      </p:pic>
      <p:pic>
        <p:nvPicPr>
          <p:cNvPr id="5" name="Afbeelding 4" descr="Afbeelding met accessoire&#10;&#10;Automatisch gegenereerde beschrijving">
            <a:extLst>
              <a:ext uri="{FF2B5EF4-FFF2-40B4-BE49-F238E27FC236}">
                <a16:creationId xmlns:a16="http://schemas.microsoft.com/office/drawing/2014/main" id="{86EA27DD-7880-0AF0-33B7-160945D996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9796" y="3585010"/>
            <a:ext cx="2345770" cy="2592996"/>
          </a:xfrm>
          <a:prstGeom prst="rect">
            <a:avLst/>
          </a:prstGeom>
        </p:spPr>
      </p:pic>
      <p:pic>
        <p:nvPicPr>
          <p:cNvPr id="7" name="Afbeelding 6" descr="Afbeelding met licht, cirkel&#10;&#10;Automatisch gegenereerde beschrijving">
            <a:extLst>
              <a:ext uri="{FF2B5EF4-FFF2-40B4-BE49-F238E27FC236}">
                <a16:creationId xmlns:a16="http://schemas.microsoft.com/office/drawing/2014/main" id="{EC197AC9-1E86-B6EA-6C1D-965D8F4449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5631" y="3382907"/>
            <a:ext cx="3002497" cy="2997201"/>
          </a:xfrm>
          <a:prstGeom prst="rect">
            <a:avLst/>
          </a:prstGeom>
        </p:spPr>
      </p:pic>
      <p:pic>
        <p:nvPicPr>
          <p:cNvPr id="4" name="Afbeelding 3" descr="Afbeelding met Hoofdtelefoon, accessoire, headset&#10;&#10;Automatisch gegenereerde beschrijving">
            <a:extLst>
              <a:ext uri="{FF2B5EF4-FFF2-40B4-BE49-F238E27FC236}">
                <a16:creationId xmlns:a16="http://schemas.microsoft.com/office/drawing/2014/main" id="{CC9EAAA4-B2D3-5BEA-6FB7-DB68C3C766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80233" y="3802966"/>
            <a:ext cx="3240687" cy="2157082"/>
          </a:xfrm>
          <a:prstGeom prst="rect">
            <a:avLst/>
          </a:prstGeom>
        </p:spPr>
      </p:pic>
    </p:spTree>
    <p:extLst>
      <p:ext uri="{BB962C8B-B14F-4D97-AF65-F5344CB8AC3E}">
        <p14:creationId xmlns:p14="http://schemas.microsoft.com/office/powerpoint/2010/main" val="379921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3BBAA9-F790-A7A0-AC13-EEBACA05EE7A}"/>
              </a:ext>
            </a:extLst>
          </p:cNvPr>
          <p:cNvSpPr>
            <a:spLocks noGrp="1"/>
          </p:cNvSpPr>
          <p:nvPr>
            <p:ph type="body" sz="quarter" idx="11"/>
          </p:nvPr>
        </p:nvSpPr>
        <p:spPr>
          <a:xfrm>
            <a:off x="481496" y="609384"/>
            <a:ext cx="5210313" cy="2661622"/>
          </a:xfrm>
        </p:spPr>
        <p:txBody>
          <a:bodyPr/>
          <a:lstStyle/>
          <a:p>
            <a:pPr>
              <a:lnSpc>
                <a:spcPct val="100000"/>
              </a:lnSpc>
            </a:pPr>
            <a:r>
              <a:rPr lang="nl-NL" b="1"/>
              <a:t>Universele oordoppen met muziekfilter</a:t>
            </a:r>
          </a:p>
          <a:p>
            <a:pPr marL="285750" indent="-285750">
              <a:lnSpc>
                <a:spcPct val="100000"/>
              </a:lnSpc>
              <a:buFont typeface="Arial" panose="020B0604020202020204" pitchFamily="34" charset="0"/>
              <a:buChar char="•"/>
            </a:pPr>
            <a:r>
              <a:rPr lang="nl-NL"/>
              <a:t>Muziek hoor je nog goed</a:t>
            </a:r>
          </a:p>
          <a:p>
            <a:pPr marL="285750" indent="-285750">
              <a:lnSpc>
                <a:spcPct val="100000"/>
              </a:lnSpc>
              <a:buFont typeface="Arial" panose="020B0604020202020204" pitchFamily="34" charset="0"/>
              <a:buChar char="•"/>
            </a:pPr>
            <a:r>
              <a:rPr lang="nl-NL"/>
              <a:t>Kunt goed gesprekken voeren</a:t>
            </a:r>
          </a:p>
          <a:p>
            <a:pPr marL="285750" indent="-285750">
              <a:lnSpc>
                <a:spcPct val="100000"/>
              </a:lnSpc>
              <a:buFont typeface="Arial" panose="020B0604020202020204" pitchFamily="34" charset="0"/>
              <a:buChar char="•"/>
            </a:pPr>
            <a:r>
              <a:rPr lang="nl-NL"/>
              <a:t>Meerdere keren bruikbaar</a:t>
            </a:r>
          </a:p>
          <a:p>
            <a:pPr marL="285750" indent="-285750">
              <a:lnSpc>
                <a:spcPct val="100000"/>
              </a:lnSpc>
              <a:buFont typeface="Arial" panose="020B0604020202020204" pitchFamily="34" charset="0"/>
              <a:buChar char="•"/>
            </a:pPr>
            <a:r>
              <a:rPr lang="nl-NL"/>
              <a:t>Vrijwel onzichtbaar </a:t>
            </a:r>
          </a:p>
          <a:p>
            <a:pPr marL="285750" indent="-285750">
              <a:lnSpc>
                <a:spcPct val="100000"/>
              </a:lnSpc>
              <a:buFont typeface="Arial" panose="020B0604020202020204" pitchFamily="34" charset="0"/>
              <a:buChar char="•"/>
            </a:pPr>
            <a:r>
              <a:rPr lang="nl-NL"/>
              <a:t>Betaalbaar (rond €10)</a:t>
            </a:r>
          </a:p>
          <a:p>
            <a:endParaRPr lang="nl-NL"/>
          </a:p>
        </p:txBody>
      </p:sp>
      <p:sp>
        <p:nvSpPr>
          <p:cNvPr id="5" name="Tekstvak 4">
            <a:extLst>
              <a:ext uri="{FF2B5EF4-FFF2-40B4-BE49-F238E27FC236}">
                <a16:creationId xmlns:a16="http://schemas.microsoft.com/office/drawing/2014/main" id="{573130E6-F288-14DD-2CF6-45F141AA422C}"/>
              </a:ext>
            </a:extLst>
          </p:cNvPr>
          <p:cNvSpPr txBox="1"/>
          <p:nvPr/>
        </p:nvSpPr>
        <p:spPr>
          <a:xfrm>
            <a:off x="3166028" y="3861282"/>
            <a:ext cx="4077528" cy="2544286"/>
          </a:xfrm>
          <a:prstGeom prst="rect">
            <a:avLst/>
          </a:prstGeom>
          <a:noFill/>
        </p:spPr>
        <p:txBody>
          <a:bodyPr wrap="square">
            <a:spAutoFit/>
          </a:bodyPr>
          <a:lstStyle/>
          <a:p>
            <a:pPr marR="0" lvl="0" fontAlgn="auto">
              <a:spcBef>
                <a:spcPts val="1000"/>
              </a:spcBef>
              <a:spcAft>
                <a:spcPts val="0"/>
              </a:spcAft>
              <a:buClrTx/>
              <a:buSzTx/>
              <a:tabLst/>
              <a:defRPr/>
            </a:pPr>
            <a:r>
              <a:rPr lang="nl-NL" b="1">
                <a:latin typeface="Verdana" panose="020B0604030504040204" pitchFamily="34" charset="0"/>
                <a:ea typeface="Verdana" panose="020B0604030504040204" pitchFamily="34" charset="0"/>
              </a:rPr>
              <a:t>Schuimdoppen</a:t>
            </a: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Eenmalig gebruik </a:t>
            </a: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Dempen alle geluid, dus muziek en gesprekken moeilijker te horen.</a:t>
            </a: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Zitten vaak niet lekker </a:t>
            </a: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Sluiten niet altijd goed af  </a:t>
            </a:r>
          </a:p>
        </p:txBody>
      </p:sp>
      <p:pic>
        <p:nvPicPr>
          <p:cNvPr id="7" name="Afbeelding 6">
            <a:extLst>
              <a:ext uri="{FF2B5EF4-FFF2-40B4-BE49-F238E27FC236}">
                <a16:creationId xmlns:a16="http://schemas.microsoft.com/office/drawing/2014/main" id="{2E309F03-B749-B86A-C88B-669A17FB6F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59192">
            <a:off x="4466324" y="1032752"/>
            <a:ext cx="1476934" cy="1662497"/>
          </a:xfrm>
          <a:prstGeom prst="rect">
            <a:avLst/>
          </a:prstGeom>
        </p:spPr>
      </p:pic>
      <p:pic>
        <p:nvPicPr>
          <p:cNvPr id="8" name="Afbeelding 7">
            <a:extLst>
              <a:ext uri="{FF2B5EF4-FFF2-40B4-BE49-F238E27FC236}">
                <a16:creationId xmlns:a16="http://schemas.microsoft.com/office/drawing/2014/main" id="{E1A5470B-2209-662A-F89C-6F6D358462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34502">
            <a:off x="1388127" y="4655377"/>
            <a:ext cx="1587749" cy="1752711"/>
          </a:xfrm>
          <a:prstGeom prst="rect">
            <a:avLst/>
          </a:prstGeom>
        </p:spPr>
      </p:pic>
    </p:spTree>
    <p:extLst>
      <p:ext uri="{BB962C8B-B14F-4D97-AF65-F5344CB8AC3E}">
        <p14:creationId xmlns:p14="http://schemas.microsoft.com/office/powerpoint/2010/main" val="421554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73130E6-F288-14DD-2CF6-45F141AA422C}"/>
              </a:ext>
            </a:extLst>
          </p:cNvPr>
          <p:cNvSpPr txBox="1"/>
          <p:nvPr/>
        </p:nvSpPr>
        <p:spPr>
          <a:xfrm>
            <a:off x="3285297" y="4132809"/>
            <a:ext cx="4077528" cy="1585049"/>
          </a:xfrm>
          <a:prstGeom prst="rect">
            <a:avLst/>
          </a:prstGeom>
          <a:noFill/>
        </p:spPr>
        <p:txBody>
          <a:bodyPr wrap="square">
            <a:spAutoFit/>
          </a:bodyPr>
          <a:lstStyle/>
          <a:p>
            <a:pPr marR="0" lvl="0" fontAlgn="auto">
              <a:spcBef>
                <a:spcPts val="1000"/>
              </a:spcBef>
              <a:spcAft>
                <a:spcPts val="0"/>
              </a:spcAft>
              <a:buClrTx/>
              <a:buSzTx/>
              <a:tabLst/>
              <a:defRPr/>
            </a:pPr>
            <a:r>
              <a:rPr lang="nl-NL" b="1" err="1">
                <a:latin typeface="Verdana" panose="020B0604030504040204" pitchFamily="34" charset="0"/>
                <a:ea typeface="Verdana" panose="020B0604030504040204" pitchFamily="34" charset="0"/>
              </a:rPr>
              <a:t>Oorkappen</a:t>
            </a:r>
            <a:endParaRPr lang="nl-NL" b="1">
              <a:latin typeface="Verdana" panose="020B0604030504040204" pitchFamily="34" charset="0"/>
              <a:ea typeface="Verdana" panose="020B0604030504040204" pitchFamily="34" charset="0"/>
            </a:endParaRP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Vooral geschikt voor werk </a:t>
            </a: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Makkelijk op- en afzetten</a:t>
            </a:r>
          </a:p>
          <a:p>
            <a:pPr marL="285750" marR="0" lvl="0" indent="-285750" fontAlgn="auto">
              <a:spcBef>
                <a:spcPts val="1000"/>
              </a:spcBef>
              <a:spcAft>
                <a:spcPts val="0"/>
              </a:spcAft>
              <a:buClrTx/>
              <a:buSzTx/>
              <a:buFont typeface="Arial" panose="020B0604020202020204" pitchFamily="34" charset="0"/>
              <a:buChar char="•"/>
              <a:tabLst/>
              <a:defRPr/>
            </a:pPr>
            <a:r>
              <a:rPr lang="nl-NL">
                <a:latin typeface="Verdana" panose="020B0604030504040204" pitchFamily="34" charset="0"/>
                <a:ea typeface="Verdana" panose="020B0604030504040204" pitchFamily="34" charset="0"/>
              </a:rPr>
              <a:t>Moeilijk communiceren</a:t>
            </a:r>
          </a:p>
        </p:txBody>
      </p:sp>
      <p:sp>
        <p:nvSpPr>
          <p:cNvPr id="11" name="Tekstvak 10">
            <a:extLst>
              <a:ext uri="{FF2B5EF4-FFF2-40B4-BE49-F238E27FC236}">
                <a16:creationId xmlns:a16="http://schemas.microsoft.com/office/drawing/2014/main" id="{23B2F0AB-A5B6-D955-03CB-628A55DEE174}"/>
              </a:ext>
            </a:extLst>
          </p:cNvPr>
          <p:cNvSpPr txBox="1"/>
          <p:nvPr/>
        </p:nvSpPr>
        <p:spPr>
          <a:xfrm>
            <a:off x="474593" y="439324"/>
            <a:ext cx="4077528" cy="2544286"/>
          </a:xfrm>
          <a:prstGeom prst="rect">
            <a:avLst/>
          </a:prstGeom>
          <a:noFill/>
        </p:spPr>
        <p:txBody>
          <a:bodyPr wrap="square">
            <a:spAutoFit/>
          </a:bodyPr>
          <a:lstStyle/>
          <a:p>
            <a:pPr>
              <a:lnSpc>
                <a:spcPct val="100000"/>
              </a:lnSpc>
              <a:spcBef>
                <a:spcPts val="1000"/>
              </a:spcBef>
              <a:defRPr/>
            </a:pPr>
            <a:r>
              <a:rPr lang="nl-NL" b="1" err="1">
                <a:latin typeface="Verdana" panose="020B0604030504040204" pitchFamily="34" charset="0"/>
                <a:ea typeface="Verdana" panose="020B0604030504040204" pitchFamily="34" charset="0"/>
              </a:rPr>
              <a:t>Otoplastieken</a:t>
            </a:r>
            <a:endParaRPr lang="nl-NL" b="1">
              <a:latin typeface="Verdana" panose="020B0604030504040204" pitchFamily="34" charset="0"/>
              <a:ea typeface="Verdana" panose="020B0604030504040204" pitchFamily="34" charset="0"/>
            </a:endParaRPr>
          </a:p>
          <a:p>
            <a:pPr marL="285750" indent="-285750">
              <a:lnSpc>
                <a:spcPct val="100000"/>
              </a:lnSpc>
              <a:spcBef>
                <a:spcPts val="1000"/>
              </a:spcBef>
              <a:buFont typeface="Arial" panose="020B0604020202020204" pitchFamily="34" charset="0"/>
              <a:buChar char="•"/>
              <a:defRPr/>
            </a:pPr>
            <a:r>
              <a:rPr lang="nl-NL">
                <a:latin typeface="Verdana" panose="020B0604030504040204" pitchFamily="34" charset="0"/>
                <a:ea typeface="Verdana" panose="020B0604030504040204" pitchFamily="34" charset="0"/>
              </a:rPr>
              <a:t>Zelfde voordelen als universele</a:t>
            </a:r>
          </a:p>
          <a:p>
            <a:pPr marL="285750" indent="-285750">
              <a:lnSpc>
                <a:spcPct val="100000"/>
              </a:lnSpc>
              <a:spcBef>
                <a:spcPts val="1000"/>
              </a:spcBef>
              <a:buFont typeface="Arial" panose="020B0604020202020204" pitchFamily="34" charset="0"/>
              <a:buChar char="•"/>
              <a:defRPr/>
            </a:pPr>
            <a:r>
              <a:rPr lang="nl-NL">
                <a:latin typeface="Verdana" panose="020B0604030504040204" pitchFamily="34" charset="0"/>
                <a:ea typeface="Verdana" panose="020B0604030504040204" pitchFamily="34" charset="0"/>
              </a:rPr>
              <a:t>Vanaf ongeveer €100</a:t>
            </a:r>
          </a:p>
          <a:p>
            <a:pPr marL="285750" indent="-285750">
              <a:lnSpc>
                <a:spcPct val="100000"/>
              </a:lnSpc>
              <a:spcBef>
                <a:spcPts val="1000"/>
              </a:spcBef>
              <a:buFont typeface="Arial" panose="020B0604020202020204" pitchFamily="34" charset="0"/>
              <a:buChar char="•"/>
              <a:defRPr/>
            </a:pPr>
            <a:r>
              <a:rPr lang="nl-NL">
                <a:latin typeface="Verdana" panose="020B0604030504040204" pitchFamily="34" charset="0"/>
                <a:ea typeface="Verdana" panose="020B0604030504040204" pitchFamily="34" charset="0"/>
              </a:rPr>
              <a:t>Op maat gemaakt, dus past het best</a:t>
            </a:r>
          </a:p>
          <a:p>
            <a:pPr marL="285750" indent="-285750">
              <a:lnSpc>
                <a:spcPct val="100000"/>
              </a:lnSpc>
              <a:spcBef>
                <a:spcPts val="1000"/>
              </a:spcBef>
              <a:buFont typeface="Arial" panose="020B0604020202020204" pitchFamily="34" charset="0"/>
              <a:buChar char="•"/>
              <a:defRPr/>
            </a:pPr>
            <a:r>
              <a:rPr lang="nl-NL">
                <a:latin typeface="Verdana" panose="020B0604030504040204" pitchFamily="34" charset="0"/>
                <a:ea typeface="Verdana" panose="020B0604030504040204" pitchFamily="34" charset="0"/>
              </a:rPr>
              <a:t>Voor vrije tijd en werk, verschillende filters mogelijk   </a:t>
            </a:r>
          </a:p>
        </p:txBody>
      </p:sp>
      <p:pic>
        <p:nvPicPr>
          <p:cNvPr id="12" name="Afbeelding 11" descr="Afbeelding met licht, cirkel&#10;&#10;Automatisch gegenereerde beschrijving">
            <a:extLst>
              <a:ext uri="{FF2B5EF4-FFF2-40B4-BE49-F238E27FC236}">
                <a16:creationId xmlns:a16="http://schemas.microsoft.com/office/drawing/2014/main" id="{8E7BDF76-1189-10A8-40BC-B86BB8224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84579">
            <a:off x="4298236" y="1019030"/>
            <a:ext cx="1813111" cy="1809913"/>
          </a:xfrm>
          <a:prstGeom prst="rect">
            <a:avLst/>
          </a:prstGeom>
        </p:spPr>
      </p:pic>
      <p:pic>
        <p:nvPicPr>
          <p:cNvPr id="3" name="Afbeelding 2">
            <a:extLst>
              <a:ext uri="{FF2B5EF4-FFF2-40B4-BE49-F238E27FC236}">
                <a16:creationId xmlns:a16="http://schemas.microsoft.com/office/drawing/2014/main" id="{08E19F2E-B427-4D12-90C6-560E1FCD87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785" y="4132809"/>
            <a:ext cx="2888512" cy="1922666"/>
          </a:xfrm>
          <a:prstGeom prst="rect">
            <a:avLst/>
          </a:prstGeom>
        </p:spPr>
      </p:pic>
    </p:spTree>
    <p:extLst>
      <p:ext uri="{BB962C8B-B14F-4D97-AF65-F5344CB8AC3E}">
        <p14:creationId xmlns:p14="http://schemas.microsoft.com/office/powerpoint/2010/main" val="383054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CD4CFD7-4A18-9696-3C8B-829484F572D3}"/>
              </a:ext>
            </a:extLst>
          </p:cNvPr>
          <p:cNvSpPr>
            <a:spLocks noGrp="1"/>
          </p:cNvSpPr>
          <p:nvPr>
            <p:ph type="body" sz="quarter" idx="11"/>
          </p:nvPr>
        </p:nvSpPr>
        <p:spPr>
          <a:xfrm>
            <a:off x="584200" y="2248308"/>
            <a:ext cx="7864061" cy="3923892"/>
          </a:xfrm>
        </p:spPr>
        <p:txBody>
          <a:bodyPr/>
          <a:lstStyle/>
          <a:p>
            <a:r>
              <a:rPr lang="nl-NL" sz="2400"/>
              <a:t>Gehoorbescherming</a:t>
            </a:r>
          </a:p>
          <a:p>
            <a:endParaRPr lang="nl-NL"/>
          </a:p>
          <a:p>
            <a:r>
              <a:rPr lang="nl-NL"/>
              <a:t>Beantwoord de volgende vragen: </a:t>
            </a:r>
          </a:p>
          <a:p>
            <a:pPr marL="342900" indent="-342900">
              <a:buFont typeface="+mj-lt"/>
              <a:buAutoNum type="arabicPeriod"/>
            </a:pPr>
            <a:r>
              <a:rPr lang="nl-NL"/>
              <a:t>Gebruik je gehoorbescherming? Wanneer?  </a:t>
            </a:r>
          </a:p>
          <a:p>
            <a:pPr marL="342900" indent="-342900">
              <a:buFont typeface="+mj-lt"/>
              <a:buAutoNum type="arabicPeriod"/>
            </a:pPr>
            <a:r>
              <a:rPr lang="nl-NL"/>
              <a:t>Welk type gehoorbescherming kun je het beste in welke situatie gebruiken?</a:t>
            </a:r>
          </a:p>
          <a:p>
            <a:pPr marL="342900" indent="-342900">
              <a:buFont typeface="+mj-lt"/>
              <a:buAutoNum type="arabicPeriod"/>
            </a:pPr>
            <a:r>
              <a:rPr lang="nl-NL"/>
              <a:t>Wat is voor jou een reden om wel of geen oordoppen te gebruiken? </a:t>
            </a:r>
          </a:p>
          <a:p>
            <a:pPr marL="342900" indent="-342900">
              <a:buFont typeface="+mj-lt"/>
              <a:buAutoNum type="arabicPeriod"/>
            </a:pPr>
            <a:r>
              <a:rPr lang="nl-NL"/>
              <a:t>Waarom is het belangrijk om je gehoor te testen?</a:t>
            </a:r>
          </a:p>
          <a:p>
            <a:pPr marL="342900" indent="-342900">
              <a:buFont typeface="+mj-lt"/>
              <a:buAutoNum type="arabicPeriod"/>
            </a:pPr>
            <a:r>
              <a:rPr lang="nl-NL"/>
              <a:t>Hoe vaak zou je je gehoor moeten testen? </a:t>
            </a:r>
          </a:p>
          <a:p>
            <a:endParaRPr lang="nl-NL"/>
          </a:p>
        </p:txBody>
      </p:sp>
      <p:pic>
        <p:nvPicPr>
          <p:cNvPr id="3" name="Afbeelding 2">
            <a:extLst>
              <a:ext uri="{FF2B5EF4-FFF2-40B4-BE49-F238E27FC236}">
                <a16:creationId xmlns:a16="http://schemas.microsoft.com/office/drawing/2014/main" id="{15467167-D93F-09A8-FCBD-153FDEDBE6C2}"/>
              </a:ext>
            </a:extLst>
          </p:cNvPr>
          <p:cNvPicPr>
            <a:picLocks noChangeAspect="1"/>
          </p:cNvPicPr>
          <p:nvPr/>
        </p:nvPicPr>
        <p:blipFill>
          <a:blip r:embed="rId3"/>
          <a:stretch>
            <a:fillRect/>
          </a:stretch>
        </p:blipFill>
        <p:spPr>
          <a:xfrm>
            <a:off x="7374057" y="1838009"/>
            <a:ext cx="4344178" cy="4334191"/>
          </a:xfrm>
          <a:prstGeom prst="rect">
            <a:avLst/>
          </a:prstGeom>
        </p:spPr>
      </p:pic>
    </p:spTree>
    <p:extLst>
      <p:ext uri="{BB962C8B-B14F-4D97-AF65-F5344CB8AC3E}">
        <p14:creationId xmlns:p14="http://schemas.microsoft.com/office/powerpoint/2010/main" val="3030212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313512" y="2088007"/>
            <a:ext cx="5397500" cy="3924300"/>
          </a:xfrm>
        </p:spPr>
        <p:txBody>
          <a:bodyPr>
            <a:normAutofit lnSpcReduction="10000"/>
          </a:bodyPr>
          <a:lstStyle/>
          <a:p>
            <a:r>
              <a:rPr lang="nl-NL"/>
              <a:t>SAMENVATTING</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sz="1900"/>
              <a:t>Het is goed om je gehoor in de gaten te houden, bijvoorbeeld door 1 keer per jaar de </a:t>
            </a:r>
            <a:r>
              <a:rPr lang="nl-NL" sz="1900" err="1"/>
              <a:t>Oorcheck</a:t>
            </a:r>
            <a:r>
              <a:rPr lang="nl-NL" sz="1900"/>
              <a:t> </a:t>
            </a:r>
            <a:r>
              <a:rPr lang="nl-NL" sz="1900" err="1"/>
              <a:t>hoortest</a:t>
            </a:r>
            <a:r>
              <a:rPr lang="nl-NL" sz="1900"/>
              <a:t> te doen</a:t>
            </a:r>
          </a:p>
          <a:p>
            <a:pPr marL="285750" indent="-285750">
              <a:buFont typeface="Arial" panose="020B0604020202020204" pitchFamily="34" charset="0"/>
              <a:buChar char="•"/>
            </a:pPr>
            <a:endParaRPr lang="nl-NL" sz="1900"/>
          </a:p>
          <a:p>
            <a:pPr marL="285750" indent="-285750">
              <a:buFont typeface="Arial" panose="020B0604020202020204" pitchFamily="34" charset="0"/>
              <a:buChar char="•"/>
            </a:pPr>
            <a:r>
              <a:rPr lang="nl-NL" sz="1900"/>
              <a:t>Soorten gehoorbescherming: universele oordoppen, schuimdoppen, </a:t>
            </a:r>
            <a:r>
              <a:rPr lang="nl-NL" sz="1900" err="1"/>
              <a:t>otoplastieken</a:t>
            </a:r>
            <a:r>
              <a:rPr lang="nl-NL" sz="1900"/>
              <a:t>, en </a:t>
            </a:r>
            <a:r>
              <a:rPr lang="nl-NL" sz="1900" err="1"/>
              <a:t>oorkappen</a:t>
            </a:r>
            <a:r>
              <a:rPr lang="nl-NL" sz="1900"/>
              <a:t>.</a:t>
            </a:r>
          </a:p>
          <a:p>
            <a:pPr marL="285750" indent="-285750">
              <a:buFont typeface="Arial" panose="020B0604020202020204" pitchFamily="34" charset="0"/>
              <a:buChar char="•"/>
            </a:pPr>
            <a:endParaRPr lang="nl-NL" sz="1900"/>
          </a:p>
          <a:p>
            <a:pPr marL="285750" indent="-285750">
              <a:buFont typeface="Arial" panose="020B0604020202020204" pitchFamily="34" charset="0"/>
              <a:buChar char="•"/>
            </a:pPr>
            <a:r>
              <a:rPr lang="nl-NL" sz="1900"/>
              <a:t>Welke soort denk je veel te gaan gebruiken in jouw toekomstige beroep?</a:t>
            </a:r>
          </a:p>
          <a:p>
            <a:endParaRPr lang="nl-NL"/>
          </a:p>
        </p:txBody>
      </p:sp>
      <p:pic>
        <p:nvPicPr>
          <p:cNvPr id="5" name="Afbeelding 4" descr="Afbeelding met muziek, muziekinstrument, trommel, Percussie&#10;&#10;Automatisch gegenereerde beschrijving">
            <a:extLst>
              <a:ext uri="{FF2B5EF4-FFF2-40B4-BE49-F238E27FC236}">
                <a16:creationId xmlns:a16="http://schemas.microsoft.com/office/drawing/2014/main" id="{66244ADF-93C3-98F7-6B1C-ED32FA93EB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1012" y="3156893"/>
            <a:ext cx="6480988" cy="3850194"/>
          </a:xfrm>
          <a:prstGeom prst="rect">
            <a:avLst/>
          </a:prstGeom>
        </p:spPr>
      </p:pic>
    </p:spTree>
    <p:extLst>
      <p:ext uri="{BB962C8B-B14F-4D97-AF65-F5344CB8AC3E}">
        <p14:creationId xmlns:p14="http://schemas.microsoft.com/office/powerpoint/2010/main" val="383906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36AEA-E296-A65D-E886-A25CE7396B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3" name="Group 2">
            <a:extLst>
              <a:ext uri="{FF2B5EF4-FFF2-40B4-BE49-F238E27FC236}">
                <a16:creationId xmlns:a16="http://schemas.microsoft.com/office/drawing/2014/main" id="{8653893F-7575-4CD5-373B-5FD903F356C8}"/>
              </a:ext>
            </a:extLst>
          </p:cNvPr>
          <p:cNvGrpSpPr>
            <a:grpSpLocks noChangeAspect="1"/>
          </p:cNvGrpSpPr>
          <p:nvPr/>
        </p:nvGrpSpPr>
        <p:grpSpPr>
          <a:xfrm>
            <a:off x="542162" y="4030503"/>
            <a:ext cx="6353241" cy="1872000"/>
            <a:chOff x="2091562" y="1363503"/>
            <a:chExt cx="8008875" cy="2359836"/>
          </a:xfrm>
        </p:grpSpPr>
        <p:pic>
          <p:nvPicPr>
            <p:cNvPr id="4" name="Picture 3">
              <a:extLst>
                <a:ext uri="{FF2B5EF4-FFF2-40B4-BE49-F238E27FC236}">
                  <a16:creationId xmlns:a16="http://schemas.microsoft.com/office/drawing/2014/main" id="{D067D49C-1E84-540F-0B87-701A3C4299A0}"/>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5" name="Group 4">
              <a:extLst>
                <a:ext uri="{FF2B5EF4-FFF2-40B4-BE49-F238E27FC236}">
                  <a16:creationId xmlns:a16="http://schemas.microsoft.com/office/drawing/2014/main" id="{1722518D-D6C8-D4EE-025A-5A5EFC09CC31}"/>
                </a:ext>
              </a:extLst>
            </p:cNvPr>
            <p:cNvGrpSpPr/>
            <p:nvPr/>
          </p:nvGrpSpPr>
          <p:grpSpPr>
            <a:xfrm rot="21169149">
              <a:off x="2091562" y="1363503"/>
              <a:ext cx="8008875" cy="1502720"/>
              <a:chOff x="4217389" y="1511882"/>
              <a:chExt cx="3303037" cy="650686"/>
            </a:xfrm>
          </p:grpSpPr>
          <p:pic>
            <p:nvPicPr>
              <p:cNvPr id="8" name="Picture 7">
                <a:extLst>
                  <a:ext uri="{FF2B5EF4-FFF2-40B4-BE49-F238E27FC236}">
                    <a16:creationId xmlns:a16="http://schemas.microsoft.com/office/drawing/2014/main" id="{C2D49DEA-CF47-CAFD-D41B-7AD38735B628}"/>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9" name="Picture 8">
                <a:extLst>
                  <a:ext uri="{FF2B5EF4-FFF2-40B4-BE49-F238E27FC236}">
                    <a16:creationId xmlns:a16="http://schemas.microsoft.com/office/drawing/2014/main" id="{10FD2410-6F43-AF01-7F6F-BBDFBDBA24BA}"/>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6" name="TextBox 5">
              <a:extLst>
                <a:ext uri="{FF2B5EF4-FFF2-40B4-BE49-F238E27FC236}">
                  <a16:creationId xmlns:a16="http://schemas.microsoft.com/office/drawing/2014/main" id="{8A90EDA9-19C8-E05D-D365-2F354CA7CD3D}"/>
                </a:ext>
              </a:extLst>
            </p:cNvPr>
            <p:cNvSpPr txBox="1"/>
            <p:nvPr/>
          </p:nvSpPr>
          <p:spPr>
            <a:xfrm rot="21257907">
              <a:off x="2295926" y="1683465"/>
              <a:ext cx="7441890" cy="739220"/>
            </a:xfrm>
            <a:prstGeom prst="rect">
              <a:avLst/>
            </a:prstGeom>
            <a:noFill/>
          </p:spPr>
          <p:txBody>
            <a:bodyPr wrap="square" lIns="91440" tIns="45720" rIns="91440" bIns="45720" rtlCol="0" anchor="t">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a:rPr>
                <a:t>Oorcheck</a:t>
              </a:r>
              <a:r>
                <a:rPr kumimoji="0" lang="nl-NL" sz="3200" b="1" i="0" u="none" strike="noStrike" kern="1200" cap="none" spc="0" normalizeH="0" baseline="0" noProof="0">
                  <a:ln>
                    <a:noFill/>
                  </a:ln>
                  <a:solidFill>
                    <a:prstClr val="white"/>
                  </a:solidFill>
                  <a:effectLst/>
                  <a:uLnTx/>
                  <a:uFillTx/>
                  <a:latin typeface="Rockwell"/>
                </a:rPr>
                <a:t> op het MBO – les </a:t>
              </a:r>
              <a:r>
                <a:rPr lang="nl-NL" sz="3200" b="1">
                  <a:solidFill>
                    <a:prstClr val="white"/>
                  </a:solidFill>
                  <a:latin typeface="Rockwell"/>
                </a:rPr>
                <a:t>5</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7" name="TextBox 6">
              <a:extLst>
                <a:ext uri="{FF2B5EF4-FFF2-40B4-BE49-F238E27FC236}">
                  <a16:creationId xmlns:a16="http://schemas.microsoft.com/office/drawing/2014/main" id="{893FC367-BFD3-48E8-1292-83A5C86FC99A}"/>
                </a:ext>
              </a:extLst>
            </p:cNvPr>
            <p:cNvSpPr txBox="1"/>
            <p:nvPr/>
          </p:nvSpPr>
          <p:spPr>
            <a:xfrm rot="21257907">
              <a:off x="2971762" y="3028841"/>
              <a:ext cx="3922785" cy="472829"/>
            </a:xfrm>
            <a:prstGeom prst="rect">
              <a:avLst/>
            </a:prstGeom>
            <a:noFill/>
          </p:spPr>
          <p:txBody>
            <a:bodyPr wrap="square" lIns="91440" tIns="45720" rIns="91440" bIns="45720" rtlCol="0" anchor="t">
              <a:normAutofit/>
            </a:bodyPr>
            <a:lstStyle/>
            <a:p>
              <a:pPr algn="ctr" defTabSz="457200">
                <a:defRPr/>
              </a:pPr>
              <a:r>
                <a:rPr lang="nl-NL" sz="1400" b="1" dirty="0">
                  <a:solidFill>
                    <a:prstClr val="white"/>
                  </a:solidFill>
                  <a:latin typeface="Rockwell"/>
                </a:rPr>
                <a:t>Muziekspelers</a:t>
              </a:r>
              <a:endParaRPr lang="nl-NL" sz="1400" b="1" i="0" u="none" strike="noStrike" kern="1200" cap="none" spc="0" normalizeH="0" baseline="0" noProof="0" dirty="0">
                <a:ln>
                  <a:noFill/>
                </a:ln>
                <a:solidFill>
                  <a:prstClr val="white"/>
                </a:solidFill>
                <a:effectLst/>
                <a:uLnTx/>
                <a:uFillTx/>
                <a:latin typeface="Rockwell" panose="02060603020205020403" pitchFamily="18" charset="77"/>
              </a:endParaRPr>
            </a:p>
          </p:txBody>
        </p:sp>
      </p:grpSp>
      <p:pic>
        <p:nvPicPr>
          <p:cNvPr id="13" name="Picture 12" descr="A close up of a mouth&#10;&#10;Description automatically generated">
            <a:extLst>
              <a:ext uri="{FF2B5EF4-FFF2-40B4-BE49-F238E27FC236}">
                <a16:creationId xmlns:a16="http://schemas.microsoft.com/office/drawing/2014/main" id="{E4BA92D9-5B40-B065-CD73-66A544BC84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5" name="Picture 14" descr="A blue and pink zigzag lines on a black background&#10;&#10;Description automatically generated">
            <a:extLst>
              <a:ext uri="{FF2B5EF4-FFF2-40B4-BE49-F238E27FC236}">
                <a16:creationId xmlns:a16="http://schemas.microsoft.com/office/drawing/2014/main" id="{98D1EBBE-8F1C-825B-5259-CFE20AE66A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7" name="Picture 16" descr="A blue and pink zigzag lines on a black background&#10;&#10;Description automatically generated">
            <a:extLst>
              <a:ext uri="{FF2B5EF4-FFF2-40B4-BE49-F238E27FC236}">
                <a16:creationId xmlns:a16="http://schemas.microsoft.com/office/drawing/2014/main" id="{AFCEC2FA-0E6D-C005-94C6-1BCDA58BB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20453">
            <a:off x="9299456" y="853319"/>
            <a:ext cx="1338875" cy="1606650"/>
          </a:xfrm>
          <a:prstGeom prst="rect">
            <a:avLst/>
          </a:prstGeom>
        </p:spPr>
      </p:pic>
    </p:spTree>
    <p:extLst>
      <p:ext uri="{BB962C8B-B14F-4D97-AF65-F5344CB8AC3E}">
        <p14:creationId xmlns:p14="http://schemas.microsoft.com/office/powerpoint/2010/main" val="359500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BEB4E5-478C-A639-47EB-29C6AD954282}"/>
              </a:ext>
            </a:extLst>
          </p:cNvPr>
          <p:cNvSpPr>
            <a:spLocks noGrp="1"/>
          </p:cNvSpPr>
          <p:nvPr>
            <p:ph type="body" sz="quarter" idx="11"/>
          </p:nvPr>
        </p:nvSpPr>
        <p:spPr>
          <a:xfrm>
            <a:off x="1188048" y="2305817"/>
            <a:ext cx="9829800" cy="3923892"/>
          </a:xfrm>
        </p:spPr>
        <p:txBody>
          <a:bodyPr vert="horz" lIns="91440" tIns="45720" rIns="91440" bIns="45720" rtlCol="0" anchor="t">
            <a:normAutofit/>
          </a:bodyPr>
          <a:lstStyle/>
          <a:p>
            <a:endParaRPr lang="nl-NL">
              <a:latin typeface="Verdana"/>
              <a:ea typeface="Verdana"/>
            </a:endParaRPr>
          </a:p>
          <a:p>
            <a:endParaRPr lang="nl-NL">
              <a:latin typeface="Verdana"/>
              <a:ea typeface="Verdana"/>
            </a:endParaRPr>
          </a:p>
          <a:p>
            <a:endParaRPr lang="nl-NL">
              <a:latin typeface="Verdana"/>
              <a:ea typeface="Verdana"/>
            </a:endParaRPr>
          </a:p>
          <a:p>
            <a:endParaRPr lang="nl-NL">
              <a:latin typeface="Verdana"/>
              <a:ea typeface="Verdana"/>
            </a:endParaRPr>
          </a:p>
          <a:p>
            <a:endParaRPr lang="nl-NL">
              <a:latin typeface="Verdana"/>
              <a:ea typeface="Verdana"/>
            </a:endParaRPr>
          </a:p>
          <a:p>
            <a:endParaRPr lang="nl-NL">
              <a:latin typeface="Verdana"/>
              <a:ea typeface="Verdana"/>
            </a:endParaRPr>
          </a:p>
          <a:p>
            <a:r>
              <a:rPr lang="nl-NL">
                <a:latin typeface="Verdana"/>
                <a:ea typeface="Verdana"/>
              </a:rPr>
              <a:t>     Te hard       +      te vaak       +        te lang</a:t>
            </a:r>
            <a:endParaRPr lang="nl-NL"/>
          </a:p>
        </p:txBody>
      </p:sp>
      <p:pic>
        <p:nvPicPr>
          <p:cNvPr id="3" name="Afbeelding 2" descr="A orange and black circle with a speaker symbol&#10;&#10;Description automatically generated">
            <a:extLst>
              <a:ext uri="{FF2B5EF4-FFF2-40B4-BE49-F238E27FC236}">
                <a16:creationId xmlns:a16="http://schemas.microsoft.com/office/drawing/2014/main" id="{23C9B935-8EDC-744E-48A0-8F6C5EB7A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818" y="2566475"/>
            <a:ext cx="1695450" cy="1685925"/>
          </a:xfrm>
          <a:prstGeom prst="rect">
            <a:avLst/>
          </a:prstGeom>
        </p:spPr>
      </p:pic>
      <p:pic>
        <p:nvPicPr>
          <p:cNvPr id="4" name="Afbeelding 3" descr="A logo with a number in a circle&#10;&#10;Description automatically generated">
            <a:extLst>
              <a:ext uri="{FF2B5EF4-FFF2-40B4-BE49-F238E27FC236}">
                <a16:creationId xmlns:a16="http://schemas.microsoft.com/office/drawing/2014/main" id="{21ECA4C1-7390-C0B4-EC48-F35053722E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9306" y="2564316"/>
            <a:ext cx="1695450" cy="1685925"/>
          </a:xfrm>
          <a:prstGeom prst="rect">
            <a:avLst/>
          </a:prstGeom>
        </p:spPr>
      </p:pic>
      <p:pic>
        <p:nvPicPr>
          <p:cNvPr id="5" name="Afbeelding 4" descr="A clock in a circle&#10;&#10;Description automatically generated">
            <a:extLst>
              <a:ext uri="{FF2B5EF4-FFF2-40B4-BE49-F238E27FC236}">
                <a16:creationId xmlns:a16="http://schemas.microsoft.com/office/drawing/2014/main" id="{30214046-7C8D-24F1-23B1-7C74BFDB64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1870" y="2588113"/>
            <a:ext cx="1695450" cy="1685925"/>
          </a:xfrm>
          <a:prstGeom prst="rect">
            <a:avLst/>
          </a:prstGeom>
        </p:spPr>
      </p:pic>
      <p:grpSp>
        <p:nvGrpSpPr>
          <p:cNvPr id="20" name="Group 16">
            <a:extLst>
              <a:ext uri="{FF2B5EF4-FFF2-40B4-BE49-F238E27FC236}">
                <a16:creationId xmlns:a16="http://schemas.microsoft.com/office/drawing/2014/main" id="{F7A7839D-4CF1-F7A5-AB9A-B8325DFB53D9}"/>
              </a:ext>
            </a:extLst>
          </p:cNvPr>
          <p:cNvGrpSpPr>
            <a:grpSpLocks noChangeAspect="1"/>
          </p:cNvGrpSpPr>
          <p:nvPr/>
        </p:nvGrpSpPr>
        <p:grpSpPr>
          <a:xfrm rot="289314">
            <a:off x="3514615" y="545195"/>
            <a:ext cx="5153616" cy="953828"/>
            <a:chOff x="3539599" y="357818"/>
            <a:chExt cx="8009117" cy="1500491"/>
          </a:xfrm>
        </p:grpSpPr>
        <p:grpSp>
          <p:nvGrpSpPr>
            <p:cNvPr id="16" name="Group 18">
              <a:extLst>
                <a:ext uri="{FF2B5EF4-FFF2-40B4-BE49-F238E27FC236}">
                  <a16:creationId xmlns:a16="http://schemas.microsoft.com/office/drawing/2014/main" id="{46D3EBC9-9B71-5301-639D-F02BDF03AE4C}"/>
                </a:ext>
              </a:extLst>
            </p:cNvPr>
            <p:cNvGrpSpPr/>
            <p:nvPr/>
          </p:nvGrpSpPr>
          <p:grpSpPr>
            <a:xfrm rot="21169149">
              <a:off x="3539599" y="357818"/>
              <a:ext cx="8009117" cy="1500491"/>
              <a:chOff x="3539599" y="357818"/>
              <a:chExt cx="3303137" cy="649721"/>
            </a:xfrm>
          </p:grpSpPr>
          <p:pic>
            <p:nvPicPr>
              <p:cNvPr id="18" name="Picture 21">
                <a:extLst>
                  <a:ext uri="{FF2B5EF4-FFF2-40B4-BE49-F238E27FC236}">
                    <a16:creationId xmlns:a16="http://schemas.microsoft.com/office/drawing/2014/main" id="{082F009C-43C9-33F5-7B6B-4439C60ED54F}"/>
                  </a:ext>
                </a:extLst>
              </p:cNvPr>
              <p:cNvPicPr>
                <a:picLocks noChangeAspect="1"/>
              </p:cNvPicPr>
              <p:nvPr/>
            </p:nvPicPr>
            <p:blipFill>
              <a:blip r:embed="rId6"/>
              <a:stretch>
                <a:fillRect/>
              </a:stretch>
            </p:blipFill>
            <p:spPr>
              <a:xfrm rot="10969431">
                <a:off x="3588352" y="398294"/>
                <a:ext cx="3254384" cy="609245"/>
              </a:xfrm>
              <a:prstGeom prst="rect">
                <a:avLst/>
              </a:prstGeom>
            </p:spPr>
          </p:pic>
          <p:pic>
            <p:nvPicPr>
              <p:cNvPr id="19" name="Picture 22">
                <a:extLst>
                  <a:ext uri="{FF2B5EF4-FFF2-40B4-BE49-F238E27FC236}">
                    <a16:creationId xmlns:a16="http://schemas.microsoft.com/office/drawing/2014/main" id="{BC9546DA-53AD-55D2-9566-821020D93CCD}"/>
                  </a:ext>
                </a:extLst>
              </p:cNvPr>
              <p:cNvPicPr>
                <a:picLocks noChangeAspect="1"/>
              </p:cNvPicPr>
              <p:nvPr/>
            </p:nvPicPr>
            <p:blipFill>
              <a:blip r:embed="rId7"/>
              <a:stretch>
                <a:fillRect/>
              </a:stretch>
            </p:blipFill>
            <p:spPr>
              <a:xfrm rot="10957825">
                <a:off x="3539599" y="357818"/>
                <a:ext cx="3246172" cy="576360"/>
              </a:xfrm>
              <a:prstGeom prst="rect">
                <a:avLst/>
              </a:prstGeom>
            </p:spPr>
          </p:pic>
        </p:grpSp>
        <p:sp>
          <p:nvSpPr>
            <p:cNvPr id="17" name="TextBox 19">
              <a:extLst>
                <a:ext uri="{FF2B5EF4-FFF2-40B4-BE49-F238E27FC236}">
                  <a16:creationId xmlns:a16="http://schemas.microsoft.com/office/drawing/2014/main" id="{8512C636-AC44-6059-A595-33628EE1C9EE}"/>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Een optelsom</a:t>
              </a:r>
              <a:endParaRPr lang="nl-NL"/>
            </a:p>
          </p:txBody>
        </p:sp>
      </p:grpSp>
    </p:spTree>
    <p:extLst>
      <p:ext uri="{BB962C8B-B14F-4D97-AF65-F5344CB8AC3E}">
        <p14:creationId xmlns:p14="http://schemas.microsoft.com/office/powerpoint/2010/main" val="283515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FE51C1-55E6-1184-8809-604CA010DFE0}"/>
              </a:ext>
            </a:extLst>
          </p:cNvPr>
          <p:cNvSpPr>
            <a:spLocks noGrp="1"/>
          </p:cNvSpPr>
          <p:nvPr>
            <p:ph type="body" sz="quarter" idx="11"/>
          </p:nvPr>
        </p:nvSpPr>
        <p:spPr>
          <a:xfrm>
            <a:off x="584200" y="2248308"/>
            <a:ext cx="7611613" cy="3923892"/>
          </a:xfrm>
        </p:spPr>
        <p:txBody>
          <a:bodyPr vert="horz" lIns="91440" tIns="45720" rIns="91440" bIns="45720" rtlCol="0" anchor="t">
            <a:normAutofit/>
          </a:bodyPr>
          <a:lstStyle/>
          <a:p>
            <a:endParaRPr lang="nl-NL" b="1">
              <a:latin typeface="Verdana"/>
              <a:ea typeface="Verdana"/>
            </a:endParaRPr>
          </a:p>
          <a:p>
            <a:r>
              <a:rPr lang="nl-NL" b="1" dirty="0">
                <a:latin typeface="Verdana"/>
                <a:ea typeface="Verdana"/>
              </a:rPr>
              <a:t>Doe de test op </a:t>
            </a:r>
            <a:r>
              <a:rPr lang="nl-NL" b="1" dirty="0">
                <a:latin typeface="Verdana"/>
                <a:ea typeface="Verdana"/>
                <a:hlinkClick r:id="rId3"/>
              </a:rPr>
              <a:t>www.oorcheck.nl/muziekspeler-check</a:t>
            </a:r>
            <a:r>
              <a:rPr lang="nl-NL" b="1" dirty="0">
                <a:latin typeface="Verdana"/>
                <a:ea typeface="Verdana"/>
              </a:rPr>
              <a:t> </a:t>
            </a:r>
            <a:endParaRPr lang="nl-NL" b="1" dirty="0"/>
          </a:p>
          <a:p>
            <a:r>
              <a:rPr lang="nl-NL" dirty="0">
                <a:latin typeface="Verdana"/>
                <a:ea typeface="Verdana"/>
              </a:rPr>
              <a:t>Let op: als jouw muziekspeler er niet tussen staat, </a:t>
            </a:r>
          </a:p>
          <a:p>
            <a:r>
              <a:rPr lang="nl-NL" dirty="0">
                <a:latin typeface="Verdana"/>
                <a:ea typeface="Verdana"/>
              </a:rPr>
              <a:t>kies dan het model dat er het meest op lijkt.</a:t>
            </a:r>
            <a:endParaRPr lang="nl-NL" dirty="0"/>
          </a:p>
          <a:p>
            <a:endParaRPr lang="nl-NL">
              <a:solidFill>
                <a:srgbClr val="FEFFFF"/>
              </a:solidFill>
              <a:latin typeface="Verdana"/>
              <a:ea typeface="Verdana"/>
            </a:endParaRPr>
          </a:p>
          <a:p>
            <a:pPr marL="342900" indent="-342900">
              <a:buAutoNum type="arabicPeriod"/>
            </a:pPr>
            <a:r>
              <a:rPr lang="nl-NL" dirty="0">
                <a:solidFill>
                  <a:srgbClr val="FEFFFF"/>
                </a:solidFill>
                <a:latin typeface="Verdana"/>
                <a:ea typeface="Verdana"/>
              </a:rPr>
              <a:t>Wat was jouw uitslag van de </a:t>
            </a:r>
            <a:r>
              <a:rPr lang="nl-NL" dirty="0" err="1">
                <a:solidFill>
                  <a:srgbClr val="FEFFFF"/>
                </a:solidFill>
                <a:latin typeface="Verdana"/>
                <a:ea typeface="Verdana"/>
              </a:rPr>
              <a:t>Muziekspelercheck</a:t>
            </a:r>
            <a:r>
              <a:rPr lang="nl-NL" dirty="0">
                <a:solidFill>
                  <a:srgbClr val="FEFFFF"/>
                </a:solidFill>
                <a:latin typeface="Verdana"/>
                <a:ea typeface="Verdana"/>
              </a:rPr>
              <a:t>? </a:t>
            </a:r>
          </a:p>
          <a:p>
            <a:pPr marL="342900" indent="-342900">
              <a:buAutoNum type="arabicPeriod"/>
            </a:pPr>
            <a:r>
              <a:rPr lang="nl-NL" dirty="0">
                <a:solidFill>
                  <a:srgbClr val="FEFFFF"/>
                </a:solidFill>
                <a:latin typeface="Verdana"/>
                <a:ea typeface="Verdana"/>
              </a:rPr>
              <a:t>Had je dit verwacht? </a:t>
            </a:r>
          </a:p>
          <a:p>
            <a:pPr marL="342900" indent="-342900">
              <a:buAutoNum type="arabicPeriod"/>
            </a:pPr>
            <a:r>
              <a:rPr lang="nl-NL" dirty="0">
                <a:solidFill>
                  <a:srgbClr val="FEFFFF"/>
                </a:solidFill>
                <a:latin typeface="Verdana"/>
                <a:ea typeface="Verdana"/>
              </a:rPr>
              <a:t>Wat kun jij doen om veiliger te luisteren?</a:t>
            </a:r>
          </a:p>
        </p:txBody>
      </p:sp>
      <p:grpSp>
        <p:nvGrpSpPr>
          <p:cNvPr id="11" name="Group 16">
            <a:extLst>
              <a:ext uri="{FF2B5EF4-FFF2-40B4-BE49-F238E27FC236}">
                <a16:creationId xmlns:a16="http://schemas.microsoft.com/office/drawing/2014/main" id="{1F8CA63E-6BF2-FC6D-F3F3-E8B1073324E3}"/>
              </a:ext>
            </a:extLst>
          </p:cNvPr>
          <p:cNvGrpSpPr>
            <a:grpSpLocks noChangeAspect="1"/>
          </p:cNvGrpSpPr>
          <p:nvPr/>
        </p:nvGrpSpPr>
        <p:grpSpPr>
          <a:xfrm rot="240000">
            <a:off x="3519166" y="371334"/>
            <a:ext cx="5153615" cy="1440003"/>
            <a:chOff x="2091399" y="1363496"/>
            <a:chExt cx="8009117" cy="2265305"/>
          </a:xfrm>
        </p:grpSpPr>
        <p:pic>
          <p:nvPicPr>
            <p:cNvPr id="5" name="Picture 17">
              <a:extLst>
                <a:ext uri="{FF2B5EF4-FFF2-40B4-BE49-F238E27FC236}">
                  <a16:creationId xmlns:a16="http://schemas.microsoft.com/office/drawing/2014/main" id="{AA3FECC8-940F-00DB-E6FF-CC096C0D2385}"/>
                </a:ext>
              </a:extLst>
            </p:cNvPr>
            <p:cNvPicPr>
              <a:picLocks noChangeAspect="1"/>
            </p:cNvPicPr>
            <p:nvPr/>
          </p:nvPicPr>
          <p:blipFill>
            <a:blip r:embed="rId4"/>
            <a:stretch>
              <a:fillRect/>
            </a:stretch>
          </p:blipFill>
          <p:spPr>
            <a:xfrm rot="10538580">
              <a:off x="3952704" y="2591300"/>
              <a:ext cx="4202219" cy="1037501"/>
            </a:xfrm>
            <a:prstGeom prst="rect">
              <a:avLst/>
            </a:prstGeom>
          </p:spPr>
        </p:pic>
        <p:grpSp>
          <p:nvGrpSpPr>
            <p:cNvPr id="6" name="Group 18">
              <a:extLst>
                <a:ext uri="{FF2B5EF4-FFF2-40B4-BE49-F238E27FC236}">
                  <a16:creationId xmlns:a16="http://schemas.microsoft.com/office/drawing/2014/main" id="{C2C10AEF-A373-4DE3-131D-5C49C068E289}"/>
                </a:ext>
              </a:extLst>
            </p:cNvPr>
            <p:cNvGrpSpPr/>
            <p:nvPr/>
          </p:nvGrpSpPr>
          <p:grpSpPr>
            <a:xfrm rot="21169149">
              <a:off x="2091399" y="1363496"/>
              <a:ext cx="8009117" cy="1500491"/>
              <a:chOff x="4217380" y="1511881"/>
              <a:chExt cx="3303137" cy="649721"/>
            </a:xfrm>
          </p:grpSpPr>
          <p:pic>
            <p:nvPicPr>
              <p:cNvPr id="9" name="Picture 21">
                <a:extLst>
                  <a:ext uri="{FF2B5EF4-FFF2-40B4-BE49-F238E27FC236}">
                    <a16:creationId xmlns:a16="http://schemas.microsoft.com/office/drawing/2014/main" id="{AD1BE06B-B58F-DAD9-B2E7-E183FC24C5B9}"/>
                  </a:ext>
                </a:extLst>
              </p:cNvPr>
              <p:cNvPicPr>
                <a:picLocks noChangeAspect="1"/>
              </p:cNvPicPr>
              <p:nvPr userDrawn="1"/>
            </p:nvPicPr>
            <p:blipFill>
              <a:blip r:embed="rId4"/>
              <a:stretch>
                <a:fillRect/>
              </a:stretch>
            </p:blipFill>
            <p:spPr>
              <a:xfrm rot="10969431">
                <a:off x="4266133" y="1552357"/>
                <a:ext cx="3254384" cy="609245"/>
              </a:xfrm>
              <a:prstGeom prst="rect">
                <a:avLst/>
              </a:prstGeom>
            </p:spPr>
          </p:pic>
          <p:pic>
            <p:nvPicPr>
              <p:cNvPr id="10" name="Picture 22">
                <a:extLst>
                  <a:ext uri="{FF2B5EF4-FFF2-40B4-BE49-F238E27FC236}">
                    <a16:creationId xmlns:a16="http://schemas.microsoft.com/office/drawing/2014/main" id="{CD68AD4C-1ACE-5D55-F860-F3127A8A04F8}"/>
                  </a:ext>
                </a:extLst>
              </p:cNvPr>
              <p:cNvPicPr>
                <a:picLocks noChangeAspect="1"/>
              </p:cNvPicPr>
              <p:nvPr userDrawn="1"/>
            </p:nvPicPr>
            <p:blipFill>
              <a:blip r:embed="rId5"/>
              <a:stretch>
                <a:fillRect/>
              </a:stretch>
            </p:blipFill>
            <p:spPr>
              <a:xfrm rot="10957825">
                <a:off x="4217380" y="1511881"/>
                <a:ext cx="3246172" cy="576360"/>
              </a:xfrm>
              <a:prstGeom prst="rect">
                <a:avLst/>
              </a:prstGeom>
            </p:spPr>
          </p:pic>
        </p:grpSp>
        <p:sp>
          <p:nvSpPr>
            <p:cNvPr id="7" name="TextBox 19">
              <a:extLst>
                <a:ext uri="{FF2B5EF4-FFF2-40B4-BE49-F238E27FC236}">
                  <a16:creationId xmlns:a16="http://schemas.microsoft.com/office/drawing/2014/main" id="{1A894A0C-400B-DD69-C76B-3692C132F973}"/>
                </a:ext>
              </a:extLst>
            </p:cNvPr>
            <p:cNvSpPr txBox="1"/>
            <p:nvPr/>
          </p:nvSpPr>
          <p:spPr>
            <a:xfrm rot="21257907">
              <a:off x="2296145" y="1687891"/>
              <a:ext cx="7353892" cy="739219"/>
            </a:xfrm>
            <a:prstGeom prst="rect">
              <a:avLst/>
            </a:prstGeom>
            <a:noFill/>
          </p:spPr>
          <p:txBody>
            <a:bodyPr wrap="square" lIns="91440" tIns="45720" rIns="91440" bIns="45720" rtlCol="0" anchor="t">
              <a:normAutofit lnSpcReduction="10000"/>
            </a:bodyPr>
            <a:lstStyle/>
            <a:p>
              <a:pPr algn="ctr"/>
              <a:r>
                <a:rPr lang="nl-NL" sz="2500" b="1" dirty="0" err="1">
                  <a:solidFill>
                    <a:schemeClr val="accent6"/>
                  </a:solidFill>
                  <a:latin typeface="Rockwell"/>
                </a:rPr>
                <a:t>Muziekspelercheck</a:t>
              </a:r>
              <a:endParaRPr lang="en-NL" sz="2500" b="1" dirty="0" err="1">
                <a:solidFill>
                  <a:schemeClr val="accent6"/>
                </a:solidFill>
                <a:latin typeface="Rockwell" panose="02060603020205020403" pitchFamily="18" charset="77"/>
              </a:endParaRPr>
            </a:p>
          </p:txBody>
        </p:sp>
        <p:sp>
          <p:nvSpPr>
            <p:cNvPr id="8" name="TextBox 20">
              <a:extLst>
                <a:ext uri="{FF2B5EF4-FFF2-40B4-BE49-F238E27FC236}">
                  <a16:creationId xmlns:a16="http://schemas.microsoft.com/office/drawing/2014/main" id="{6B022C47-ADCD-6CB4-4A26-3F6CEA9AA735}"/>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Test jezelf</a:t>
              </a:r>
              <a:endParaRPr lang="en-NL" sz="1100" b="1">
                <a:solidFill>
                  <a:schemeClr val="accent6"/>
                </a:solidFill>
                <a:latin typeface="Rockwell" panose="02060603020205020403" pitchFamily="18" charset="77"/>
              </a:endParaRPr>
            </a:p>
          </p:txBody>
        </p:sp>
      </p:grpSp>
      <p:pic>
        <p:nvPicPr>
          <p:cNvPr id="12" name="Afbeelding 11" descr="oortjes meisje 2.png">
            <a:extLst>
              <a:ext uri="{FF2B5EF4-FFF2-40B4-BE49-F238E27FC236}">
                <a16:creationId xmlns:a16="http://schemas.microsoft.com/office/drawing/2014/main" id="{49A05AE0-CC95-5B02-77E1-F34FE824EF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85347" y="876394"/>
            <a:ext cx="5170701" cy="6172200"/>
          </a:xfrm>
          <a:prstGeom prst="rect">
            <a:avLst/>
          </a:prstGeom>
        </p:spPr>
      </p:pic>
    </p:spTree>
    <p:extLst>
      <p:ext uri="{BB962C8B-B14F-4D97-AF65-F5344CB8AC3E}">
        <p14:creationId xmlns:p14="http://schemas.microsoft.com/office/powerpoint/2010/main" val="77325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A5EADD-E850-3245-CA16-F8301C50090A}"/>
              </a:ext>
            </a:extLst>
          </p:cNvPr>
          <p:cNvGrpSpPr>
            <a:grpSpLocks noChangeAspect="1"/>
          </p:cNvGrpSpPr>
          <p:nvPr/>
        </p:nvGrpSpPr>
        <p:grpSpPr>
          <a:xfrm rot="289314">
            <a:off x="3519166" y="356957"/>
            <a:ext cx="5153616" cy="1440003"/>
            <a:chOff x="2091399" y="1363496"/>
            <a:chExt cx="8009117" cy="2265305"/>
          </a:xfrm>
        </p:grpSpPr>
        <p:pic>
          <p:nvPicPr>
            <p:cNvPr id="11" name="Picture 10">
              <a:extLst>
                <a:ext uri="{FF2B5EF4-FFF2-40B4-BE49-F238E27FC236}">
                  <a16:creationId xmlns:a16="http://schemas.microsoft.com/office/drawing/2014/main" id="{E386449A-9A22-C382-61C0-2DE6097D7503}"/>
                </a:ext>
              </a:extLst>
            </p:cNvPr>
            <p:cNvPicPr>
              <a:picLocks noChangeAspect="1"/>
            </p:cNvPicPr>
            <p:nvPr/>
          </p:nvPicPr>
          <p:blipFill>
            <a:blip r:embed="rId4"/>
            <a:stretch>
              <a:fillRect/>
            </a:stretch>
          </p:blipFill>
          <p:spPr>
            <a:xfrm rot="10538580">
              <a:off x="3952704" y="2591300"/>
              <a:ext cx="4202219" cy="1037501"/>
            </a:xfrm>
            <a:prstGeom prst="rect">
              <a:avLst/>
            </a:prstGeom>
          </p:spPr>
        </p:pic>
        <p:grpSp>
          <p:nvGrpSpPr>
            <p:cNvPr id="12" name="Group 11">
              <a:extLst>
                <a:ext uri="{FF2B5EF4-FFF2-40B4-BE49-F238E27FC236}">
                  <a16:creationId xmlns:a16="http://schemas.microsoft.com/office/drawing/2014/main" id="{92873B59-EDB7-ED66-1C59-B19CBDCD3139}"/>
                </a:ext>
              </a:extLst>
            </p:cNvPr>
            <p:cNvGrpSpPr/>
            <p:nvPr/>
          </p:nvGrpSpPr>
          <p:grpSpPr>
            <a:xfrm rot="21169149">
              <a:off x="2091399" y="1363496"/>
              <a:ext cx="8009117" cy="1500491"/>
              <a:chOff x="4217380" y="1511881"/>
              <a:chExt cx="3303137" cy="649721"/>
            </a:xfrm>
          </p:grpSpPr>
          <p:pic>
            <p:nvPicPr>
              <p:cNvPr id="15" name="Picture 14">
                <a:extLst>
                  <a:ext uri="{FF2B5EF4-FFF2-40B4-BE49-F238E27FC236}">
                    <a16:creationId xmlns:a16="http://schemas.microsoft.com/office/drawing/2014/main" id="{0A1E6481-5D50-559D-EFAF-0FE5CF51FCE8}"/>
                  </a:ext>
                </a:extLst>
              </p:cNvPr>
              <p:cNvPicPr>
                <a:picLocks noChangeAspect="1"/>
              </p:cNvPicPr>
              <p:nvPr userDrawn="1"/>
            </p:nvPicPr>
            <p:blipFill>
              <a:blip r:embed="rId4"/>
              <a:stretch>
                <a:fillRect/>
              </a:stretch>
            </p:blipFill>
            <p:spPr>
              <a:xfrm rot="10969431">
                <a:off x="4266133" y="1552357"/>
                <a:ext cx="3254384" cy="609245"/>
              </a:xfrm>
              <a:prstGeom prst="rect">
                <a:avLst/>
              </a:prstGeom>
            </p:spPr>
          </p:pic>
          <p:pic>
            <p:nvPicPr>
              <p:cNvPr id="16" name="Picture 15">
                <a:extLst>
                  <a:ext uri="{FF2B5EF4-FFF2-40B4-BE49-F238E27FC236}">
                    <a16:creationId xmlns:a16="http://schemas.microsoft.com/office/drawing/2014/main" id="{1C0CAD73-EC23-14D6-E83C-EE4BBF91E4A5}"/>
                  </a:ext>
                </a:extLst>
              </p:cNvPr>
              <p:cNvPicPr>
                <a:picLocks noChangeAspect="1"/>
              </p:cNvPicPr>
              <p:nvPr userDrawn="1"/>
            </p:nvPicPr>
            <p:blipFill>
              <a:blip r:embed="rId5"/>
              <a:stretch>
                <a:fillRect/>
              </a:stretch>
            </p:blipFill>
            <p:spPr>
              <a:xfrm rot="10957825">
                <a:off x="4217380" y="1511881"/>
                <a:ext cx="3246172" cy="576360"/>
              </a:xfrm>
              <a:prstGeom prst="rect">
                <a:avLst/>
              </a:prstGeom>
            </p:spPr>
          </p:pic>
        </p:grpSp>
        <p:sp>
          <p:nvSpPr>
            <p:cNvPr id="13" name="TextBox 12">
              <a:extLst>
                <a:ext uri="{FF2B5EF4-FFF2-40B4-BE49-F238E27FC236}">
                  <a16:creationId xmlns:a16="http://schemas.microsoft.com/office/drawing/2014/main" id="{A0067568-54F9-B8C6-6736-4415CEED7DF7}"/>
                </a:ext>
              </a:extLst>
            </p:cNvPr>
            <p:cNvSpPr txBox="1"/>
            <p:nvPr/>
          </p:nvSpPr>
          <p:spPr>
            <a:xfrm rot="21257907">
              <a:off x="2296145" y="1687891"/>
              <a:ext cx="7353892" cy="739219"/>
            </a:xfrm>
            <a:prstGeom prst="rect">
              <a:avLst/>
            </a:prstGeom>
            <a:noFill/>
          </p:spPr>
          <p:txBody>
            <a:bodyPr wrap="square" lIns="91440" tIns="45720" rIns="91440" bIns="45720" rtlCol="0" anchor="t">
              <a:noAutofit/>
            </a:bodyPr>
            <a:lstStyle/>
            <a:p>
              <a:pPr algn="ctr"/>
              <a:r>
                <a:rPr lang="nl-NL" sz="2500" b="1" dirty="0">
                  <a:solidFill>
                    <a:schemeClr val="accent6"/>
                  </a:solidFill>
                  <a:latin typeface="Rockwell"/>
                </a:rPr>
                <a:t>Hoe ontstaat tinnitus?</a:t>
              </a:r>
              <a:endParaRPr lang="nl-NL" dirty="0"/>
            </a:p>
          </p:txBody>
        </p:sp>
        <p:sp>
          <p:nvSpPr>
            <p:cNvPr id="14" name="TextBox 13">
              <a:extLst>
                <a:ext uri="{FF2B5EF4-FFF2-40B4-BE49-F238E27FC236}">
                  <a16:creationId xmlns:a16="http://schemas.microsoft.com/office/drawing/2014/main" id="{BF06FDB0-DF65-8B25-AB70-2E97791FF7CA}"/>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dirty="0">
                  <a:solidFill>
                    <a:schemeClr val="accent6"/>
                  </a:solidFill>
                  <a:latin typeface="Rockwell"/>
                </a:rPr>
                <a:t>Bekijk de video</a:t>
              </a:r>
            </a:p>
          </p:txBody>
        </p:sp>
      </p:grpSp>
      <p:pic>
        <p:nvPicPr>
          <p:cNvPr id="2" name="Onlinemedia 1" title="Hoe ontstaat tinnitus? | NPO Kennis">
            <a:hlinkClick r:id="" action="ppaction://media"/>
            <a:extLst>
              <a:ext uri="{FF2B5EF4-FFF2-40B4-BE49-F238E27FC236}">
                <a16:creationId xmlns:a16="http://schemas.microsoft.com/office/drawing/2014/main" id="{A97DA403-1B7B-0AA5-E7FB-59D959E90655}"/>
              </a:ext>
            </a:extLst>
          </p:cNvPr>
          <p:cNvPicPr>
            <a:picLocks noRot="1" noChangeAspect="1"/>
          </p:cNvPicPr>
          <p:nvPr>
            <a:videoFile r:link="rId1"/>
          </p:nvPr>
        </p:nvPicPr>
        <p:blipFill>
          <a:blip r:embed="rId6"/>
          <a:stretch>
            <a:fillRect/>
          </a:stretch>
        </p:blipFill>
        <p:spPr>
          <a:xfrm>
            <a:off x="2651160" y="2130251"/>
            <a:ext cx="6728880" cy="3801825"/>
          </a:xfrm>
          <a:prstGeom prst="rect">
            <a:avLst/>
          </a:prstGeom>
        </p:spPr>
      </p:pic>
    </p:spTree>
    <p:extLst>
      <p:ext uri="{BB962C8B-B14F-4D97-AF65-F5344CB8AC3E}">
        <p14:creationId xmlns:p14="http://schemas.microsoft.com/office/powerpoint/2010/main" val="22882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koptelefoon draad.png">
            <a:extLst>
              <a:ext uri="{FF2B5EF4-FFF2-40B4-BE49-F238E27FC236}">
                <a16:creationId xmlns:a16="http://schemas.microsoft.com/office/drawing/2014/main" id="{0C1514FF-6B56-7E37-92BE-9D689CB657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669371" y="792380"/>
            <a:ext cx="4522629" cy="2913682"/>
          </a:xfrm>
          <a:prstGeom prst="rect">
            <a:avLst/>
          </a:prstGeom>
        </p:spPr>
      </p:pic>
      <p:pic>
        <p:nvPicPr>
          <p:cNvPr id="4" name="Afbeelding 3" descr="koptelefoon draadloos.png">
            <a:extLst>
              <a:ext uri="{FF2B5EF4-FFF2-40B4-BE49-F238E27FC236}">
                <a16:creationId xmlns:a16="http://schemas.microsoft.com/office/drawing/2014/main" id="{EEC1C1C7-0239-1C31-B6EF-F102BDE08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0000">
            <a:off x="8298955" y="3715499"/>
            <a:ext cx="3021060" cy="2694442"/>
          </a:xfrm>
          <a:prstGeom prst="rect">
            <a:avLst/>
          </a:prstGeom>
        </p:spPr>
      </p:pic>
      <p:pic>
        <p:nvPicPr>
          <p:cNvPr id="5" name="Afbeelding 4" descr="oortjes draad 2.png">
            <a:extLst>
              <a:ext uri="{FF2B5EF4-FFF2-40B4-BE49-F238E27FC236}">
                <a16:creationId xmlns:a16="http://schemas.microsoft.com/office/drawing/2014/main" id="{FA8B92D4-31E8-F1C6-ACA3-5FA6C408E2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360000">
            <a:off x="2083237" y="4099982"/>
            <a:ext cx="3867510" cy="2530963"/>
          </a:xfrm>
          <a:prstGeom prst="rect">
            <a:avLst/>
          </a:prstGeom>
        </p:spPr>
      </p:pic>
      <p:pic>
        <p:nvPicPr>
          <p:cNvPr id="6" name="Afbeelding 5" descr="oortjes draad.png">
            <a:extLst>
              <a:ext uri="{FF2B5EF4-FFF2-40B4-BE49-F238E27FC236}">
                <a16:creationId xmlns:a16="http://schemas.microsoft.com/office/drawing/2014/main" id="{D3398FAF-4E4A-2DE9-5601-B11F15D59E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38" y="919717"/>
            <a:ext cx="2296067" cy="2175295"/>
          </a:xfrm>
          <a:prstGeom prst="rect">
            <a:avLst/>
          </a:prstGeom>
        </p:spPr>
      </p:pic>
      <p:pic>
        <p:nvPicPr>
          <p:cNvPr id="7" name="Afbeelding 6" descr="oortjes draadloos.png">
            <a:extLst>
              <a:ext uri="{FF2B5EF4-FFF2-40B4-BE49-F238E27FC236}">
                <a16:creationId xmlns:a16="http://schemas.microsoft.com/office/drawing/2014/main" id="{9D66ABE3-632F-98FF-42F2-E9652828BF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00000">
            <a:off x="347855" y="4256163"/>
            <a:ext cx="2082348" cy="1672087"/>
          </a:xfrm>
          <a:prstGeom prst="rect">
            <a:avLst/>
          </a:prstGeom>
        </p:spPr>
      </p:pic>
      <p:grpSp>
        <p:nvGrpSpPr>
          <p:cNvPr id="20" name="Group 16">
            <a:extLst>
              <a:ext uri="{FF2B5EF4-FFF2-40B4-BE49-F238E27FC236}">
                <a16:creationId xmlns:a16="http://schemas.microsoft.com/office/drawing/2014/main" id="{4A74FD84-6E8D-AF99-A82C-C8F5C3EA324E}"/>
              </a:ext>
            </a:extLst>
          </p:cNvPr>
          <p:cNvGrpSpPr>
            <a:grpSpLocks noChangeAspect="1"/>
          </p:cNvGrpSpPr>
          <p:nvPr/>
        </p:nvGrpSpPr>
        <p:grpSpPr>
          <a:xfrm rot="289314">
            <a:off x="3514615" y="545195"/>
            <a:ext cx="5153616" cy="953828"/>
            <a:chOff x="3539599" y="357818"/>
            <a:chExt cx="8009117" cy="1500491"/>
          </a:xfrm>
        </p:grpSpPr>
        <p:grpSp>
          <p:nvGrpSpPr>
            <p:cNvPr id="9" name="Group 18">
              <a:extLst>
                <a:ext uri="{FF2B5EF4-FFF2-40B4-BE49-F238E27FC236}">
                  <a16:creationId xmlns:a16="http://schemas.microsoft.com/office/drawing/2014/main" id="{D7B4ACEF-5663-CB00-378D-3FE7B5514B70}"/>
                </a:ext>
              </a:extLst>
            </p:cNvPr>
            <p:cNvGrpSpPr/>
            <p:nvPr/>
          </p:nvGrpSpPr>
          <p:grpSpPr>
            <a:xfrm rot="21169149">
              <a:off x="3539599" y="357818"/>
              <a:ext cx="8009117" cy="1500491"/>
              <a:chOff x="3539599" y="357818"/>
              <a:chExt cx="3303137" cy="649721"/>
            </a:xfrm>
          </p:grpSpPr>
          <p:pic>
            <p:nvPicPr>
              <p:cNvPr id="18" name="Picture 21">
                <a:extLst>
                  <a:ext uri="{FF2B5EF4-FFF2-40B4-BE49-F238E27FC236}">
                    <a16:creationId xmlns:a16="http://schemas.microsoft.com/office/drawing/2014/main" id="{4293BD59-BCB5-701C-9EAD-73E0A4E98868}"/>
                  </a:ext>
                </a:extLst>
              </p:cNvPr>
              <p:cNvPicPr>
                <a:picLocks noChangeAspect="1"/>
              </p:cNvPicPr>
              <p:nvPr/>
            </p:nvPicPr>
            <p:blipFill>
              <a:blip r:embed="rId8"/>
              <a:stretch>
                <a:fillRect/>
              </a:stretch>
            </p:blipFill>
            <p:spPr>
              <a:xfrm rot="10969431">
                <a:off x="3588352" y="398294"/>
                <a:ext cx="3254384" cy="609245"/>
              </a:xfrm>
              <a:prstGeom prst="rect">
                <a:avLst/>
              </a:prstGeom>
            </p:spPr>
          </p:pic>
          <p:pic>
            <p:nvPicPr>
              <p:cNvPr id="19" name="Picture 22">
                <a:extLst>
                  <a:ext uri="{FF2B5EF4-FFF2-40B4-BE49-F238E27FC236}">
                    <a16:creationId xmlns:a16="http://schemas.microsoft.com/office/drawing/2014/main" id="{02FB0039-5A02-D72B-CEE9-F2F3BDB9C8E3}"/>
                  </a:ext>
                </a:extLst>
              </p:cNvPr>
              <p:cNvPicPr>
                <a:picLocks noChangeAspect="1"/>
              </p:cNvPicPr>
              <p:nvPr/>
            </p:nvPicPr>
            <p:blipFill>
              <a:blip r:embed="rId9"/>
              <a:stretch>
                <a:fillRect/>
              </a:stretch>
            </p:blipFill>
            <p:spPr>
              <a:xfrm rot="10957825">
                <a:off x="3539599" y="357818"/>
                <a:ext cx="3246172" cy="576360"/>
              </a:xfrm>
              <a:prstGeom prst="rect">
                <a:avLst/>
              </a:prstGeom>
            </p:spPr>
          </p:pic>
        </p:grpSp>
        <p:sp>
          <p:nvSpPr>
            <p:cNvPr id="17" name="TextBox 19">
              <a:extLst>
                <a:ext uri="{FF2B5EF4-FFF2-40B4-BE49-F238E27FC236}">
                  <a16:creationId xmlns:a16="http://schemas.microsoft.com/office/drawing/2014/main" id="{8A870551-603F-7D07-A9EC-8F4A5C19D676}"/>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L" sz="2500" b="1">
                  <a:solidFill>
                    <a:schemeClr val="accent6"/>
                  </a:solidFill>
                  <a:latin typeface="Rockwell"/>
                </a:rPr>
                <a:t>Hoe </a:t>
              </a:r>
              <a:r>
                <a:rPr lang="en-NL" sz="2500" b="1" err="1">
                  <a:solidFill>
                    <a:schemeClr val="accent6"/>
                  </a:solidFill>
                  <a:latin typeface="Rockwell"/>
                </a:rPr>
                <a:t>luister</a:t>
              </a:r>
              <a:r>
                <a:rPr lang="en-NL" sz="2500" b="1">
                  <a:solidFill>
                    <a:schemeClr val="accent6"/>
                  </a:solidFill>
                  <a:latin typeface="Rockwell"/>
                </a:rPr>
                <a:t> </a:t>
              </a:r>
              <a:r>
                <a:rPr lang="en-NL" sz="2500" b="1" err="1">
                  <a:solidFill>
                    <a:schemeClr val="accent6"/>
                  </a:solidFill>
                  <a:latin typeface="Rockwell"/>
                </a:rPr>
                <a:t>jij</a:t>
              </a:r>
              <a:r>
                <a:rPr lang="en-NL" sz="2500" b="1">
                  <a:solidFill>
                    <a:schemeClr val="accent6"/>
                  </a:solidFill>
                  <a:latin typeface="Rockwell"/>
                </a:rPr>
                <a:t>?</a:t>
              </a:r>
              <a:endParaRPr lang="nl-NL">
                <a:solidFill>
                  <a:schemeClr val="accent6"/>
                </a:solidFill>
              </a:endParaRPr>
            </a:p>
          </p:txBody>
        </p:sp>
      </p:grpSp>
    </p:spTree>
    <p:extLst>
      <p:ext uri="{BB962C8B-B14F-4D97-AF65-F5344CB8AC3E}">
        <p14:creationId xmlns:p14="http://schemas.microsoft.com/office/powerpoint/2010/main" val="256176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kunst&#10;&#10;Beschrijving automatisch gegenereerd met lage betrouwbaarheid">
            <a:extLst>
              <a:ext uri="{FF2B5EF4-FFF2-40B4-BE49-F238E27FC236}">
                <a16:creationId xmlns:a16="http://schemas.microsoft.com/office/drawing/2014/main" id="{49C2CC81-A9F9-C511-66AD-B6FB13B628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5752" y="1209284"/>
            <a:ext cx="4575657" cy="4571999"/>
          </a:xfrm>
          <a:prstGeom prst="rect">
            <a:avLst/>
          </a:prstGeom>
        </p:spPr>
      </p:pic>
      <p:grpSp>
        <p:nvGrpSpPr>
          <p:cNvPr id="16" name="Group 16">
            <a:extLst>
              <a:ext uri="{FF2B5EF4-FFF2-40B4-BE49-F238E27FC236}">
                <a16:creationId xmlns:a16="http://schemas.microsoft.com/office/drawing/2014/main" id="{871E6E2F-27CF-2760-B211-DD7EE8186131}"/>
              </a:ext>
            </a:extLst>
          </p:cNvPr>
          <p:cNvGrpSpPr>
            <a:grpSpLocks noChangeAspect="1"/>
          </p:cNvGrpSpPr>
          <p:nvPr/>
        </p:nvGrpSpPr>
        <p:grpSpPr>
          <a:xfrm rot="289314">
            <a:off x="3514615" y="732101"/>
            <a:ext cx="5153616" cy="953828"/>
            <a:chOff x="3539599" y="357818"/>
            <a:chExt cx="8009117" cy="1500491"/>
          </a:xfrm>
        </p:grpSpPr>
        <p:grpSp>
          <p:nvGrpSpPr>
            <p:cNvPr id="12" name="Group 18">
              <a:extLst>
                <a:ext uri="{FF2B5EF4-FFF2-40B4-BE49-F238E27FC236}">
                  <a16:creationId xmlns:a16="http://schemas.microsoft.com/office/drawing/2014/main" id="{C64C0923-C680-0C6C-1136-D464ED0B9641}"/>
                </a:ext>
              </a:extLst>
            </p:cNvPr>
            <p:cNvGrpSpPr/>
            <p:nvPr/>
          </p:nvGrpSpPr>
          <p:grpSpPr>
            <a:xfrm rot="21169149">
              <a:off x="3539599" y="357818"/>
              <a:ext cx="8009117" cy="1500491"/>
              <a:chOff x="3539599" y="357818"/>
              <a:chExt cx="3303137" cy="649721"/>
            </a:xfrm>
          </p:grpSpPr>
          <p:pic>
            <p:nvPicPr>
              <p:cNvPr id="14" name="Picture 21">
                <a:extLst>
                  <a:ext uri="{FF2B5EF4-FFF2-40B4-BE49-F238E27FC236}">
                    <a16:creationId xmlns:a16="http://schemas.microsoft.com/office/drawing/2014/main" id="{8613669E-65CA-31B9-72FC-34CF803DB3BA}"/>
                  </a:ext>
                </a:extLst>
              </p:cNvPr>
              <p:cNvPicPr>
                <a:picLocks noChangeAspect="1"/>
              </p:cNvPicPr>
              <p:nvPr/>
            </p:nvPicPr>
            <p:blipFill>
              <a:blip r:embed="rId5"/>
              <a:stretch>
                <a:fillRect/>
              </a:stretch>
            </p:blipFill>
            <p:spPr>
              <a:xfrm rot="10969431">
                <a:off x="3588352" y="398294"/>
                <a:ext cx="3254384" cy="609245"/>
              </a:xfrm>
              <a:prstGeom prst="rect">
                <a:avLst/>
              </a:prstGeom>
            </p:spPr>
          </p:pic>
          <p:pic>
            <p:nvPicPr>
              <p:cNvPr id="15" name="Picture 22">
                <a:extLst>
                  <a:ext uri="{FF2B5EF4-FFF2-40B4-BE49-F238E27FC236}">
                    <a16:creationId xmlns:a16="http://schemas.microsoft.com/office/drawing/2014/main" id="{8BA7EFB7-04A7-E427-E38B-8DEA6651D6FC}"/>
                  </a:ext>
                </a:extLst>
              </p:cNvPr>
              <p:cNvPicPr>
                <a:picLocks noChangeAspect="1"/>
              </p:cNvPicPr>
              <p:nvPr/>
            </p:nvPicPr>
            <p:blipFill>
              <a:blip r:embed="rId6"/>
              <a:stretch>
                <a:fillRect/>
              </a:stretch>
            </p:blipFill>
            <p:spPr>
              <a:xfrm rot="10957825">
                <a:off x="3539599" y="357818"/>
                <a:ext cx="3246172" cy="576360"/>
              </a:xfrm>
              <a:prstGeom prst="rect">
                <a:avLst/>
              </a:prstGeom>
            </p:spPr>
          </p:pic>
        </p:grpSp>
        <p:sp>
          <p:nvSpPr>
            <p:cNvPr id="13" name="TextBox 19">
              <a:extLst>
                <a:ext uri="{FF2B5EF4-FFF2-40B4-BE49-F238E27FC236}">
                  <a16:creationId xmlns:a16="http://schemas.microsoft.com/office/drawing/2014/main" id="{6FA243F8-3B81-5F93-D771-7170F4B06D6C}"/>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De beste keuze</a:t>
              </a:r>
            </a:p>
          </p:txBody>
        </p:sp>
      </p:grpSp>
      <p:pic>
        <p:nvPicPr>
          <p:cNvPr id="2" name="Onlinemedia 1" title="De verschillen in koptelefoons en oortjes: welke zijn veilig voor je gehoor?">
            <a:hlinkClick r:id="" action="ppaction://media"/>
            <a:extLst>
              <a:ext uri="{FF2B5EF4-FFF2-40B4-BE49-F238E27FC236}">
                <a16:creationId xmlns:a16="http://schemas.microsoft.com/office/drawing/2014/main" id="{94936FAC-8610-13B5-F83F-E70E636E671D}"/>
              </a:ext>
            </a:extLst>
          </p:cNvPr>
          <p:cNvPicPr>
            <a:picLocks noRot="1" noChangeAspect="1"/>
          </p:cNvPicPr>
          <p:nvPr>
            <a:videoFile r:link="rId1"/>
          </p:nvPr>
        </p:nvPicPr>
        <p:blipFill>
          <a:blip r:embed="rId7"/>
          <a:stretch>
            <a:fillRect/>
          </a:stretch>
        </p:blipFill>
        <p:spPr>
          <a:xfrm>
            <a:off x="489975" y="2768049"/>
            <a:ext cx="5333145" cy="3013234"/>
          </a:xfrm>
          <a:prstGeom prst="rect">
            <a:avLst/>
          </a:prstGeom>
        </p:spPr>
      </p:pic>
    </p:spTree>
    <p:extLst>
      <p:ext uri="{BB962C8B-B14F-4D97-AF65-F5344CB8AC3E}">
        <p14:creationId xmlns:p14="http://schemas.microsoft.com/office/powerpoint/2010/main" val="2325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154F344F-B2D0-1A7A-FEAE-A6C1A6879848}"/>
              </a:ext>
            </a:extLst>
          </p:cNvPr>
          <p:cNvSpPr txBox="1"/>
          <p:nvPr/>
        </p:nvSpPr>
        <p:spPr>
          <a:xfrm>
            <a:off x="586778" y="2517420"/>
            <a:ext cx="8489490" cy="2031325"/>
          </a:xfrm>
          <a:prstGeom prst="rect">
            <a:avLst/>
          </a:prstGeom>
          <a:noFill/>
        </p:spPr>
        <p:txBody>
          <a:bodyPr wrap="square" lIns="91440" tIns="45720" rIns="91440" bIns="45720" rtlCol="0" anchor="t">
            <a:spAutoFit/>
          </a:bodyPr>
          <a:lstStyle/>
          <a:p>
            <a:pPr lvl="1"/>
            <a:r>
              <a:rPr lang="nl-NL" dirty="0">
                <a:solidFill>
                  <a:srgbClr val="FEFFFF"/>
                </a:solidFill>
                <a:latin typeface="Verdana"/>
                <a:ea typeface="Verdana"/>
              </a:rPr>
              <a:t>Sinds 2013 zijn er EU-regels voor persoonlijke muziekspelers</a:t>
            </a:r>
          </a:p>
          <a:p>
            <a:pPr lvl="1"/>
            <a:endParaRPr lang="nl-NL">
              <a:solidFill>
                <a:srgbClr val="FEFFFF"/>
              </a:solidFill>
              <a:latin typeface="Verdana" panose="020B0604030504040204" pitchFamily="34" charset="0"/>
              <a:ea typeface="Verdana" panose="020B0604030504040204" pitchFamily="34" charset="0"/>
            </a:endParaRPr>
          </a:p>
          <a:p>
            <a:pPr lvl="1"/>
            <a:endParaRPr lang="nl-NL" dirty="0">
              <a:solidFill>
                <a:srgbClr val="FEFFFF"/>
              </a:solidFill>
              <a:latin typeface="Verdana"/>
              <a:ea typeface="Verdana"/>
            </a:endParaRPr>
          </a:p>
          <a:p>
            <a:pPr lvl="1"/>
            <a:r>
              <a:rPr lang="nl-NL" dirty="0">
                <a:solidFill>
                  <a:srgbClr val="FEFFFF"/>
                </a:solidFill>
                <a:latin typeface="Verdana"/>
                <a:ea typeface="Verdana"/>
              </a:rPr>
              <a:t>Waarom denk je dat deze regels er zijn? </a:t>
            </a:r>
          </a:p>
          <a:p>
            <a:pPr lvl="1"/>
            <a:endParaRPr lang="nl-NL">
              <a:solidFill>
                <a:srgbClr val="FEFFFF"/>
              </a:solidFill>
              <a:latin typeface="Verdana" panose="020B0604030504040204" pitchFamily="34" charset="0"/>
              <a:ea typeface="Verdana" panose="020B0604030504040204" pitchFamily="34" charset="0"/>
            </a:endParaRPr>
          </a:p>
          <a:p>
            <a:pPr lvl="1"/>
            <a:endParaRPr lang="nl-NL" dirty="0">
              <a:solidFill>
                <a:srgbClr val="FEFFFF"/>
              </a:solidFill>
              <a:latin typeface="Verdana"/>
              <a:ea typeface="Verdana"/>
            </a:endParaRPr>
          </a:p>
          <a:p>
            <a:endParaRPr lang="nl-NL"/>
          </a:p>
        </p:txBody>
      </p:sp>
      <p:grpSp>
        <p:nvGrpSpPr>
          <p:cNvPr id="15" name="Group 16">
            <a:extLst>
              <a:ext uri="{FF2B5EF4-FFF2-40B4-BE49-F238E27FC236}">
                <a16:creationId xmlns:a16="http://schemas.microsoft.com/office/drawing/2014/main" id="{DFC76643-7587-6C65-396E-E92ACF145BC2}"/>
              </a:ext>
            </a:extLst>
          </p:cNvPr>
          <p:cNvGrpSpPr>
            <a:grpSpLocks noChangeAspect="1"/>
          </p:cNvGrpSpPr>
          <p:nvPr/>
        </p:nvGrpSpPr>
        <p:grpSpPr>
          <a:xfrm rot="289314">
            <a:off x="3514615" y="545195"/>
            <a:ext cx="5153616" cy="953828"/>
            <a:chOff x="3539599" y="357818"/>
            <a:chExt cx="8009117" cy="1500491"/>
          </a:xfrm>
        </p:grpSpPr>
        <p:grpSp>
          <p:nvGrpSpPr>
            <p:cNvPr id="11" name="Group 18">
              <a:extLst>
                <a:ext uri="{FF2B5EF4-FFF2-40B4-BE49-F238E27FC236}">
                  <a16:creationId xmlns:a16="http://schemas.microsoft.com/office/drawing/2014/main" id="{87D73EB0-FC5B-F8DC-6C2C-79F2D2229FAA}"/>
                </a:ext>
              </a:extLst>
            </p:cNvPr>
            <p:cNvGrpSpPr/>
            <p:nvPr/>
          </p:nvGrpSpPr>
          <p:grpSpPr>
            <a:xfrm rot="21169149">
              <a:off x="3539599" y="357818"/>
              <a:ext cx="8009117" cy="1500491"/>
              <a:chOff x="3539599" y="357818"/>
              <a:chExt cx="3303137" cy="649721"/>
            </a:xfrm>
          </p:grpSpPr>
          <p:pic>
            <p:nvPicPr>
              <p:cNvPr id="13" name="Picture 21">
                <a:extLst>
                  <a:ext uri="{FF2B5EF4-FFF2-40B4-BE49-F238E27FC236}">
                    <a16:creationId xmlns:a16="http://schemas.microsoft.com/office/drawing/2014/main" id="{43A83594-892E-6BC7-DB7A-10A71D205DBD}"/>
                  </a:ext>
                </a:extLst>
              </p:cNvPr>
              <p:cNvPicPr>
                <a:picLocks noChangeAspect="1"/>
              </p:cNvPicPr>
              <p:nvPr/>
            </p:nvPicPr>
            <p:blipFill>
              <a:blip r:embed="rId3"/>
              <a:stretch>
                <a:fillRect/>
              </a:stretch>
            </p:blipFill>
            <p:spPr>
              <a:xfrm rot="10969431">
                <a:off x="3588352" y="398294"/>
                <a:ext cx="3254384" cy="609245"/>
              </a:xfrm>
              <a:prstGeom prst="rect">
                <a:avLst/>
              </a:prstGeom>
            </p:spPr>
          </p:pic>
          <p:pic>
            <p:nvPicPr>
              <p:cNvPr id="14" name="Picture 22">
                <a:extLst>
                  <a:ext uri="{FF2B5EF4-FFF2-40B4-BE49-F238E27FC236}">
                    <a16:creationId xmlns:a16="http://schemas.microsoft.com/office/drawing/2014/main" id="{4FB63C6A-8729-F743-FC0E-D47AC41CAD7B}"/>
                  </a:ext>
                </a:extLst>
              </p:cNvPr>
              <p:cNvPicPr>
                <a:picLocks noChangeAspect="1"/>
              </p:cNvPicPr>
              <p:nvPr/>
            </p:nvPicPr>
            <p:blipFill>
              <a:blip r:embed="rId4"/>
              <a:stretch>
                <a:fillRect/>
              </a:stretch>
            </p:blipFill>
            <p:spPr>
              <a:xfrm rot="10957825">
                <a:off x="3539599" y="357818"/>
                <a:ext cx="3246172" cy="576360"/>
              </a:xfrm>
              <a:prstGeom prst="rect">
                <a:avLst/>
              </a:prstGeom>
            </p:spPr>
          </p:pic>
        </p:grpSp>
        <p:sp>
          <p:nvSpPr>
            <p:cNvPr id="12" name="TextBox 19">
              <a:extLst>
                <a:ext uri="{FF2B5EF4-FFF2-40B4-BE49-F238E27FC236}">
                  <a16:creationId xmlns:a16="http://schemas.microsoft.com/office/drawing/2014/main" id="{ACCE409B-F19A-70FD-8B01-3A97830BC115}"/>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EU-norm</a:t>
              </a:r>
            </a:p>
          </p:txBody>
        </p:sp>
      </p:grpSp>
      <p:pic>
        <p:nvPicPr>
          <p:cNvPr id="3" name="Picture 3">
            <a:extLst>
              <a:ext uri="{FF2B5EF4-FFF2-40B4-BE49-F238E27FC236}">
                <a16:creationId xmlns:a16="http://schemas.microsoft.com/office/drawing/2014/main" id="{1FF89359-F0EE-4ED6-EE22-8F3979F7B8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r="-699"/>
          <a:stretch/>
        </p:blipFill>
        <p:spPr bwMode="auto">
          <a:xfrm>
            <a:off x="7128456" y="3533854"/>
            <a:ext cx="1572730" cy="1550166"/>
          </a:xfrm>
          <a:prstGeom prst="rect">
            <a:avLst/>
          </a:prstGeom>
          <a:noFill/>
          <a:ln w="9525">
            <a:noFill/>
            <a:miter lim="800000"/>
            <a:headEnd/>
            <a:tailEnd/>
          </a:ln>
        </p:spPr>
      </p:pic>
    </p:spTree>
    <p:extLst>
      <p:ext uri="{BB962C8B-B14F-4D97-AF65-F5344CB8AC3E}">
        <p14:creationId xmlns:p14="http://schemas.microsoft.com/office/powerpoint/2010/main" val="2289624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848046-5C5D-B496-0BE3-74073E8633C0}"/>
              </a:ext>
            </a:extLst>
          </p:cNvPr>
          <p:cNvSpPr>
            <a:spLocks noGrp="1"/>
          </p:cNvSpPr>
          <p:nvPr>
            <p:ph type="body" sz="quarter" idx="11"/>
          </p:nvPr>
        </p:nvSpPr>
        <p:spPr>
          <a:xfrm>
            <a:off x="584200" y="2248308"/>
            <a:ext cx="6366329" cy="3923892"/>
          </a:xfrm>
        </p:spPr>
        <p:txBody>
          <a:bodyPr vert="horz" lIns="91440" tIns="45720" rIns="91440" bIns="45720" rtlCol="0" anchor="t">
            <a:normAutofit/>
          </a:bodyPr>
          <a:lstStyle/>
          <a:p>
            <a:r>
              <a:rPr lang="nl-NL" dirty="0">
                <a:latin typeface="Verdana"/>
                <a:ea typeface="Verdana"/>
              </a:rPr>
              <a:t>Hoe zet je de begrenzer op jouw telefoon aan? </a:t>
            </a:r>
            <a:endParaRPr lang="nl-NL" dirty="0"/>
          </a:p>
          <a:p>
            <a:endParaRPr lang="nl-NL" dirty="0">
              <a:latin typeface="Verdana"/>
              <a:ea typeface="Verdana"/>
            </a:endParaRPr>
          </a:p>
          <a:p>
            <a:r>
              <a:rPr lang="nl-NL" dirty="0">
                <a:latin typeface="Verdana"/>
                <a:ea typeface="Verdana"/>
              </a:rPr>
              <a:t>Via iPhone: Ga naar Instellingen -&gt; Horen en Voelen -&gt; Koptelefoonveiligheid -&gt; schuif "verminder harde geluiden" aan -&gt; check of het volume op 85 dB staat </a:t>
            </a:r>
          </a:p>
          <a:p>
            <a:endParaRPr lang="nl-NL" dirty="0">
              <a:latin typeface="Verdana"/>
              <a:ea typeface="Verdana"/>
            </a:endParaRPr>
          </a:p>
          <a:p>
            <a:r>
              <a:rPr lang="nl-NL" dirty="0">
                <a:latin typeface="Verdana"/>
                <a:ea typeface="Verdana"/>
              </a:rPr>
              <a:t>Via Android: Ga naar Instellingen -&gt; Geluid en Trillen -&gt; Volume -&gt; kies de drie bolletje rechts bovenin -&gt; zet de limiet mediavolume 'aan' </a:t>
            </a:r>
          </a:p>
          <a:p>
            <a:endParaRPr lang="nl-NL"/>
          </a:p>
        </p:txBody>
      </p:sp>
      <p:grpSp>
        <p:nvGrpSpPr>
          <p:cNvPr id="17" name="Group 16">
            <a:extLst>
              <a:ext uri="{FF2B5EF4-FFF2-40B4-BE49-F238E27FC236}">
                <a16:creationId xmlns:a16="http://schemas.microsoft.com/office/drawing/2014/main" id="{6FD3BBA4-B060-B959-8B68-AB9AA473812D}"/>
              </a:ext>
            </a:extLst>
          </p:cNvPr>
          <p:cNvGrpSpPr>
            <a:grpSpLocks noChangeAspect="1"/>
          </p:cNvGrpSpPr>
          <p:nvPr/>
        </p:nvGrpSpPr>
        <p:grpSpPr>
          <a:xfrm rot="289314">
            <a:off x="3514615" y="545195"/>
            <a:ext cx="5153616" cy="953828"/>
            <a:chOff x="3539599" y="357818"/>
            <a:chExt cx="8009117" cy="1500491"/>
          </a:xfrm>
        </p:grpSpPr>
        <p:grpSp>
          <p:nvGrpSpPr>
            <p:cNvPr id="13" name="Group 18">
              <a:extLst>
                <a:ext uri="{FF2B5EF4-FFF2-40B4-BE49-F238E27FC236}">
                  <a16:creationId xmlns:a16="http://schemas.microsoft.com/office/drawing/2014/main" id="{B04EF4F9-592A-CFF4-B786-17B6475DB013}"/>
                </a:ext>
              </a:extLst>
            </p:cNvPr>
            <p:cNvGrpSpPr/>
            <p:nvPr/>
          </p:nvGrpSpPr>
          <p:grpSpPr>
            <a:xfrm rot="21169149">
              <a:off x="3539599" y="357818"/>
              <a:ext cx="8009117" cy="1500491"/>
              <a:chOff x="3539599" y="357818"/>
              <a:chExt cx="3303137" cy="649721"/>
            </a:xfrm>
          </p:grpSpPr>
          <p:pic>
            <p:nvPicPr>
              <p:cNvPr id="15" name="Picture 21">
                <a:extLst>
                  <a:ext uri="{FF2B5EF4-FFF2-40B4-BE49-F238E27FC236}">
                    <a16:creationId xmlns:a16="http://schemas.microsoft.com/office/drawing/2014/main" id="{F0401C74-FC2C-9ECF-A123-2E9AB95CAD3A}"/>
                  </a:ext>
                </a:extLst>
              </p:cNvPr>
              <p:cNvPicPr>
                <a:picLocks noChangeAspect="1"/>
              </p:cNvPicPr>
              <p:nvPr/>
            </p:nvPicPr>
            <p:blipFill>
              <a:blip r:embed="rId3"/>
              <a:stretch>
                <a:fillRect/>
              </a:stretch>
            </p:blipFill>
            <p:spPr>
              <a:xfrm rot="10969431">
                <a:off x="3588352" y="398294"/>
                <a:ext cx="3254384" cy="609245"/>
              </a:xfrm>
              <a:prstGeom prst="rect">
                <a:avLst/>
              </a:prstGeom>
            </p:spPr>
          </p:pic>
          <p:pic>
            <p:nvPicPr>
              <p:cNvPr id="16" name="Picture 22">
                <a:extLst>
                  <a:ext uri="{FF2B5EF4-FFF2-40B4-BE49-F238E27FC236}">
                    <a16:creationId xmlns:a16="http://schemas.microsoft.com/office/drawing/2014/main" id="{8794D12D-9384-DF12-35E1-CF62DB4F6D81}"/>
                  </a:ext>
                </a:extLst>
              </p:cNvPr>
              <p:cNvPicPr>
                <a:picLocks noChangeAspect="1"/>
              </p:cNvPicPr>
              <p:nvPr/>
            </p:nvPicPr>
            <p:blipFill>
              <a:blip r:embed="rId4"/>
              <a:stretch>
                <a:fillRect/>
              </a:stretch>
            </p:blipFill>
            <p:spPr>
              <a:xfrm rot="10957825">
                <a:off x="3539599" y="357818"/>
                <a:ext cx="3246172" cy="576360"/>
              </a:xfrm>
              <a:prstGeom prst="rect">
                <a:avLst/>
              </a:prstGeom>
            </p:spPr>
          </p:pic>
        </p:grpSp>
        <p:sp>
          <p:nvSpPr>
            <p:cNvPr id="14" name="TextBox 19">
              <a:extLst>
                <a:ext uri="{FF2B5EF4-FFF2-40B4-BE49-F238E27FC236}">
                  <a16:creationId xmlns:a16="http://schemas.microsoft.com/office/drawing/2014/main" id="{18C607D0-3C9F-7810-8712-8B3967D03C50}"/>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EU-norm</a:t>
              </a:r>
            </a:p>
          </p:txBody>
        </p:sp>
      </p:grpSp>
      <p:pic>
        <p:nvPicPr>
          <p:cNvPr id="18" name="Afbeelding 17" descr="Afbeelding met tekst, schermopname, Lettertype&#10;&#10;Automatisch gegenereerde beschrijving">
            <a:extLst>
              <a:ext uri="{FF2B5EF4-FFF2-40B4-BE49-F238E27FC236}">
                <a16:creationId xmlns:a16="http://schemas.microsoft.com/office/drawing/2014/main" id="{9EE60680-F0E2-8094-7720-5DD3E9DF889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135494" y="2624496"/>
            <a:ext cx="2465683" cy="2903504"/>
          </a:xfrm>
          <a:prstGeom prst="rect">
            <a:avLst/>
          </a:prstGeom>
        </p:spPr>
      </p:pic>
    </p:spTree>
    <p:extLst>
      <p:ext uri="{BB962C8B-B14F-4D97-AF65-F5344CB8AC3E}">
        <p14:creationId xmlns:p14="http://schemas.microsoft.com/office/powerpoint/2010/main" val="191207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533986" y="2137368"/>
            <a:ext cx="5397500" cy="3924300"/>
          </a:xfrm>
        </p:spPr>
        <p:txBody>
          <a:bodyPr vert="horz" lIns="91440" tIns="45720" rIns="91440" bIns="45720" rtlCol="0" anchor="t">
            <a:normAutofit fontScale="92500" lnSpcReduction="10000"/>
          </a:bodyPr>
          <a:lstStyle/>
          <a:p>
            <a:pPr marL="0" indent="0">
              <a:buNone/>
            </a:pPr>
            <a:r>
              <a:rPr lang="nl-NL">
                <a:solidFill>
                  <a:srgbClr val="FEFFFF"/>
                </a:solidFill>
                <a:latin typeface="Verdana"/>
                <a:ea typeface="Verdana"/>
              </a:rPr>
              <a:t>SAMENVATTING</a:t>
            </a:r>
          </a:p>
          <a:p>
            <a:pPr marL="285750" indent="-285750">
              <a:buFont typeface="Arial" panose="020B0604020202020204" pitchFamily="34" charset="0"/>
              <a:buChar char="•"/>
            </a:pPr>
            <a:endParaRPr lang="nl-NL">
              <a:solidFill>
                <a:srgbClr val="FEFFFF"/>
              </a:solidFill>
            </a:endParaRPr>
          </a:p>
          <a:p>
            <a:pPr marL="285750" indent="-285750">
              <a:buFont typeface="Arial" panose="020B0604020202020204" pitchFamily="34" charset="0"/>
              <a:buChar char="•"/>
            </a:pPr>
            <a:r>
              <a:rPr lang="nl-NL" sz="1900">
                <a:solidFill>
                  <a:srgbClr val="FEFFFF"/>
                </a:solidFill>
              </a:rPr>
              <a:t>Door te vaak en te lang naar te harde muziek te luisteren via je muziekspeler, loop je gehoorschade op.</a:t>
            </a:r>
          </a:p>
          <a:p>
            <a:pPr marL="285750" indent="-285750">
              <a:buFont typeface="Arial" panose="020B0604020202020204" pitchFamily="34" charset="0"/>
              <a:buChar char="•"/>
            </a:pPr>
            <a:endParaRPr lang="nl-NL" sz="1900">
              <a:solidFill>
                <a:srgbClr val="FEFFFF"/>
              </a:solidFill>
            </a:endParaRPr>
          </a:p>
          <a:p>
            <a:pPr marL="285750" indent="-285750">
              <a:buFont typeface="Arial" panose="020B0604020202020204" pitchFamily="34" charset="0"/>
              <a:buChar char="•"/>
            </a:pPr>
            <a:r>
              <a:rPr lang="nl-NL" sz="1900">
                <a:solidFill>
                  <a:srgbClr val="FEFFFF"/>
                </a:solidFill>
              </a:rPr>
              <a:t>Zet de geluidsbegrenzer op jouw muziekspeler aan.</a:t>
            </a:r>
          </a:p>
          <a:p>
            <a:pPr marL="285750" indent="-285750">
              <a:buFont typeface="Arial" panose="020B0604020202020204" pitchFamily="34" charset="0"/>
              <a:buChar char="•"/>
            </a:pPr>
            <a:endParaRPr lang="nl-NL" sz="1900">
              <a:solidFill>
                <a:srgbClr val="FEFFFF"/>
              </a:solidFill>
            </a:endParaRPr>
          </a:p>
          <a:p>
            <a:pPr marL="285750" indent="-285750">
              <a:buFont typeface="Arial" panose="020B0604020202020204" pitchFamily="34" charset="0"/>
              <a:buChar char="•"/>
            </a:pPr>
            <a:r>
              <a:rPr lang="nl-NL" sz="1900">
                <a:solidFill>
                  <a:srgbClr val="FEFFFF"/>
                </a:solidFill>
              </a:rPr>
              <a:t>Kies een koptelefoon die goed afsluit om omgevingslawaai te blokkeren en gebruik </a:t>
            </a:r>
            <a:r>
              <a:rPr lang="nl-NL" sz="1900" err="1">
                <a:solidFill>
                  <a:srgbClr val="FEFFFF"/>
                </a:solidFill>
              </a:rPr>
              <a:t>noise</a:t>
            </a:r>
            <a:r>
              <a:rPr lang="nl-NL" sz="1900">
                <a:solidFill>
                  <a:srgbClr val="FEFFFF"/>
                </a:solidFill>
              </a:rPr>
              <a:t> </a:t>
            </a:r>
            <a:r>
              <a:rPr lang="nl-NL" sz="1900" err="1">
                <a:solidFill>
                  <a:srgbClr val="FEFFFF"/>
                </a:solidFill>
              </a:rPr>
              <a:t>cancelling</a:t>
            </a:r>
            <a:r>
              <a:rPr lang="nl-NL" sz="1900">
                <a:solidFill>
                  <a:srgbClr val="FEFFFF"/>
                </a:solidFill>
              </a:rPr>
              <a:t> in rumoerige ruimtes</a:t>
            </a:r>
          </a:p>
          <a:p>
            <a:pPr marL="285750" indent="-285750">
              <a:buFont typeface="Arial" panose="020B0604020202020204" pitchFamily="34" charset="0"/>
              <a:buChar char="•"/>
            </a:pPr>
            <a:endParaRPr lang="nl-NL" sz="1900">
              <a:solidFill>
                <a:srgbClr val="FEFFFF"/>
              </a:solidFill>
            </a:endParaRPr>
          </a:p>
          <a:p>
            <a:endParaRPr lang="nl-NL"/>
          </a:p>
        </p:txBody>
      </p:sp>
      <p:pic>
        <p:nvPicPr>
          <p:cNvPr id="4" name="Afbeelding 3" descr="Afbeelding met Menselijk gezicht, persoon, muts, kleding&#10;&#10;Automatisch gegenereerde beschrijving">
            <a:extLst>
              <a:ext uri="{FF2B5EF4-FFF2-40B4-BE49-F238E27FC236}">
                <a16:creationId xmlns:a16="http://schemas.microsoft.com/office/drawing/2014/main" id="{AAF112B3-335E-A348-7862-16B1329C5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246" y="1132346"/>
            <a:ext cx="8595196" cy="5725654"/>
          </a:xfrm>
          <a:prstGeom prst="rect">
            <a:avLst/>
          </a:prstGeom>
        </p:spPr>
      </p:pic>
    </p:spTree>
    <p:extLst>
      <p:ext uri="{BB962C8B-B14F-4D97-AF65-F5344CB8AC3E}">
        <p14:creationId xmlns:p14="http://schemas.microsoft.com/office/powerpoint/2010/main" val="513578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36AEA-E296-A65D-E886-A25CE7396B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3" name="Group 2">
            <a:extLst>
              <a:ext uri="{FF2B5EF4-FFF2-40B4-BE49-F238E27FC236}">
                <a16:creationId xmlns:a16="http://schemas.microsoft.com/office/drawing/2014/main" id="{8653893F-7575-4CD5-373B-5FD903F356C8}"/>
              </a:ext>
            </a:extLst>
          </p:cNvPr>
          <p:cNvGrpSpPr>
            <a:grpSpLocks noChangeAspect="1"/>
          </p:cNvGrpSpPr>
          <p:nvPr/>
        </p:nvGrpSpPr>
        <p:grpSpPr>
          <a:xfrm>
            <a:off x="542162" y="4030503"/>
            <a:ext cx="6353241" cy="1872000"/>
            <a:chOff x="2091562" y="1363503"/>
            <a:chExt cx="8008875" cy="2359836"/>
          </a:xfrm>
        </p:grpSpPr>
        <p:pic>
          <p:nvPicPr>
            <p:cNvPr id="4" name="Picture 3">
              <a:extLst>
                <a:ext uri="{FF2B5EF4-FFF2-40B4-BE49-F238E27FC236}">
                  <a16:creationId xmlns:a16="http://schemas.microsoft.com/office/drawing/2014/main" id="{D067D49C-1E84-540F-0B87-701A3C4299A0}"/>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5" name="Group 4">
              <a:extLst>
                <a:ext uri="{FF2B5EF4-FFF2-40B4-BE49-F238E27FC236}">
                  <a16:creationId xmlns:a16="http://schemas.microsoft.com/office/drawing/2014/main" id="{1722518D-D6C8-D4EE-025A-5A5EFC09CC31}"/>
                </a:ext>
              </a:extLst>
            </p:cNvPr>
            <p:cNvGrpSpPr/>
            <p:nvPr/>
          </p:nvGrpSpPr>
          <p:grpSpPr>
            <a:xfrm rot="21169149">
              <a:off x="2091562" y="1363503"/>
              <a:ext cx="8008875" cy="1502720"/>
              <a:chOff x="4217389" y="1511882"/>
              <a:chExt cx="3303037" cy="650686"/>
            </a:xfrm>
          </p:grpSpPr>
          <p:pic>
            <p:nvPicPr>
              <p:cNvPr id="8" name="Picture 7">
                <a:extLst>
                  <a:ext uri="{FF2B5EF4-FFF2-40B4-BE49-F238E27FC236}">
                    <a16:creationId xmlns:a16="http://schemas.microsoft.com/office/drawing/2014/main" id="{C2D49DEA-CF47-CAFD-D41B-7AD38735B628}"/>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9" name="Picture 8">
                <a:extLst>
                  <a:ext uri="{FF2B5EF4-FFF2-40B4-BE49-F238E27FC236}">
                    <a16:creationId xmlns:a16="http://schemas.microsoft.com/office/drawing/2014/main" id="{10FD2410-6F43-AF01-7F6F-BBDFBDBA24BA}"/>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6" name="TextBox 5">
              <a:extLst>
                <a:ext uri="{FF2B5EF4-FFF2-40B4-BE49-F238E27FC236}">
                  <a16:creationId xmlns:a16="http://schemas.microsoft.com/office/drawing/2014/main" id="{8A90EDA9-19C8-E05D-D365-2F354CA7CD3D}"/>
                </a:ext>
              </a:extLst>
            </p:cNvPr>
            <p:cNvSpPr txBox="1"/>
            <p:nvPr/>
          </p:nvSpPr>
          <p:spPr>
            <a:xfrm rot="21257907">
              <a:off x="2295926" y="1683465"/>
              <a:ext cx="7441890" cy="739220"/>
            </a:xfrm>
            <a:prstGeom prst="rect">
              <a:avLst/>
            </a:prstGeom>
            <a:noFill/>
          </p:spPr>
          <p:txBody>
            <a:bodyPr wrap="square"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op het MBO – les 6</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7" name="TextBox 6">
              <a:extLst>
                <a:ext uri="{FF2B5EF4-FFF2-40B4-BE49-F238E27FC236}">
                  <a16:creationId xmlns:a16="http://schemas.microsoft.com/office/drawing/2014/main" id="{893FC367-BFD3-48E8-1292-83A5C86FC99A}"/>
                </a:ext>
              </a:extLst>
            </p:cNvPr>
            <p:cNvSpPr txBox="1"/>
            <p:nvPr/>
          </p:nvSpPr>
          <p:spPr>
            <a:xfrm rot="21257907">
              <a:off x="2971762" y="3028841"/>
              <a:ext cx="3922785" cy="472829"/>
            </a:xfrm>
            <a:prstGeom prst="rect">
              <a:avLst/>
            </a:prstGeom>
            <a:noFill/>
          </p:spPr>
          <p:txBody>
            <a:bodyPr wrap="square" rtlCol="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a:solidFill>
                    <a:prstClr val="white"/>
                  </a:solidFill>
                  <a:latin typeface="Rockwell" panose="02060603020205020403" pitchFamily="18" charset="77"/>
                </a:rPr>
                <a:t>Wie is verantwoordelijk?</a:t>
              </a:r>
              <a:endParaRPr kumimoji="0" lang="en-NL" sz="14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grpSp>
      <p:pic>
        <p:nvPicPr>
          <p:cNvPr id="13" name="Picture 12" descr="A close up of a mouth&#10;&#10;Description automatically generated">
            <a:extLst>
              <a:ext uri="{FF2B5EF4-FFF2-40B4-BE49-F238E27FC236}">
                <a16:creationId xmlns:a16="http://schemas.microsoft.com/office/drawing/2014/main" id="{E4BA92D9-5B40-B065-CD73-66A544BC84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5" name="Picture 14" descr="A blue and pink zigzag lines on a black background&#10;&#10;Description automatically generated">
            <a:extLst>
              <a:ext uri="{FF2B5EF4-FFF2-40B4-BE49-F238E27FC236}">
                <a16:creationId xmlns:a16="http://schemas.microsoft.com/office/drawing/2014/main" id="{98D1EBBE-8F1C-825B-5259-CFE20AE66A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7" name="Picture 16" descr="A blue and pink zigzag lines on a black background&#10;&#10;Description automatically generated">
            <a:extLst>
              <a:ext uri="{FF2B5EF4-FFF2-40B4-BE49-F238E27FC236}">
                <a16:creationId xmlns:a16="http://schemas.microsoft.com/office/drawing/2014/main" id="{AFCEC2FA-0E6D-C005-94C6-1BCDA58BB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20453">
            <a:off x="9299456" y="853319"/>
            <a:ext cx="1338875" cy="1606650"/>
          </a:xfrm>
          <a:prstGeom prst="rect">
            <a:avLst/>
          </a:prstGeom>
        </p:spPr>
      </p:pic>
    </p:spTree>
    <p:extLst>
      <p:ext uri="{BB962C8B-B14F-4D97-AF65-F5344CB8AC3E}">
        <p14:creationId xmlns:p14="http://schemas.microsoft.com/office/powerpoint/2010/main" val="2653254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leding, persoon, overdekt, person&#10;&#10;Automatisch gegenereerde beschrijving">
            <a:hlinkClick r:id="rId3"/>
            <a:extLst>
              <a:ext uri="{FF2B5EF4-FFF2-40B4-BE49-F238E27FC236}">
                <a16:creationId xmlns:a16="http://schemas.microsoft.com/office/drawing/2014/main" id="{18C0C4CB-CC83-1B52-DA03-867A4A8F5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342" y="2104536"/>
            <a:ext cx="5307316" cy="3862483"/>
          </a:xfrm>
          <a:prstGeom prst="rect">
            <a:avLst/>
          </a:prstGeom>
        </p:spPr>
      </p:pic>
      <p:grpSp>
        <p:nvGrpSpPr>
          <p:cNvPr id="7" name="Group 16">
            <a:extLst>
              <a:ext uri="{FF2B5EF4-FFF2-40B4-BE49-F238E27FC236}">
                <a16:creationId xmlns:a16="http://schemas.microsoft.com/office/drawing/2014/main" id="{9C4E47CA-DC47-5378-3CD2-65464E18903A}"/>
              </a:ext>
            </a:extLst>
          </p:cNvPr>
          <p:cNvGrpSpPr>
            <a:grpSpLocks noChangeAspect="1"/>
          </p:cNvGrpSpPr>
          <p:nvPr/>
        </p:nvGrpSpPr>
        <p:grpSpPr>
          <a:xfrm rot="289314">
            <a:off x="3514615" y="545195"/>
            <a:ext cx="5153616" cy="953828"/>
            <a:chOff x="3539599" y="357818"/>
            <a:chExt cx="8009117" cy="1500491"/>
          </a:xfrm>
        </p:grpSpPr>
        <p:grpSp>
          <p:nvGrpSpPr>
            <p:cNvPr id="3" name="Group 18">
              <a:extLst>
                <a:ext uri="{FF2B5EF4-FFF2-40B4-BE49-F238E27FC236}">
                  <a16:creationId xmlns:a16="http://schemas.microsoft.com/office/drawing/2014/main" id="{50B4C11A-7B83-3D7C-6873-A27FBFD1100B}"/>
                </a:ext>
              </a:extLst>
            </p:cNvPr>
            <p:cNvGrpSpPr/>
            <p:nvPr/>
          </p:nvGrpSpPr>
          <p:grpSpPr>
            <a:xfrm rot="21169149">
              <a:off x="3539599" y="357818"/>
              <a:ext cx="8009117" cy="1500491"/>
              <a:chOff x="3539599" y="357818"/>
              <a:chExt cx="3303137" cy="649721"/>
            </a:xfrm>
          </p:grpSpPr>
          <p:pic>
            <p:nvPicPr>
              <p:cNvPr id="5" name="Picture 21">
                <a:extLst>
                  <a:ext uri="{FF2B5EF4-FFF2-40B4-BE49-F238E27FC236}">
                    <a16:creationId xmlns:a16="http://schemas.microsoft.com/office/drawing/2014/main" id="{A5A0F3A8-602E-CCC1-C243-AE71C5E5B7E6}"/>
                  </a:ext>
                </a:extLst>
              </p:cNvPr>
              <p:cNvPicPr>
                <a:picLocks noChangeAspect="1"/>
              </p:cNvPicPr>
              <p:nvPr/>
            </p:nvPicPr>
            <p:blipFill>
              <a:blip r:embed="rId5"/>
              <a:stretch>
                <a:fillRect/>
              </a:stretch>
            </p:blipFill>
            <p:spPr>
              <a:xfrm rot="10969431">
                <a:off x="3588352" y="398294"/>
                <a:ext cx="3254384" cy="609245"/>
              </a:xfrm>
              <a:prstGeom prst="rect">
                <a:avLst/>
              </a:prstGeom>
            </p:spPr>
          </p:pic>
          <p:pic>
            <p:nvPicPr>
              <p:cNvPr id="6" name="Picture 22">
                <a:extLst>
                  <a:ext uri="{FF2B5EF4-FFF2-40B4-BE49-F238E27FC236}">
                    <a16:creationId xmlns:a16="http://schemas.microsoft.com/office/drawing/2014/main" id="{92055DF5-EA1D-BB4A-42C1-F3FCF3AE0013}"/>
                  </a:ext>
                </a:extLst>
              </p:cNvPr>
              <p:cNvPicPr>
                <a:picLocks noChangeAspect="1"/>
              </p:cNvPicPr>
              <p:nvPr/>
            </p:nvPicPr>
            <p:blipFill>
              <a:blip r:embed="rId6"/>
              <a:stretch>
                <a:fillRect/>
              </a:stretch>
            </p:blipFill>
            <p:spPr>
              <a:xfrm rot="10957825">
                <a:off x="3539599" y="357818"/>
                <a:ext cx="3246172" cy="576360"/>
              </a:xfrm>
              <a:prstGeom prst="rect">
                <a:avLst/>
              </a:prstGeom>
            </p:spPr>
          </p:pic>
        </p:grpSp>
        <p:sp>
          <p:nvSpPr>
            <p:cNvPr id="4" name="TextBox 19">
              <a:extLst>
                <a:ext uri="{FF2B5EF4-FFF2-40B4-BE49-F238E27FC236}">
                  <a16:creationId xmlns:a16="http://schemas.microsoft.com/office/drawing/2014/main" id="{2196C399-EC6D-DDC9-877C-5D3C531DC46F}"/>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Bekende </a:t>
              </a:r>
              <a:r>
                <a:rPr lang="nl-NL" sz="2500" b="1" err="1">
                  <a:solidFill>
                    <a:schemeClr val="accent6"/>
                  </a:solidFill>
                  <a:latin typeface="Rockwell"/>
                </a:rPr>
                <a:t>DJ's</a:t>
              </a:r>
              <a:r>
                <a:rPr lang="nl-NL" sz="2500" b="1">
                  <a:solidFill>
                    <a:schemeClr val="accent6"/>
                  </a:solidFill>
                  <a:latin typeface="Rockwell"/>
                </a:rPr>
                <a:t> aan het woord</a:t>
              </a:r>
            </a:p>
          </p:txBody>
        </p:sp>
      </p:grpSp>
    </p:spTree>
    <p:extLst>
      <p:ext uri="{BB962C8B-B14F-4D97-AF65-F5344CB8AC3E}">
        <p14:creationId xmlns:p14="http://schemas.microsoft.com/office/powerpoint/2010/main" val="2825057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11590F1-7C16-4113-5FDD-720020F06AAA}"/>
              </a:ext>
            </a:extLst>
          </p:cNvPr>
          <p:cNvSpPr>
            <a:spLocks noGrp="1"/>
          </p:cNvSpPr>
          <p:nvPr>
            <p:ph type="body" sz="quarter" idx="11"/>
          </p:nvPr>
        </p:nvSpPr>
        <p:spPr>
          <a:xfrm>
            <a:off x="584200" y="2248308"/>
            <a:ext cx="10466695" cy="3923892"/>
          </a:xfrm>
        </p:spPr>
        <p:txBody>
          <a:bodyPr vert="horz" lIns="91440" tIns="45720" rIns="91440" bIns="45720" rtlCol="0" anchor="t">
            <a:normAutofit/>
          </a:bodyPr>
          <a:lstStyle/>
          <a:p>
            <a:endParaRPr lang="nl-NL" b="1">
              <a:latin typeface="Verdana"/>
              <a:ea typeface="Verdana"/>
            </a:endParaRPr>
          </a:p>
          <a:p>
            <a:r>
              <a:rPr lang="nl-NL" b="1">
                <a:latin typeface="Verdana"/>
                <a:ea typeface="Verdana"/>
              </a:rPr>
              <a:t>Stelling: "Zeer harde muziek in uitgaansgelegenheden moet verboden worden"</a:t>
            </a:r>
            <a:endParaRPr lang="nl-NL"/>
          </a:p>
          <a:p>
            <a:endParaRPr lang="nl-NL"/>
          </a:p>
          <a:p>
            <a:endParaRPr lang="nl-NL">
              <a:latin typeface="Verdana"/>
              <a:ea typeface="Verdana"/>
            </a:endParaRPr>
          </a:p>
          <a:p>
            <a:r>
              <a:rPr lang="nl-NL">
                <a:latin typeface="Verdana"/>
                <a:ea typeface="Verdana"/>
              </a:rPr>
              <a:t>Groepje 1: minimaal 3 argumenten vóór</a:t>
            </a:r>
          </a:p>
          <a:p>
            <a:r>
              <a:rPr lang="nl-NL">
                <a:latin typeface="Verdana"/>
                <a:ea typeface="Verdana"/>
              </a:rPr>
              <a:t>Groepje 2: minimaal 3 argumenten tégen</a:t>
            </a:r>
          </a:p>
          <a:p>
            <a:r>
              <a:rPr lang="nl-NL">
                <a:latin typeface="Verdana"/>
                <a:ea typeface="Verdana"/>
              </a:rPr>
              <a:t>Groepje 3: jury</a:t>
            </a:r>
          </a:p>
        </p:txBody>
      </p:sp>
      <p:grpSp>
        <p:nvGrpSpPr>
          <p:cNvPr id="15" name="Group 16">
            <a:extLst>
              <a:ext uri="{FF2B5EF4-FFF2-40B4-BE49-F238E27FC236}">
                <a16:creationId xmlns:a16="http://schemas.microsoft.com/office/drawing/2014/main" id="{6AB7B403-34D7-34D2-9168-03DF62DE2956}"/>
              </a:ext>
            </a:extLst>
          </p:cNvPr>
          <p:cNvGrpSpPr>
            <a:grpSpLocks noChangeAspect="1"/>
          </p:cNvGrpSpPr>
          <p:nvPr/>
        </p:nvGrpSpPr>
        <p:grpSpPr>
          <a:xfrm rot="240000">
            <a:off x="3519166" y="371334"/>
            <a:ext cx="5153615" cy="1440003"/>
            <a:chOff x="2091399" y="1363496"/>
            <a:chExt cx="8009117" cy="2265305"/>
          </a:xfrm>
        </p:grpSpPr>
        <p:pic>
          <p:nvPicPr>
            <p:cNvPr id="9" name="Picture 17">
              <a:extLst>
                <a:ext uri="{FF2B5EF4-FFF2-40B4-BE49-F238E27FC236}">
                  <a16:creationId xmlns:a16="http://schemas.microsoft.com/office/drawing/2014/main" id="{275944E7-8B6B-AF8F-F57C-8B29EA5F309F}"/>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0" name="Group 18">
              <a:extLst>
                <a:ext uri="{FF2B5EF4-FFF2-40B4-BE49-F238E27FC236}">
                  <a16:creationId xmlns:a16="http://schemas.microsoft.com/office/drawing/2014/main" id="{5C5C2B42-551A-9E3B-8372-DB45D9D2A884}"/>
                </a:ext>
              </a:extLst>
            </p:cNvPr>
            <p:cNvGrpSpPr/>
            <p:nvPr/>
          </p:nvGrpSpPr>
          <p:grpSpPr>
            <a:xfrm rot="21169149">
              <a:off x="2091399" y="1363496"/>
              <a:ext cx="8009117" cy="1500491"/>
              <a:chOff x="4217380" y="1511881"/>
              <a:chExt cx="3303137" cy="649721"/>
            </a:xfrm>
          </p:grpSpPr>
          <p:pic>
            <p:nvPicPr>
              <p:cNvPr id="13" name="Picture 21">
                <a:extLst>
                  <a:ext uri="{FF2B5EF4-FFF2-40B4-BE49-F238E27FC236}">
                    <a16:creationId xmlns:a16="http://schemas.microsoft.com/office/drawing/2014/main" id="{CA25AE86-E48A-6A93-9CC2-82774D9094E7}"/>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14" name="Picture 22">
                <a:extLst>
                  <a:ext uri="{FF2B5EF4-FFF2-40B4-BE49-F238E27FC236}">
                    <a16:creationId xmlns:a16="http://schemas.microsoft.com/office/drawing/2014/main" id="{BD4C5BFF-D68E-5B39-45C9-137DFB98688A}"/>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11" name="TextBox 19">
              <a:extLst>
                <a:ext uri="{FF2B5EF4-FFF2-40B4-BE49-F238E27FC236}">
                  <a16:creationId xmlns:a16="http://schemas.microsoft.com/office/drawing/2014/main" id="{D56063C1-FF01-F183-1A03-525E0A6A060D}"/>
                </a:ext>
              </a:extLst>
            </p:cNvPr>
            <p:cNvSpPr txBox="1"/>
            <p:nvPr/>
          </p:nvSpPr>
          <p:spPr>
            <a:xfrm rot="21257907">
              <a:off x="2296145" y="1687891"/>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Verbod op harde muziek?</a:t>
              </a:r>
              <a:endParaRPr lang="nl-NL" sz="2500" b="1">
                <a:solidFill>
                  <a:schemeClr val="accent6"/>
                </a:solidFill>
                <a:latin typeface="Rockwell" panose="02060603020205020403" pitchFamily="18" charset="77"/>
              </a:endParaRPr>
            </a:p>
          </p:txBody>
        </p:sp>
        <p:sp>
          <p:nvSpPr>
            <p:cNvPr id="12" name="TextBox 20">
              <a:extLst>
                <a:ext uri="{FF2B5EF4-FFF2-40B4-BE49-F238E27FC236}">
                  <a16:creationId xmlns:a16="http://schemas.microsoft.com/office/drawing/2014/main" id="{81A5C2F2-64EA-3ACD-BC6A-C5619A028B94}"/>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In debat!</a:t>
              </a:r>
            </a:p>
          </p:txBody>
        </p:sp>
      </p:grpSp>
    </p:spTree>
    <p:extLst>
      <p:ext uri="{BB962C8B-B14F-4D97-AF65-F5344CB8AC3E}">
        <p14:creationId xmlns:p14="http://schemas.microsoft.com/office/powerpoint/2010/main" val="2054700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5726E5A-2FE1-018E-519C-EAF141C03CE8}"/>
              </a:ext>
            </a:extLst>
          </p:cNvPr>
          <p:cNvSpPr>
            <a:spLocks noGrp="1"/>
          </p:cNvSpPr>
          <p:nvPr>
            <p:ph type="body" sz="quarter" idx="11"/>
          </p:nvPr>
        </p:nvSpPr>
        <p:spPr/>
        <p:txBody>
          <a:bodyPr vert="horz" lIns="91440" tIns="45720" rIns="91440" bIns="45720" rtlCol="0" anchor="t">
            <a:normAutofit/>
          </a:bodyPr>
          <a:lstStyle/>
          <a:p>
            <a:endParaRPr lang="nl-NL">
              <a:latin typeface="Verdana"/>
              <a:ea typeface="Verdana"/>
            </a:endParaRPr>
          </a:p>
          <a:p>
            <a:r>
              <a:rPr lang="nl-NL">
                <a:latin typeface="Verdana"/>
                <a:ea typeface="Verdana"/>
              </a:rPr>
              <a:t>Convenant Preventie Gehoorschade Muzieksector:</a:t>
            </a:r>
            <a:endParaRPr lang="nl-NL"/>
          </a:p>
          <a:p>
            <a:endParaRPr lang="nl-NL">
              <a:latin typeface="Verdana"/>
              <a:ea typeface="Verdana"/>
            </a:endParaRPr>
          </a:p>
          <a:p>
            <a:pPr marL="285750" indent="-285750">
              <a:buChar char="•"/>
            </a:pPr>
            <a:r>
              <a:rPr lang="nl-NL">
                <a:latin typeface="Verdana"/>
                <a:ea typeface="Verdana"/>
              </a:rPr>
              <a:t>Maximaal 103 decibel</a:t>
            </a:r>
          </a:p>
          <a:p>
            <a:pPr marL="285750" indent="-285750">
              <a:buChar char="•"/>
            </a:pPr>
            <a:r>
              <a:rPr lang="nl-NL">
                <a:latin typeface="Verdana"/>
                <a:ea typeface="Verdana"/>
              </a:rPr>
              <a:t>Bezoekers informeren over risico gehoorschade</a:t>
            </a:r>
          </a:p>
          <a:p>
            <a:pPr marL="285750" indent="-285750">
              <a:buChar char="•"/>
            </a:pPr>
            <a:r>
              <a:rPr lang="nl-NL">
                <a:latin typeface="Verdana"/>
                <a:ea typeface="Verdana"/>
              </a:rPr>
              <a:t>Gehoorbescherming met muziekfilter verkopen ter plekke</a:t>
            </a:r>
            <a:endParaRPr lang="nl-NL"/>
          </a:p>
        </p:txBody>
      </p:sp>
      <p:grpSp>
        <p:nvGrpSpPr>
          <p:cNvPr id="10" name="Group 16">
            <a:extLst>
              <a:ext uri="{FF2B5EF4-FFF2-40B4-BE49-F238E27FC236}">
                <a16:creationId xmlns:a16="http://schemas.microsoft.com/office/drawing/2014/main" id="{B3876D81-CFB1-9B67-9B28-09779FE6344C}"/>
              </a:ext>
            </a:extLst>
          </p:cNvPr>
          <p:cNvGrpSpPr>
            <a:grpSpLocks noChangeAspect="1"/>
          </p:cNvGrpSpPr>
          <p:nvPr/>
        </p:nvGrpSpPr>
        <p:grpSpPr>
          <a:xfrm rot="240000">
            <a:off x="3519166" y="371334"/>
            <a:ext cx="5153615" cy="1440003"/>
            <a:chOff x="2091399" y="1363496"/>
            <a:chExt cx="8009117" cy="2265305"/>
          </a:xfrm>
        </p:grpSpPr>
        <p:pic>
          <p:nvPicPr>
            <p:cNvPr id="4" name="Picture 17">
              <a:extLst>
                <a:ext uri="{FF2B5EF4-FFF2-40B4-BE49-F238E27FC236}">
                  <a16:creationId xmlns:a16="http://schemas.microsoft.com/office/drawing/2014/main" id="{651EDE49-6085-EA7C-C2EA-E71913988E59}"/>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5" name="Group 18">
              <a:extLst>
                <a:ext uri="{FF2B5EF4-FFF2-40B4-BE49-F238E27FC236}">
                  <a16:creationId xmlns:a16="http://schemas.microsoft.com/office/drawing/2014/main" id="{2324C5FE-6ECF-9AE0-648B-A879025526C0}"/>
                </a:ext>
              </a:extLst>
            </p:cNvPr>
            <p:cNvGrpSpPr/>
            <p:nvPr/>
          </p:nvGrpSpPr>
          <p:grpSpPr>
            <a:xfrm rot="21169149">
              <a:off x="2091399" y="1363496"/>
              <a:ext cx="8009117" cy="1500491"/>
              <a:chOff x="4217380" y="1511881"/>
              <a:chExt cx="3303137" cy="649721"/>
            </a:xfrm>
          </p:grpSpPr>
          <p:pic>
            <p:nvPicPr>
              <p:cNvPr id="8" name="Picture 21">
                <a:extLst>
                  <a:ext uri="{FF2B5EF4-FFF2-40B4-BE49-F238E27FC236}">
                    <a16:creationId xmlns:a16="http://schemas.microsoft.com/office/drawing/2014/main" id="{A61BCF38-B349-E931-09FC-F03683BFFC8D}"/>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9" name="Picture 22">
                <a:extLst>
                  <a:ext uri="{FF2B5EF4-FFF2-40B4-BE49-F238E27FC236}">
                    <a16:creationId xmlns:a16="http://schemas.microsoft.com/office/drawing/2014/main" id="{79A8ABAD-4A29-968B-5A1E-8B599D8C9903}"/>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6" name="TextBox 19">
              <a:extLst>
                <a:ext uri="{FF2B5EF4-FFF2-40B4-BE49-F238E27FC236}">
                  <a16:creationId xmlns:a16="http://schemas.microsoft.com/office/drawing/2014/main" id="{95ED51FB-A37E-11FB-D9C4-D761CD4C195A}"/>
                </a:ext>
              </a:extLst>
            </p:cNvPr>
            <p:cNvSpPr txBox="1"/>
            <p:nvPr/>
          </p:nvSpPr>
          <p:spPr>
            <a:xfrm rot="21257907">
              <a:off x="2296145" y="1687891"/>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Vrijwillige afspraken</a:t>
              </a:r>
              <a:endParaRPr lang="nl-NL" sz="2500" b="1">
                <a:solidFill>
                  <a:schemeClr val="accent6"/>
                </a:solidFill>
                <a:latin typeface="Rockwell" panose="02060603020205020403" pitchFamily="18" charset="77"/>
              </a:endParaRPr>
            </a:p>
          </p:txBody>
        </p:sp>
        <p:sp>
          <p:nvSpPr>
            <p:cNvPr id="7" name="TextBox 20">
              <a:extLst>
                <a:ext uri="{FF2B5EF4-FFF2-40B4-BE49-F238E27FC236}">
                  <a16:creationId xmlns:a16="http://schemas.microsoft.com/office/drawing/2014/main" id="{0F79F267-AD03-4F35-6130-12A13316F8AB}"/>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I ♥ My </a:t>
              </a:r>
              <a:r>
                <a:rPr lang="nl-NL" sz="1100" b="1" err="1">
                  <a:solidFill>
                    <a:schemeClr val="accent6"/>
                  </a:solidFill>
                  <a:latin typeface="Rockwell"/>
                </a:rPr>
                <a:t>Ears</a:t>
              </a:r>
              <a:endParaRPr lang="nl-NL" sz="1100" b="1">
                <a:solidFill>
                  <a:schemeClr val="accent6"/>
                </a:solidFill>
                <a:latin typeface="Rockwell"/>
              </a:endParaRPr>
            </a:p>
          </p:txBody>
        </p:sp>
      </p:grpSp>
      <p:pic>
        <p:nvPicPr>
          <p:cNvPr id="11" name="Afbeelding 10" descr="Afbeelding met tekst, Graphics, Lettertype, grafische vormgeving&#10;&#10;Automatisch gegenereerde beschrijving">
            <a:extLst>
              <a:ext uri="{FF2B5EF4-FFF2-40B4-BE49-F238E27FC236}">
                <a16:creationId xmlns:a16="http://schemas.microsoft.com/office/drawing/2014/main" id="{C35EBC61-A9AF-8760-AABB-CB72FB25A7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3566" y="1371600"/>
            <a:ext cx="4114800" cy="4114800"/>
          </a:xfrm>
          <a:prstGeom prst="rect">
            <a:avLst/>
          </a:prstGeom>
        </p:spPr>
      </p:pic>
    </p:spTree>
    <p:extLst>
      <p:ext uri="{BB962C8B-B14F-4D97-AF65-F5344CB8AC3E}">
        <p14:creationId xmlns:p14="http://schemas.microsoft.com/office/powerpoint/2010/main" val="629327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357809" y="2136775"/>
            <a:ext cx="6021917" cy="3924300"/>
          </a:xfrm>
        </p:spPr>
        <p:txBody>
          <a:bodyPr vert="horz" lIns="91440" tIns="45720" rIns="91440" bIns="45720" rtlCol="0" anchor="t">
            <a:normAutofit/>
          </a:bodyPr>
          <a:lstStyle/>
          <a:p>
            <a:pPr marL="0" indent="0">
              <a:buNone/>
            </a:pPr>
            <a:r>
              <a:rPr lang="nl-NL">
                <a:solidFill>
                  <a:srgbClr val="FEFFFF"/>
                </a:solidFill>
                <a:latin typeface="Verdana"/>
                <a:ea typeface="Verdana"/>
              </a:rPr>
              <a:t>SAMENVATTING</a:t>
            </a:r>
            <a:endParaRPr lang="nl-NL"/>
          </a:p>
          <a:p>
            <a:pPr marL="0" indent="0">
              <a:buNone/>
            </a:pPr>
            <a:endParaRPr lang="nl-NL">
              <a:solidFill>
                <a:srgbClr val="FEFFFF"/>
              </a:solidFill>
              <a:latin typeface="Verdana"/>
              <a:ea typeface="Verdana"/>
            </a:endParaRPr>
          </a:p>
          <a:p>
            <a:pPr marL="285750" indent="-285750">
              <a:lnSpc>
                <a:spcPct val="70000"/>
              </a:lnSpc>
            </a:pPr>
            <a:r>
              <a:rPr lang="nl-NL" sz="1800">
                <a:solidFill>
                  <a:srgbClr val="FEFFFF"/>
                </a:solidFill>
                <a:latin typeface="Verdana"/>
                <a:ea typeface="Verdana"/>
              </a:rPr>
              <a:t>Samen dragen we de verantwoordelijkheid: jij door je gehoor te beschermen, en de overheid en muziekindustrie door samen afspraken te maken over veilige geluidsniveaus.</a:t>
            </a:r>
          </a:p>
          <a:p>
            <a:pPr marL="285750" indent="-285750">
              <a:lnSpc>
                <a:spcPct val="70000"/>
              </a:lnSpc>
            </a:pPr>
            <a:endParaRPr lang="nl-NL" sz="1800">
              <a:solidFill>
                <a:srgbClr val="FEFFFF"/>
              </a:solidFill>
            </a:endParaRPr>
          </a:p>
          <a:p>
            <a:pPr marL="285750" indent="-285750"/>
            <a:r>
              <a:rPr lang="nl-NL" sz="1800">
                <a:solidFill>
                  <a:srgbClr val="FEFFFF"/>
                </a:solidFill>
                <a:latin typeface="Verdana"/>
                <a:ea typeface="Verdana"/>
              </a:rPr>
              <a:t>Er is nu een convenant afgesproken met een aantal uitgaansorganisaties: geluidslimiet 103 dB (veilig MET oordoppen); informatie verstrekken aan de bezoeker; en oordoppen met muziekfilter beschikbaar stellen. </a:t>
            </a:r>
            <a:endParaRPr lang="nl-NL" sz="1800">
              <a:latin typeface="Verdana"/>
              <a:ea typeface="Verdana"/>
            </a:endParaRPr>
          </a:p>
          <a:p>
            <a:pPr marL="285750" indent="-285750">
              <a:buFont typeface="Arial" panose="020B0604020202020204" pitchFamily="34" charset="0"/>
              <a:buChar char="•"/>
            </a:pPr>
            <a:endParaRPr lang="nl-NL" sz="1800">
              <a:solidFill>
                <a:srgbClr val="FEFFFF"/>
              </a:solidFill>
            </a:endParaRPr>
          </a:p>
        </p:txBody>
      </p:sp>
      <p:pic>
        <p:nvPicPr>
          <p:cNvPr id="4" name="Picture 11" descr="A person in a denim jacket and glasses&#10;&#10;Description automatically generated">
            <a:extLst>
              <a:ext uri="{FF2B5EF4-FFF2-40B4-BE49-F238E27FC236}">
                <a16:creationId xmlns:a16="http://schemas.microsoft.com/office/drawing/2014/main" id="{F9E81F18-2477-BDB6-1BD7-9603C65DF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180" y="1031389"/>
            <a:ext cx="4387033" cy="6094689"/>
          </a:xfrm>
          <a:prstGeom prst="rect">
            <a:avLst/>
          </a:prstGeom>
        </p:spPr>
      </p:pic>
    </p:spTree>
    <p:extLst>
      <p:ext uri="{BB962C8B-B14F-4D97-AF65-F5344CB8AC3E}">
        <p14:creationId xmlns:p14="http://schemas.microsoft.com/office/powerpoint/2010/main" val="21386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jl: rechts 10">
            <a:extLst>
              <a:ext uri="{FF2B5EF4-FFF2-40B4-BE49-F238E27FC236}">
                <a16:creationId xmlns:a16="http://schemas.microsoft.com/office/drawing/2014/main" id="{C07F16E3-960E-23F2-4CB7-8E0D786814E0}"/>
              </a:ext>
            </a:extLst>
          </p:cNvPr>
          <p:cNvSpPr/>
          <p:nvPr/>
        </p:nvSpPr>
        <p:spPr>
          <a:xfrm>
            <a:off x="1683936" y="2323647"/>
            <a:ext cx="8593855" cy="3681349"/>
          </a:xfrm>
          <a:prstGeom prst="rightArrow">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nl-NL"/>
          </a:p>
        </p:txBody>
      </p:sp>
      <p:sp>
        <p:nvSpPr>
          <p:cNvPr id="3" name="Rechthoek: afgeronde hoeken 2">
            <a:extLst>
              <a:ext uri="{FF2B5EF4-FFF2-40B4-BE49-F238E27FC236}">
                <a16:creationId xmlns:a16="http://schemas.microsoft.com/office/drawing/2014/main" id="{99F555D9-659A-F597-3BD6-B364C4F3591B}"/>
              </a:ext>
            </a:extLst>
          </p:cNvPr>
          <p:cNvSpPr/>
          <p:nvPr/>
        </p:nvSpPr>
        <p:spPr>
          <a:xfrm>
            <a:off x="1072659" y="3598770"/>
            <a:ext cx="1989574" cy="1256044"/>
          </a:xfrm>
          <a:prstGeom prst="roundRect">
            <a:avLst/>
          </a:prstGeom>
          <a:solidFill>
            <a:srgbClr val="F08D1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4" name="Rechthoek: afgeronde hoeken 3">
            <a:extLst>
              <a:ext uri="{FF2B5EF4-FFF2-40B4-BE49-F238E27FC236}">
                <a16:creationId xmlns:a16="http://schemas.microsoft.com/office/drawing/2014/main" id="{E6EDCCE7-F746-4A65-778A-F5216BD0F4EC}"/>
              </a:ext>
            </a:extLst>
          </p:cNvPr>
          <p:cNvSpPr/>
          <p:nvPr/>
        </p:nvSpPr>
        <p:spPr>
          <a:xfrm>
            <a:off x="3629965" y="3574875"/>
            <a:ext cx="1989574" cy="1256044"/>
          </a:xfrm>
          <a:prstGeom prst="roundRect">
            <a:avLst/>
          </a:prstGeom>
          <a:solidFill>
            <a:srgbClr val="F08D1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1860244A-E940-2970-4CD9-34DAF2576BF9}"/>
              </a:ext>
            </a:extLst>
          </p:cNvPr>
          <p:cNvSpPr/>
          <p:nvPr/>
        </p:nvSpPr>
        <p:spPr>
          <a:xfrm>
            <a:off x="6187271" y="3574875"/>
            <a:ext cx="1989574" cy="1256044"/>
          </a:xfrm>
          <a:prstGeom prst="roundRect">
            <a:avLst/>
          </a:prstGeom>
          <a:solidFill>
            <a:srgbClr val="F08D1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22DA34B7-C63A-2621-3968-AE80A6F21186}"/>
              </a:ext>
            </a:extLst>
          </p:cNvPr>
          <p:cNvSpPr/>
          <p:nvPr/>
        </p:nvSpPr>
        <p:spPr>
          <a:xfrm>
            <a:off x="8744577" y="3572305"/>
            <a:ext cx="1989574" cy="1256044"/>
          </a:xfrm>
          <a:prstGeom prst="roundRect">
            <a:avLst/>
          </a:prstGeom>
          <a:solidFill>
            <a:srgbClr val="F08D1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0A272410-9729-B28A-909A-87C2EC73C20F}"/>
              </a:ext>
            </a:extLst>
          </p:cNvPr>
          <p:cNvSpPr txBox="1"/>
          <p:nvPr/>
        </p:nvSpPr>
        <p:spPr>
          <a:xfrm>
            <a:off x="1261065" y="3900221"/>
            <a:ext cx="1758462" cy="369332"/>
          </a:xfrm>
          <a:prstGeom prst="rect">
            <a:avLst/>
          </a:prstGeom>
          <a:noFill/>
        </p:spPr>
        <p:txBody>
          <a:bodyPr wrap="square" rtlCol="0" anchor="ctr">
            <a:spAutoFit/>
          </a:bodyPr>
          <a:lstStyle/>
          <a:p>
            <a:r>
              <a:rPr lang="nl-NL">
                <a:latin typeface="Verdana" panose="020B0604030504040204" pitchFamily="34" charset="0"/>
                <a:ea typeface="Verdana" panose="020B0604030504040204" pitchFamily="34" charset="0"/>
              </a:rPr>
              <a:t>Goed gehoor</a:t>
            </a:r>
          </a:p>
        </p:txBody>
      </p:sp>
      <p:sp>
        <p:nvSpPr>
          <p:cNvPr id="8" name="Tekstvak 7">
            <a:extLst>
              <a:ext uri="{FF2B5EF4-FFF2-40B4-BE49-F238E27FC236}">
                <a16:creationId xmlns:a16="http://schemas.microsoft.com/office/drawing/2014/main" id="{0012E269-4A79-35DB-EF70-85FB1E63072E}"/>
              </a:ext>
            </a:extLst>
          </p:cNvPr>
          <p:cNvSpPr txBox="1"/>
          <p:nvPr/>
        </p:nvSpPr>
        <p:spPr>
          <a:xfrm>
            <a:off x="3732961" y="3823747"/>
            <a:ext cx="1783581" cy="646331"/>
          </a:xfrm>
          <a:prstGeom prst="rect">
            <a:avLst/>
          </a:prstGeom>
          <a:noFill/>
        </p:spPr>
        <p:txBody>
          <a:bodyPr wrap="square" rtlCol="0" anchor="ctr">
            <a:spAutoFit/>
          </a:bodyPr>
          <a:lstStyle/>
          <a:p>
            <a:r>
              <a:rPr lang="nl-NL">
                <a:latin typeface="Verdana" panose="020B0604030504040204" pitchFamily="34" charset="0"/>
                <a:ea typeface="Verdana" panose="020B0604030504040204" pitchFamily="34" charset="0"/>
              </a:rPr>
              <a:t>Overbelasting oren </a:t>
            </a:r>
          </a:p>
        </p:txBody>
      </p:sp>
      <p:sp>
        <p:nvSpPr>
          <p:cNvPr id="9" name="Tekstvak 8">
            <a:extLst>
              <a:ext uri="{FF2B5EF4-FFF2-40B4-BE49-F238E27FC236}">
                <a16:creationId xmlns:a16="http://schemas.microsoft.com/office/drawing/2014/main" id="{6A21996D-5EAB-2156-057B-78ABFA3AEFDB}"/>
              </a:ext>
            </a:extLst>
          </p:cNvPr>
          <p:cNvSpPr txBox="1"/>
          <p:nvPr/>
        </p:nvSpPr>
        <p:spPr>
          <a:xfrm>
            <a:off x="6305340" y="3835025"/>
            <a:ext cx="1753437" cy="369332"/>
          </a:xfrm>
          <a:prstGeom prst="rect">
            <a:avLst/>
          </a:prstGeom>
          <a:noFill/>
        </p:spPr>
        <p:txBody>
          <a:bodyPr wrap="square" rtlCol="0" anchor="ctr">
            <a:spAutoFit/>
          </a:bodyPr>
          <a:lstStyle/>
          <a:p>
            <a:r>
              <a:rPr lang="nl-NL">
                <a:latin typeface="Verdana" panose="020B0604030504040204" pitchFamily="34" charset="0"/>
                <a:ea typeface="Verdana" panose="020B0604030504040204" pitchFamily="34" charset="0"/>
              </a:rPr>
              <a:t>Piep in je oor</a:t>
            </a:r>
          </a:p>
        </p:txBody>
      </p:sp>
      <p:sp>
        <p:nvSpPr>
          <p:cNvPr id="10" name="Tekstvak 9">
            <a:extLst>
              <a:ext uri="{FF2B5EF4-FFF2-40B4-BE49-F238E27FC236}">
                <a16:creationId xmlns:a16="http://schemas.microsoft.com/office/drawing/2014/main" id="{0D033833-A643-0E36-B83D-F431788E4184}"/>
              </a:ext>
            </a:extLst>
          </p:cNvPr>
          <p:cNvSpPr txBox="1"/>
          <p:nvPr/>
        </p:nvSpPr>
        <p:spPr>
          <a:xfrm>
            <a:off x="9032631" y="3857460"/>
            <a:ext cx="1537400" cy="369332"/>
          </a:xfrm>
          <a:prstGeom prst="rect">
            <a:avLst/>
          </a:prstGeom>
          <a:noFill/>
        </p:spPr>
        <p:txBody>
          <a:bodyPr wrap="square" rtlCol="0" anchor="ctr">
            <a:spAutoFit/>
          </a:bodyPr>
          <a:lstStyle/>
          <a:p>
            <a:r>
              <a:rPr lang="nl-NL">
                <a:latin typeface="Verdana" panose="020B0604030504040204" pitchFamily="34" charset="0"/>
                <a:ea typeface="Verdana" panose="020B0604030504040204" pitchFamily="34" charset="0"/>
              </a:rPr>
              <a:t>Tinnitus</a:t>
            </a:r>
          </a:p>
        </p:txBody>
      </p:sp>
      <p:sp>
        <p:nvSpPr>
          <p:cNvPr id="12" name="Pijl: gekromd omlaag 11">
            <a:extLst>
              <a:ext uri="{FF2B5EF4-FFF2-40B4-BE49-F238E27FC236}">
                <a16:creationId xmlns:a16="http://schemas.microsoft.com/office/drawing/2014/main" id="{167A6300-3FBC-BD53-B8B6-92969CD0450D}"/>
              </a:ext>
            </a:extLst>
          </p:cNvPr>
          <p:cNvSpPr/>
          <p:nvPr/>
        </p:nvSpPr>
        <p:spPr>
          <a:xfrm>
            <a:off x="4830325" y="2435160"/>
            <a:ext cx="2059912" cy="1028202"/>
          </a:xfrm>
          <a:prstGeom prst="curvedDownArrow">
            <a:avLst/>
          </a:prstGeom>
        </p:spPr>
        <p:style>
          <a:lnRef idx="2">
            <a:schemeClr val="accent1">
              <a:shade val="15000"/>
            </a:schemeClr>
          </a:lnRef>
          <a:fillRef idx="1001">
            <a:schemeClr val="dk2"/>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Pijl: gekromd omlaag 13">
            <a:extLst>
              <a:ext uri="{FF2B5EF4-FFF2-40B4-BE49-F238E27FC236}">
                <a16:creationId xmlns:a16="http://schemas.microsoft.com/office/drawing/2014/main" id="{AA64D834-0D0D-4431-9C2A-180570E231CF}"/>
              </a:ext>
            </a:extLst>
          </p:cNvPr>
          <p:cNvSpPr/>
          <p:nvPr/>
        </p:nvSpPr>
        <p:spPr>
          <a:xfrm rot="10800000">
            <a:off x="4830325" y="4911566"/>
            <a:ext cx="2059912" cy="1028202"/>
          </a:xfrm>
          <a:prstGeom prst="curvedDownArrow">
            <a:avLst/>
          </a:prstGeom>
        </p:spPr>
        <p:style>
          <a:lnRef idx="2">
            <a:schemeClr val="accent1">
              <a:shade val="15000"/>
            </a:schemeClr>
          </a:lnRef>
          <a:fillRef idx="1001">
            <a:schemeClr val="dk2"/>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824842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36AEA-E296-A65D-E886-A25CE7396B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3" name="Group 2">
            <a:extLst>
              <a:ext uri="{FF2B5EF4-FFF2-40B4-BE49-F238E27FC236}">
                <a16:creationId xmlns:a16="http://schemas.microsoft.com/office/drawing/2014/main" id="{8653893F-7575-4CD5-373B-5FD903F356C8}"/>
              </a:ext>
            </a:extLst>
          </p:cNvPr>
          <p:cNvGrpSpPr>
            <a:grpSpLocks noChangeAspect="1"/>
          </p:cNvGrpSpPr>
          <p:nvPr/>
        </p:nvGrpSpPr>
        <p:grpSpPr>
          <a:xfrm>
            <a:off x="542162" y="4030503"/>
            <a:ext cx="6353241" cy="1872000"/>
            <a:chOff x="2091562" y="1363503"/>
            <a:chExt cx="8008875" cy="2359836"/>
          </a:xfrm>
        </p:grpSpPr>
        <p:pic>
          <p:nvPicPr>
            <p:cNvPr id="4" name="Picture 3">
              <a:extLst>
                <a:ext uri="{FF2B5EF4-FFF2-40B4-BE49-F238E27FC236}">
                  <a16:creationId xmlns:a16="http://schemas.microsoft.com/office/drawing/2014/main" id="{D067D49C-1E84-540F-0B87-701A3C4299A0}"/>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5" name="Group 4">
              <a:extLst>
                <a:ext uri="{FF2B5EF4-FFF2-40B4-BE49-F238E27FC236}">
                  <a16:creationId xmlns:a16="http://schemas.microsoft.com/office/drawing/2014/main" id="{1722518D-D6C8-D4EE-025A-5A5EFC09CC31}"/>
                </a:ext>
              </a:extLst>
            </p:cNvPr>
            <p:cNvGrpSpPr/>
            <p:nvPr/>
          </p:nvGrpSpPr>
          <p:grpSpPr>
            <a:xfrm rot="21169149">
              <a:off x="2091562" y="1363503"/>
              <a:ext cx="8008875" cy="1502720"/>
              <a:chOff x="4217389" y="1511882"/>
              <a:chExt cx="3303037" cy="650686"/>
            </a:xfrm>
          </p:grpSpPr>
          <p:pic>
            <p:nvPicPr>
              <p:cNvPr id="8" name="Picture 7">
                <a:extLst>
                  <a:ext uri="{FF2B5EF4-FFF2-40B4-BE49-F238E27FC236}">
                    <a16:creationId xmlns:a16="http://schemas.microsoft.com/office/drawing/2014/main" id="{C2D49DEA-CF47-CAFD-D41B-7AD38735B628}"/>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9" name="Picture 8">
                <a:extLst>
                  <a:ext uri="{FF2B5EF4-FFF2-40B4-BE49-F238E27FC236}">
                    <a16:creationId xmlns:a16="http://schemas.microsoft.com/office/drawing/2014/main" id="{10FD2410-6F43-AF01-7F6F-BBDFBDBA24BA}"/>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6" name="TextBox 5">
              <a:extLst>
                <a:ext uri="{FF2B5EF4-FFF2-40B4-BE49-F238E27FC236}">
                  <a16:creationId xmlns:a16="http://schemas.microsoft.com/office/drawing/2014/main" id="{8A90EDA9-19C8-E05D-D365-2F354CA7CD3D}"/>
                </a:ext>
              </a:extLst>
            </p:cNvPr>
            <p:cNvSpPr txBox="1"/>
            <p:nvPr/>
          </p:nvSpPr>
          <p:spPr>
            <a:xfrm rot="21257907">
              <a:off x="2295926" y="1683465"/>
              <a:ext cx="7441890" cy="739220"/>
            </a:xfrm>
            <a:prstGeom prst="rect">
              <a:avLst/>
            </a:prstGeom>
            <a:noFill/>
          </p:spPr>
          <p:txBody>
            <a:bodyPr wrap="square"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op het MBO – les 7</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7" name="TextBox 6">
              <a:extLst>
                <a:ext uri="{FF2B5EF4-FFF2-40B4-BE49-F238E27FC236}">
                  <a16:creationId xmlns:a16="http://schemas.microsoft.com/office/drawing/2014/main" id="{893FC367-BFD3-48E8-1292-83A5C86FC99A}"/>
                </a:ext>
              </a:extLst>
            </p:cNvPr>
            <p:cNvSpPr txBox="1"/>
            <p:nvPr/>
          </p:nvSpPr>
          <p:spPr>
            <a:xfrm rot="21257907">
              <a:off x="2971762" y="3028841"/>
              <a:ext cx="3922785" cy="472829"/>
            </a:xfrm>
            <a:prstGeom prst="rect">
              <a:avLst/>
            </a:prstGeom>
            <a:noFill/>
          </p:spPr>
          <p:txBody>
            <a:bodyPr wrap="square" lIns="91440" tIns="45720" rIns="91440" bIns="45720" rtlCol="0" anchor="t">
              <a:normAutofit/>
            </a:bodyPr>
            <a:lstStyle/>
            <a:p>
              <a:pPr algn="ctr" defTabSz="457200">
                <a:defRPr/>
              </a:pPr>
              <a:r>
                <a:rPr lang="nl-NL" sz="1400" b="1" dirty="0">
                  <a:solidFill>
                    <a:prstClr val="white"/>
                  </a:solidFill>
                  <a:latin typeface="Rockwell"/>
                </a:rPr>
                <a:t>Hoe hard is het?</a:t>
              </a:r>
              <a:endParaRPr lang="nl-NL" sz="1400" b="1" i="0" u="none" strike="noStrike" kern="1200" cap="none" spc="0" normalizeH="0" baseline="0" noProof="0" dirty="0">
                <a:ln>
                  <a:noFill/>
                </a:ln>
                <a:solidFill>
                  <a:prstClr val="white"/>
                </a:solidFill>
                <a:effectLst/>
                <a:uLnTx/>
                <a:uFillTx/>
                <a:latin typeface="Rockwell" panose="02060603020205020403" pitchFamily="18" charset="77"/>
              </a:endParaRPr>
            </a:p>
          </p:txBody>
        </p:sp>
      </p:grpSp>
      <p:pic>
        <p:nvPicPr>
          <p:cNvPr id="13" name="Picture 12" descr="A close up of a mouth&#10;&#10;Description automatically generated">
            <a:extLst>
              <a:ext uri="{FF2B5EF4-FFF2-40B4-BE49-F238E27FC236}">
                <a16:creationId xmlns:a16="http://schemas.microsoft.com/office/drawing/2014/main" id="{E4BA92D9-5B40-B065-CD73-66A544BC84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5" name="Picture 14" descr="A blue and pink zigzag lines on a black background&#10;&#10;Description automatically generated">
            <a:extLst>
              <a:ext uri="{FF2B5EF4-FFF2-40B4-BE49-F238E27FC236}">
                <a16:creationId xmlns:a16="http://schemas.microsoft.com/office/drawing/2014/main" id="{98D1EBBE-8F1C-825B-5259-CFE20AE66A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7" name="Picture 16" descr="A blue and pink zigzag lines on a black background&#10;&#10;Description automatically generated">
            <a:extLst>
              <a:ext uri="{FF2B5EF4-FFF2-40B4-BE49-F238E27FC236}">
                <a16:creationId xmlns:a16="http://schemas.microsoft.com/office/drawing/2014/main" id="{AFCEC2FA-0E6D-C005-94C6-1BCDA58BB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20453">
            <a:off x="9299456" y="853319"/>
            <a:ext cx="1338875" cy="1606650"/>
          </a:xfrm>
          <a:prstGeom prst="rect">
            <a:avLst/>
          </a:prstGeom>
        </p:spPr>
      </p:pic>
    </p:spTree>
    <p:extLst>
      <p:ext uri="{BB962C8B-B14F-4D97-AF65-F5344CB8AC3E}">
        <p14:creationId xmlns:p14="http://schemas.microsoft.com/office/powerpoint/2010/main" val="2699417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6">
            <a:extLst>
              <a:ext uri="{FF2B5EF4-FFF2-40B4-BE49-F238E27FC236}">
                <a16:creationId xmlns:a16="http://schemas.microsoft.com/office/drawing/2014/main" id="{04F5B8BD-7B09-4287-533C-EEF2D93F8014}"/>
              </a:ext>
            </a:extLst>
          </p:cNvPr>
          <p:cNvGrpSpPr>
            <a:grpSpLocks noChangeAspect="1"/>
          </p:cNvGrpSpPr>
          <p:nvPr/>
        </p:nvGrpSpPr>
        <p:grpSpPr>
          <a:xfrm rot="289314">
            <a:off x="3514615" y="545195"/>
            <a:ext cx="5153616" cy="953828"/>
            <a:chOff x="3539599" y="357818"/>
            <a:chExt cx="8009117" cy="1500491"/>
          </a:xfrm>
        </p:grpSpPr>
        <p:grpSp>
          <p:nvGrpSpPr>
            <p:cNvPr id="5" name="Group 18">
              <a:extLst>
                <a:ext uri="{FF2B5EF4-FFF2-40B4-BE49-F238E27FC236}">
                  <a16:creationId xmlns:a16="http://schemas.microsoft.com/office/drawing/2014/main" id="{287DF603-4633-443A-D9C5-B943ACD56598}"/>
                </a:ext>
              </a:extLst>
            </p:cNvPr>
            <p:cNvGrpSpPr/>
            <p:nvPr/>
          </p:nvGrpSpPr>
          <p:grpSpPr>
            <a:xfrm rot="21169149">
              <a:off x="3539599" y="357818"/>
              <a:ext cx="8009117" cy="1500491"/>
              <a:chOff x="3539599" y="357818"/>
              <a:chExt cx="3303137" cy="649721"/>
            </a:xfrm>
          </p:grpSpPr>
          <p:pic>
            <p:nvPicPr>
              <p:cNvPr id="7" name="Picture 21">
                <a:extLst>
                  <a:ext uri="{FF2B5EF4-FFF2-40B4-BE49-F238E27FC236}">
                    <a16:creationId xmlns:a16="http://schemas.microsoft.com/office/drawing/2014/main" id="{2B55996E-864A-9819-93CA-164ADC17E3A6}"/>
                  </a:ext>
                </a:extLst>
              </p:cNvPr>
              <p:cNvPicPr>
                <a:picLocks noChangeAspect="1"/>
              </p:cNvPicPr>
              <p:nvPr/>
            </p:nvPicPr>
            <p:blipFill>
              <a:blip r:embed="rId3"/>
              <a:stretch>
                <a:fillRect/>
              </a:stretch>
            </p:blipFill>
            <p:spPr>
              <a:xfrm rot="10969431">
                <a:off x="3588352" y="398294"/>
                <a:ext cx="3254384" cy="609245"/>
              </a:xfrm>
              <a:prstGeom prst="rect">
                <a:avLst/>
              </a:prstGeom>
            </p:spPr>
          </p:pic>
          <p:pic>
            <p:nvPicPr>
              <p:cNvPr id="8" name="Picture 22">
                <a:extLst>
                  <a:ext uri="{FF2B5EF4-FFF2-40B4-BE49-F238E27FC236}">
                    <a16:creationId xmlns:a16="http://schemas.microsoft.com/office/drawing/2014/main" id="{088BE1DA-5E20-4A9A-4687-D2587D7D27D0}"/>
                  </a:ext>
                </a:extLst>
              </p:cNvPr>
              <p:cNvPicPr>
                <a:picLocks noChangeAspect="1"/>
              </p:cNvPicPr>
              <p:nvPr/>
            </p:nvPicPr>
            <p:blipFill>
              <a:blip r:embed="rId4"/>
              <a:stretch>
                <a:fillRect/>
              </a:stretch>
            </p:blipFill>
            <p:spPr>
              <a:xfrm rot="10957825">
                <a:off x="3539599" y="357818"/>
                <a:ext cx="3246172" cy="576360"/>
              </a:xfrm>
              <a:prstGeom prst="rect">
                <a:avLst/>
              </a:prstGeom>
            </p:spPr>
          </p:pic>
        </p:grpSp>
        <p:sp>
          <p:nvSpPr>
            <p:cNvPr id="6" name="TextBox 19">
              <a:extLst>
                <a:ext uri="{FF2B5EF4-FFF2-40B4-BE49-F238E27FC236}">
                  <a16:creationId xmlns:a16="http://schemas.microsoft.com/office/drawing/2014/main" id="{FB4F5633-2995-27D4-39BC-FD23420F550B}"/>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Geluidsgolven</a:t>
              </a:r>
            </a:p>
          </p:txBody>
        </p:sp>
      </p:grpSp>
      <p:pic>
        <p:nvPicPr>
          <p:cNvPr id="2" name="Afbeelding 1" descr="Afbeelding met diagram, lijn, tekst, Perceel&#10;&#10;Automatisch gegenereerde beschrijving">
            <a:extLst>
              <a:ext uri="{FF2B5EF4-FFF2-40B4-BE49-F238E27FC236}">
                <a16:creationId xmlns:a16="http://schemas.microsoft.com/office/drawing/2014/main" id="{E26CD76E-D121-3936-AA89-802533DF21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4422" y="2286000"/>
            <a:ext cx="6370411" cy="3686629"/>
          </a:xfrm>
          <a:prstGeom prst="rect">
            <a:avLst/>
          </a:prstGeom>
        </p:spPr>
      </p:pic>
    </p:spTree>
    <p:extLst>
      <p:ext uri="{BB962C8B-B14F-4D97-AF65-F5344CB8AC3E}">
        <p14:creationId xmlns:p14="http://schemas.microsoft.com/office/powerpoint/2010/main" val="523724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19D604-7CB8-CAB2-D88E-8D5A3FF969D8}"/>
              </a:ext>
            </a:extLst>
          </p:cNvPr>
          <p:cNvSpPr>
            <a:spLocks noGrp="1"/>
          </p:cNvSpPr>
          <p:nvPr>
            <p:ph type="body" sz="quarter" idx="11"/>
          </p:nvPr>
        </p:nvSpPr>
        <p:spPr>
          <a:xfrm>
            <a:off x="6065571" y="2248308"/>
            <a:ext cx="5397500" cy="3923892"/>
          </a:xfrm>
        </p:spPr>
        <p:txBody>
          <a:bodyPr/>
          <a:lstStyle/>
          <a:p>
            <a:endParaRPr lang="nl-NL"/>
          </a:p>
          <a:p>
            <a:r>
              <a:rPr lang="nl-NL"/>
              <a:t>Hoeveel geluid maken jullie?</a:t>
            </a:r>
          </a:p>
          <a:p>
            <a:endParaRPr lang="nl-NL"/>
          </a:p>
          <a:p>
            <a:r>
              <a:rPr lang="nl-NL"/>
              <a:t>Meet het met een decibelmeter!</a:t>
            </a:r>
          </a:p>
        </p:txBody>
      </p:sp>
      <p:grpSp>
        <p:nvGrpSpPr>
          <p:cNvPr id="4" name="Group 16">
            <a:extLst>
              <a:ext uri="{FF2B5EF4-FFF2-40B4-BE49-F238E27FC236}">
                <a16:creationId xmlns:a16="http://schemas.microsoft.com/office/drawing/2014/main" id="{2ACD55A1-35C6-5E6B-9316-AACF038B915C}"/>
              </a:ext>
            </a:extLst>
          </p:cNvPr>
          <p:cNvGrpSpPr>
            <a:grpSpLocks noChangeAspect="1"/>
          </p:cNvGrpSpPr>
          <p:nvPr/>
        </p:nvGrpSpPr>
        <p:grpSpPr>
          <a:xfrm rot="240000">
            <a:off x="3519166" y="371334"/>
            <a:ext cx="5153615" cy="1440003"/>
            <a:chOff x="2091399" y="1363496"/>
            <a:chExt cx="8009117" cy="2265305"/>
          </a:xfrm>
        </p:grpSpPr>
        <p:pic>
          <p:nvPicPr>
            <p:cNvPr id="5" name="Picture 17">
              <a:extLst>
                <a:ext uri="{FF2B5EF4-FFF2-40B4-BE49-F238E27FC236}">
                  <a16:creationId xmlns:a16="http://schemas.microsoft.com/office/drawing/2014/main" id="{5DB102C6-F0E1-6960-215E-5B0FD6BEE35B}"/>
                </a:ext>
              </a:extLst>
            </p:cNvPr>
            <p:cNvPicPr>
              <a:picLocks noChangeAspect="1"/>
            </p:cNvPicPr>
            <p:nvPr/>
          </p:nvPicPr>
          <p:blipFill>
            <a:blip r:embed="rId4"/>
            <a:stretch>
              <a:fillRect/>
            </a:stretch>
          </p:blipFill>
          <p:spPr>
            <a:xfrm rot="10538580">
              <a:off x="3952704" y="2591300"/>
              <a:ext cx="4202219" cy="1037501"/>
            </a:xfrm>
            <a:prstGeom prst="rect">
              <a:avLst/>
            </a:prstGeom>
          </p:spPr>
        </p:pic>
        <p:grpSp>
          <p:nvGrpSpPr>
            <p:cNvPr id="6" name="Group 18">
              <a:extLst>
                <a:ext uri="{FF2B5EF4-FFF2-40B4-BE49-F238E27FC236}">
                  <a16:creationId xmlns:a16="http://schemas.microsoft.com/office/drawing/2014/main" id="{3B5A1AED-A9E0-DF9C-2137-100A51A1830C}"/>
                </a:ext>
              </a:extLst>
            </p:cNvPr>
            <p:cNvGrpSpPr/>
            <p:nvPr/>
          </p:nvGrpSpPr>
          <p:grpSpPr>
            <a:xfrm rot="21169149">
              <a:off x="2091399" y="1363496"/>
              <a:ext cx="8009117" cy="1500491"/>
              <a:chOff x="4217380" y="1511881"/>
              <a:chExt cx="3303137" cy="649721"/>
            </a:xfrm>
          </p:grpSpPr>
          <p:pic>
            <p:nvPicPr>
              <p:cNvPr id="9" name="Picture 21">
                <a:extLst>
                  <a:ext uri="{FF2B5EF4-FFF2-40B4-BE49-F238E27FC236}">
                    <a16:creationId xmlns:a16="http://schemas.microsoft.com/office/drawing/2014/main" id="{DF3A2FE6-6938-DE0B-E5DF-A5455147382B}"/>
                  </a:ext>
                </a:extLst>
              </p:cNvPr>
              <p:cNvPicPr>
                <a:picLocks noChangeAspect="1"/>
              </p:cNvPicPr>
              <p:nvPr userDrawn="1"/>
            </p:nvPicPr>
            <p:blipFill>
              <a:blip r:embed="rId4"/>
              <a:stretch>
                <a:fillRect/>
              </a:stretch>
            </p:blipFill>
            <p:spPr>
              <a:xfrm rot="10969431">
                <a:off x="4266133" y="1552357"/>
                <a:ext cx="3254384" cy="609245"/>
              </a:xfrm>
              <a:prstGeom prst="rect">
                <a:avLst/>
              </a:prstGeom>
            </p:spPr>
          </p:pic>
          <p:pic>
            <p:nvPicPr>
              <p:cNvPr id="10" name="Picture 22">
                <a:extLst>
                  <a:ext uri="{FF2B5EF4-FFF2-40B4-BE49-F238E27FC236}">
                    <a16:creationId xmlns:a16="http://schemas.microsoft.com/office/drawing/2014/main" id="{1E0519B0-EB3C-191D-D149-85DF540B8777}"/>
                  </a:ext>
                </a:extLst>
              </p:cNvPr>
              <p:cNvPicPr>
                <a:picLocks noChangeAspect="1"/>
              </p:cNvPicPr>
              <p:nvPr userDrawn="1"/>
            </p:nvPicPr>
            <p:blipFill>
              <a:blip r:embed="rId5"/>
              <a:stretch>
                <a:fillRect/>
              </a:stretch>
            </p:blipFill>
            <p:spPr>
              <a:xfrm rot="10957825">
                <a:off x="4217380" y="1511881"/>
                <a:ext cx="3246172" cy="576360"/>
              </a:xfrm>
              <a:prstGeom prst="rect">
                <a:avLst/>
              </a:prstGeom>
            </p:spPr>
          </p:pic>
        </p:grpSp>
        <p:sp>
          <p:nvSpPr>
            <p:cNvPr id="7" name="TextBox 19">
              <a:extLst>
                <a:ext uri="{FF2B5EF4-FFF2-40B4-BE49-F238E27FC236}">
                  <a16:creationId xmlns:a16="http://schemas.microsoft.com/office/drawing/2014/main" id="{5B7B9BB3-F006-FFBF-A6AA-C26EA4751F0E}"/>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Hoe hard is het?</a:t>
              </a:r>
              <a:endParaRPr lang="nl-NL" sz="2500" b="1">
                <a:solidFill>
                  <a:schemeClr val="accent6"/>
                </a:solidFill>
                <a:latin typeface="Rockwell" panose="02060603020205020403" pitchFamily="18" charset="77"/>
              </a:endParaRPr>
            </a:p>
          </p:txBody>
        </p:sp>
        <p:sp>
          <p:nvSpPr>
            <p:cNvPr id="8" name="TextBox 20">
              <a:extLst>
                <a:ext uri="{FF2B5EF4-FFF2-40B4-BE49-F238E27FC236}">
                  <a16:creationId xmlns:a16="http://schemas.microsoft.com/office/drawing/2014/main" id="{95D9ED2B-D7B9-A934-CEB8-4DEFEE3589E6}"/>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Meten maar!</a:t>
              </a:r>
            </a:p>
          </p:txBody>
        </p:sp>
      </p:grpSp>
      <p:pic>
        <p:nvPicPr>
          <p:cNvPr id="11" name="Picture 12" descr="A close up of a mouth&#10;&#10;Description automatically generated">
            <a:extLst>
              <a:ext uri="{FF2B5EF4-FFF2-40B4-BE49-F238E27FC236}">
                <a16:creationId xmlns:a16="http://schemas.microsoft.com/office/drawing/2014/main" id="{4508311B-3C6D-0026-D4AB-9E7208B4FF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75445" y="3349068"/>
            <a:ext cx="2934193" cy="2668456"/>
          </a:xfrm>
          <a:prstGeom prst="rect">
            <a:avLst/>
          </a:prstGeom>
        </p:spPr>
      </p:pic>
      <p:pic>
        <p:nvPicPr>
          <p:cNvPr id="12" name="Picture 14" descr="A blue and pink zigzag lines on a black background&#10;&#10;Description automatically generated">
            <a:extLst>
              <a:ext uri="{FF2B5EF4-FFF2-40B4-BE49-F238E27FC236}">
                <a16:creationId xmlns:a16="http://schemas.microsoft.com/office/drawing/2014/main" id="{C304DC14-91A3-E625-CC56-1F5DA9E88C18}"/>
              </a:ext>
            </a:extLst>
          </p:cNvPr>
          <p:cNvPicPr>
            <a:picLocks noChangeAspect="1"/>
          </p:cNvPicPr>
          <p:nvPr/>
        </p:nvPicPr>
        <p:blipFill>
          <a:blip r:embed="rId7"/>
          <a:stretch>
            <a:fillRect/>
          </a:stretch>
        </p:blipFill>
        <p:spPr>
          <a:xfrm>
            <a:off x="3556561" y="2480958"/>
            <a:ext cx="2262222" cy="2706210"/>
          </a:xfrm>
          <a:prstGeom prst="rect">
            <a:avLst/>
          </a:prstGeom>
        </p:spPr>
      </p:pic>
      <p:pic>
        <p:nvPicPr>
          <p:cNvPr id="13" name="Afbeelding 12" descr="Afbeelding met schermopname, symbool, ontwerp&#10;&#10;Automatisch gegenereerde beschrijving">
            <a:extLst>
              <a:ext uri="{FF2B5EF4-FFF2-40B4-BE49-F238E27FC236}">
                <a16:creationId xmlns:a16="http://schemas.microsoft.com/office/drawing/2014/main" id="{EA59DBDC-37BC-E7BF-CC3C-149400BFADF4}"/>
              </a:ext>
            </a:extLst>
          </p:cNvPr>
          <p:cNvPicPr>
            <a:picLocks noChangeAspect="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9237315">
            <a:off x="5706994" y="4435273"/>
            <a:ext cx="1801372" cy="1801372"/>
          </a:xfrm>
          <a:prstGeom prst="rect">
            <a:avLst/>
          </a:prstGeom>
        </p:spPr>
      </p:pic>
    </p:spTree>
    <p:extLst>
      <p:ext uri="{BB962C8B-B14F-4D97-AF65-F5344CB8AC3E}">
        <p14:creationId xmlns:p14="http://schemas.microsoft.com/office/powerpoint/2010/main" val="602925392"/>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A67DD11-98B0-54EA-7A80-ABA317617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3726" y="0"/>
            <a:ext cx="7204547" cy="6858000"/>
          </a:xfrm>
          <a:prstGeom prst="rect">
            <a:avLst/>
          </a:prstGeom>
        </p:spPr>
      </p:pic>
      <p:pic>
        <p:nvPicPr>
          <p:cNvPr id="5" name="Afbeelding 4" descr="Afbeelding met schermopname, symbool, ontwerp&#10;&#10;Automatisch gegenereerde beschrijving">
            <a:extLst>
              <a:ext uri="{FF2B5EF4-FFF2-40B4-BE49-F238E27FC236}">
                <a16:creationId xmlns:a16="http://schemas.microsoft.com/office/drawing/2014/main" id="{F43DA110-627D-3D6F-672D-1CC42D22A19C}"/>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015565">
            <a:off x="344438" y="3309568"/>
            <a:ext cx="1801372" cy="1801372"/>
          </a:xfrm>
          <a:prstGeom prst="rect">
            <a:avLst/>
          </a:prstGeom>
        </p:spPr>
      </p:pic>
      <p:pic>
        <p:nvPicPr>
          <p:cNvPr id="7" name="Afbeelding 6" descr="Afbeelding met klok, cirkel, symbool, Lettertype&#10;&#10;Automatisch gegenereerde beschrijving">
            <a:extLst>
              <a:ext uri="{FF2B5EF4-FFF2-40B4-BE49-F238E27FC236}">
                <a16:creationId xmlns:a16="http://schemas.microsoft.com/office/drawing/2014/main" id="{095110E4-8A65-EEFD-96EB-20360943C204}"/>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581301">
            <a:off x="10163892" y="2060967"/>
            <a:ext cx="1804420" cy="1801372"/>
          </a:xfrm>
          <a:prstGeom prst="rect">
            <a:avLst/>
          </a:prstGeom>
        </p:spPr>
      </p:pic>
    </p:spTree>
    <p:extLst>
      <p:ext uri="{BB962C8B-B14F-4D97-AF65-F5344CB8AC3E}">
        <p14:creationId xmlns:p14="http://schemas.microsoft.com/office/powerpoint/2010/main" val="229526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D7E785-F1AF-06D7-AF09-85FCC6279ED9}"/>
              </a:ext>
            </a:extLst>
          </p:cNvPr>
          <p:cNvSpPr>
            <a:spLocks noGrp="1"/>
          </p:cNvSpPr>
          <p:nvPr>
            <p:ph type="body" sz="quarter" idx="11"/>
          </p:nvPr>
        </p:nvSpPr>
        <p:spPr/>
        <p:txBody>
          <a:bodyPr vert="horz" lIns="91440" tIns="45720" rIns="91440" bIns="45720" rtlCol="0" anchor="t">
            <a:normAutofit lnSpcReduction="10000"/>
          </a:bodyPr>
          <a:lstStyle/>
          <a:p>
            <a:pPr>
              <a:buFont typeface="Wingdings" panose="05000000000000000000" pitchFamily="2" charset="2"/>
              <a:buChar char="§"/>
            </a:pPr>
            <a:r>
              <a:rPr lang="nl-NL" dirty="0">
                <a:latin typeface="Verdana"/>
                <a:ea typeface="Verdana"/>
              </a:rPr>
              <a:t>Ga nu minimaal 5 activiteiten meten waarbij jij in je </a:t>
            </a:r>
            <a:r>
              <a:rPr lang="nl-NL" b="1" dirty="0">
                <a:latin typeface="Verdana"/>
                <a:ea typeface="Verdana"/>
              </a:rPr>
              <a:t>dagelijks leven</a:t>
            </a:r>
            <a:r>
              <a:rPr lang="nl-NL" dirty="0">
                <a:latin typeface="Verdana"/>
                <a:ea typeface="Verdana"/>
              </a:rPr>
              <a:t> met hard geluid te maken krijgt.</a:t>
            </a:r>
          </a:p>
          <a:p>
            <a:pPr>
              <a:buFont typeface="Wingdings" panose="05000000000000000000" pitchFamily="2" charset="2"/>
              <a:buChar char="§"/>
            </a:pPr>
            <a:r>
              <a:rPr lang="nl-NL" dirty="0">
                <a:latin typeface="Verdana"/>
                <a:ea typeface="Verdana"/>
              </a:rPr>
              <a:t>Meet bijv. het geluid: uit je koptelefoon, krijsende kinderen, een voorbijrazende trein, tijdens een feestje of uitgaan, bouwwerkzaamheden, in een kledingwinkel, tijdens het klussen enz.</a:t>
            </a:r>
          </a:p>
          <a:p>
            <a:pPr marL="457200" indent="-457200">
              <a:buFont typeface="+mj-lt"/>
              <a:buAutoNum type="arabicPeriod"/>
            </a:pPr>
            <a:r>
              <a:rPr lang="nl-NL" dirty="0">
                <a:latin typeface="Verdana"/>
                <a:ea typeface="Verdana"/>
              </a:rPr>
              <a:t>Noteer de activiteit.</a:t>
            </a:r>
          </a:p>
          <a:p>
            <a:pPr marL="457200" indent="-457200">
              <a:buFont typeface="+mj-lt"/>
              <a:buAutoNum type="arabicPeriod"/>
            </a:pPr>
            <a:r>
              <a:rPr lang="nl-NL" dirty="0">
                <a:latin typeface="Verdana"/>
                <a:ea typeface="Verdana"/>
              </a:rPr>
              <a:t>Meet 1-15 minuten hoe hard het is en noteer dit achter de activiteit (gemiddelde dB en hoogst gemeten dB).</a:t>
            </a:r>
          </a:p>
          <a:p>
            <a:pPr marL="457200" indent="-457200">
              <a:buFont typeface="+mj-lt"/>
              <a:buAutoNum type="arabicPeriod"/>
            </a:pPr>
            <a:r>
              <a:rPr lang="nl-NL" dirty="0">
                <a:latin typeface="Verdana"/>
                <a:ea typeface="Verdana"/>
              </a:rPr>
              <a:t>Zoek uit of dit geluid schadelijk is en noteer wat jij of je omgeving zou kunnen doen om gehoorschade te voorkomen.</a:t>
            </a:r>
          </a:p>
          <a:p>
            <a:r>
              <a:rPr lang="nl-NL" dirty="0">
                <a:latin typeface="Verdana"/>
                <a:ea typeface="Verdana"/>
              </a:rPr>
              <a:t>Zoek op </a:t>
            </a:r>
            <a:r>
              <a:rPr lang="nl-NL" dirty="0">
                <a:latin typeface="Verdana"/>
                <a:ea typeface="Verdana"/>
                <a:hlinkClick r:id="rId3"/>
              </a:rPr>
              <a:t>Oorcheck.nl</a:t>
            </a:r>
            <a:endParaRPr lang="nl-NL" dirty="0">
              <a:latin typeface="Verdana"/>
              <a:ea typeface="Verdana"/>
            </a:endParaRPr>
          </a:p>
          <a:p>
            <a:endParaRPr lang="nl-NL"/>
          </a:p>
        </p:txBody>
      </p:sp>
      <p:grpSp>
        <p:nvGrpSpPr>
          <p:cNvPr id="3" name="Group 16">
            <a:extLst>
              <a:ext uri="{FF2B5EF4-FFF2-40B4-BE49-F238E27FC236}">
                <a16:creationId xmlns:a16="http://schemas.microsoft.com/office/drawing/2014/main" id="{0373394D-26A2-6322-5BA3-1B70327A2972}"/>
              </a:ext>
            </a:extLst>
          </p:cNvPr>
          <p:cNvGrpSpPr>
            <a:grpSpLocks noChangeAspect="1"/>
          </p:cNvGrpSpPr>
          <p:nvPr/>
        </p:nvGrpSpPr>
        <p:grpSpPr>
          <a:xfrm rot="240000">
            <a:off x="3519166" y="371334"/>
            <a:ext cx="5153615" cy="1440003"/>
            <a:chOff x="2091399" y="1363496"/>
            <a:chExt cx="8009117" cy="2265305"/>
          </a:xfrm>
        </p:grpSpPr>
        <p:pic>
          <p:nvPicPr>
            <p:cNvPr id="4" name="Picture 17">
              <a:extLst>
                <a:ext uri="{FF2B5EF4-FFF2-40B4-BE49-F238E27FC236}">
                  <a16:creationId xmlns:a16="http://schemas.microsoft.com/office/drawing/2014/main" id="{E9731E30-5572-2E98-2FB1-8CC8F740A0C6}"/>
                </a:ext>
              </a:extLst>
            </p:cNvPr>
            <p:cNvPicPr>
              <a:picLocks noChangeAspect="1"/>
            </p:cNvPicPr>
            <p:nvPr/>
          </p:nvPicPr>
          <p:blipFill>
            <a:blip r:embed="rId4"/>
            <a:stretch>
              <a:fillRect/>
            </a:stretch>
          </p:blipFill>
          <p:spPr>
            <a:xfrm rot="10538580">
              <a:off x="3952704" y="2591300"/>
              <a:ext cx="4202219" cy="1037501"/>
            </a:xfrm>
            <a:prstGeom prst="rect">
              <a:avLst/>
            </a:prstGeom>
          </p:spPr>
        </p:pic>
        <p:grpSp>
          <p:nvGrpSpPr>
            <p:cNvPr id="5" name="Group 18">
              <a:extLst>
                <a:ext uri="{FF2B5EF4-FFF2-40B4-BE49-F238E27FC236}">
                  <a16:creationId xmlns:a16="http://schemas.microsoft.com/office/drawing/2014/main" id="{D03CA90E-4E0E-174F-7BFB-6ED48FB75CB0}"/>
                </a:ext>
              </a:extLst>
            </p:cNvPr>
            <p:cNvGrpSpPr/>
            <p:nvPr/>
          </p:nvGrpSpPr>
          <p:grpSpPr>
            <a:xfrm rot="21169149">
              <a:off x="2091399" y="1363496"/>
              <a:ext cx="8009117" cy="1500491"/>
              <a:chOff x="4217380" y="1511881"/>
              <a:chExt cx="3303137" cy="649721"/>
            </a:xfrm>
          </p:grpSpPr>
          <p:pic>
            <p:nvPicPr>
              <p:cNvPr id="8" name="Picture 21">
                <a:extLst>
                  <a:ext uri="{FF2B5EF4-FFF2-40B4-BE49-F238E27FC236}">
                    <a16:creationId xmlns:a16="http://schemas.microsoft.com/office/drawing/2014/main" id="{181F0A71-FC94-43BD-3C32-D9686F5337A5}"/>
                  </a:ext>
                </a:extLst>
              </p:cNvPr>
              <p:cNvPicPr>
                <a:picLocks noChangeAspect="1"/>
              </p:cNvPicPr>
              <p:nvPr userDrawn="1"/>
            </p:nvPicPr>
            <p:blipFill>
              <a:blip r:embed="rId4"/>
              <a:stretch>
                <a:fillRect/>
              </a:stretch>
            </p:blipFill>
            <p:spPr>
              <a:xfrm rot="10969431">
                <a:off x="4266133" y="1552357"/>
                <a:ext cx="3254384" cy="609245"/>
              </a:xfrm>
              <a:prstGeom prst="rect">
                <a:avLst/>
              </a:prstGeom>
            </p:spPr>
          </p:pic>
          <p:pic>
            <p:nvPicPr>
              <p:cNvPr id="9" name="Picture 22">
                <a:extLst>
                  <a:ext uri="{FF2B5EF4-FFF2-40B4-BE49-F238E27FC236}">
                    <a16:creationId xmlns:a16="http://schemas.microsoft.com/office/drawing/2014/main" id="{5E2FA687-2537-B3ED-F10B-E85AC3361E34}"/>
                  </a:ext>
                </a:extLst>
              </p:cNvPr>
              <p:cNvPicPr>
                <a:picLocks noChangeAspect="1"/>
              </p:cNvPicPr>
              <p:nvPr userDrawn="1"/>
            </p:nvPicPr>
            <p:blipFill>
              <a:blip r:embed="rId5"/>
              <a:stretch>
                <a:fillRect/>
              </a:stretch>
            </p:blipFill>
            <p:spPr>
              <a:xfrm rot="10957825">
                <a:off x="4217380" y="1511881"/>
                <a:ext cx="3246172" cy="576360"/>
              </a:xfrm>
              <a:prstGeom prst="rect">
                <a:avLst/>
              </a:prstGeom>
            </p:spPr>
          </p:pic>
        </p:grpSp>
        <p:sp>
          <p:nvSpPr>
            <p:cNvPr id="6" name="TextBox 19">
              <a:extLst>
                <a:ext uri="{FF2B5EF4-FFF2-40B4-BE49-F238E27FC236}">
                  <a16:creationId xmlns:a16="http://schemas.microsoft.com/office/drawing/2014/main" id="{AB7CF0D8-27E5-A1BA-5243-0C652C2B01C7}"/>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Hoe hard is het?</a:t>
              </a:r>
              <a:endParaRPr lang="nl-NL" sz="2500" b="1">
                <a:solidFill>
                  <a:schemeClr val="accent6"/>
                </a:solidFill>
                <a:latin typeface="Rockwell" panose="02060603020205020403" pitchFamily="18" charset="77"/>
              </a:endParaRPr>
            </a:p>
          </p:txBody>
        </p:sp>
        <p:sp>
          <p:nvSpPr>
            <p:cNvPr id="7" name="TextBox 20">
              <a:extLst>
                <a:ext uri="{FF2B5EF4-FFF2-40B4-BE49-F238E27FC236}">
                  <a16:creationId xmlns:a16="http://schemas.microsoft.com/office/drawing/2014/main" id="{AC5EADA3-664C-B76F-66A4-FE2A350BF6A7}"/>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Meten maar!</a:t>
              </a:r>
            </a:p>
          </p:txBody>
        </p:sp>
      </p:grpSp>
      <p:pic>
        <p:nvPicPr>
          <p:cNvPr id="10" name="Afbeelding 9" descr="Afbeelding met klok, cirkel, symbool, Lettertype&#10;&#10;Automatisch gegenereerde beschrijving">
            <a:extLst>
              <a:ext uri="{FF2B5EF4-FFF2-40B4-BE49-F238E27FC236}">
                <a16:creationId xmlns:a16="http://schemas.microsoft.com/office/drawing/2014/main" id="{DFE1A3DB-4984-4AED-750B-1FB7C46584A9}"/>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58811" y="2575221"/>
            <a:ext cx="2631108" cy="2626664"/>
          </a:xfrm>
          <a:prstGeom prst="rect">
            <a:avLst/>
          </a:prstGeom>
        </p:spPr>
      </p:pic>
    </p:spTree>
    <p:extLst>
      <p:ext uri="{BB962C8B-B14F-4D97-AF65-F5344CB8AC3E}">
        <p14:creationId xmlns:p14="http://schemas.microsoft.com/office/powerpoint/2010/main" val="2414848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FC31FFC-BA0A-F5B0-A130-E750B7C73180}"/>
              </a:ext>
            </a:extLst>
          </p:cNvPr>
          <p:cNvSpPr>
            <a:spLocks noGrp="1"/>
          </p:cNvSpPr>
          <p:nvPr>
            <p:ph type="body" sz="quarter" idx="11"/>
          </p:nvPr>
        </p:nvSpPr>
        <p:spPr>
          <a:xfrm>
            <a:off x="584200" y="2248308"/>
            <a:ext cx="7387492" cy="3923892"/>
          </a:xfrm>
        </p:spPr>
        <p:txBody>
          <a:bodyPr/>
          <a:lstStyle/>
          <a:p>
            <a:endParaRPr lang="nl-NL"/>
          </a:p>
          <a:p>
            <a:endParaRPr lang="nl-NL"/>
          </a:p>
          <a:p>
            <a:r>
              <a:rPr lang="nl-NL"/>
              <a:t>Wat waren de meest opvallende meetresultaten?</a:t>
            </a:r>
          </a:p>
          <a:p>
            <a:endParaRPr lang="nl-NL"/>
          </a:p>
          <a:p>
            <a:r>
              <a:rPr lang="nl-NL"/>
              <a:t>Bespreek jouw resultaten en adviezen in viertallen.</a:t>
            </a:r>
          </a:p>
          <a:p>
            <a:endParaRPr lang="nl-NL"/>
          </a:p>
        </p:txBody>
      </p:sp>
      <p:grpSp>
        <p:nvGrpSpPr>
          <p:cNvPr id="4" name="Group 16">
            <a:extLst>
              <a:ext uri="{FF2B5EF4-FFF2-40B4-BE49-F238E27FC236}">
                <a16:creationId xmlns:a16="http://schemas.microsoft.com/office/drawing/2014/main" id="{7C743CFA-2C74-ECA1-81D1-ED32CED9EFFE}"/>
              </a:ext>
            </a:extLst>
          </p:cNvPr>
          <p:cNvGrpSpPr>
            <a:grpSpLocks noChangeAspect="1"/>
          </p:cNvGrpSpPr>
          <p:nvPr/>
        </p:nvGrpSpPr>
        <p:grpSpPr>
          <a:xfrm rot="240000">
            <a:off x="3519166" y="371334"/>
            <a:ext cx="5153615" cy="1440003"/>
            <a:chOff x="2091399" y="1363496"/>
            <a:chExt cx="8009117" cy="2265305"/>
          </a:xfrm>
        </p:grpSpPr>
        <p:pic>
          <p:nvPicPr>
            <p:cNvPr id="5" name="Picture 17">
              <a:extLst>
                <a:ext uri="{FF2B5EF4-FFF2-40B4-BE49-F238E27FC236}">
                  <a16:creationId xmlns:a16="http://schemas.microsoft.com/office/drawing/2014/main" id="{13D1F2B4-4263-4F92-82EF-912B70A846A8}"/>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6" name="Group 18">
              <a:extLst>
                <a:ext uri="{FF2B5EF4-FFF2-40B4-BE49-F238E27FC236}">
                  <a16:creationId xmlns:a16="http://schemas.microsoft.com/office/drawing/2014/main" id="{1852F2E5-A55B-5D52-D88B-DFC50B46150A}"/>
                </a:ext>
              </a:extLst>
            </p:cNvPr>
            <p:cNvGrpSpPr/>
            <p:nvPr/>
          </p:nvGrpSpPr>
          <p:grpSpPr>
            <a:xfrm rot="21169149">
              <a:off x="2091399" y="1363496"/>
              <a:ext cx="8009117" cy="1500491"/>
              <a:chOff x="4217380" y="1511881"/>
              <a:chExt cx="3303137" cy="649721"/>
            </a:xfrm>
          </p:grpSpPr>
          <p:pic>
            <p:nvPicPr>
              <p:cNvPr id="9" name="Picture 21">
                <a:extLst>
                  <a:ext uri="{FF2B5EF4-FFF2-40B4-BE49-F238E27FC236}">
                    <a16:creationId xmlns:a16="http://schemas.microsoft.com/office/drawing/2014/main" id="{EA33DD03-9A6B-39A2-048E-5B731D2F379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10" name="Picture 22">
                <a:extLst>
                  <a:ext uri="{FF2B5EF4-FFF2-40B4-BE49-F238E27FC236}">
                    <a16:creationId xmlns:a16="http://schemas.microsoft.com/office/drawing/2014/main" id="{E67D6F48-BABE-D947-1884-3698FE393F76}"/>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7" name="TextBox 19">
              <a:extLst>
                <a:ext uri="{FF2B5EF4-FFF2-40B4-BE49-F238E27FC236}">
                  <a16:creationId xmlns:a16="http://schemas.microsoft.com/office/drawing/2014/main" id="{A4F7BDB8-23DF-8A99-C081-1A562B7AF589}"/>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Meetresultaten</a:t>
              </a:r>
              <a:endParaRPr lang="nl-NL" sz="2500" b="1">
                <a:solidFill>
                  <a:schemeClr val="accent6"/>
                </a:solidFill>
                <a:latin typeface="Rockwell" panose="02060603020205020403" pitchFamily="18" charset="77"/>
              </a:endParaRPr>
            </a:p>
          </p:txBody>
        </p:sp>
        <p:sp>
          <p:nvSpPr>
            <p:cNvPr id="8" name="TextBox 20">
              <a:extLst>
                <a:ext uri="{FF2B5EF4-FFF2-40B4-BE49-F238E27FC236}">
                  <a16:creationId xmlns:a16="http://schemas.microsoft.com/office/drawing/2014/main" id="{A230F027-84E6-34BD-7A55-9D8CDF206074}"/>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Vergelijk met elkaar</a:t>
              </a:r>
            </a:p>
          </p:txBody>
        </p:sp>
      </p:grpSp>
      <p:pic>
        <p:nvPicPr>
          <p:cNvPr id="11" name="Picture 4" descr="A person wearing headphones and a denim jacket taking a selfie&#10;&#10;Description automatically generated">
            <a:extLst>
              <a:ext uri="{FF2B5EF4-FFF2-40B4-BE49-F238E27FC236}">
                <a16:creationId xmlns:a16="http://schemas.microsoft.com/office/drawing/2014/main" id="{73244CE8-926C-19D4-D512-F0A441DB1B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760" y="1744643"/>
            <a:ext cx="4239353" cy="5126660"/>
          </a:xfrm>
          <a:prstGeom prst="rect">
            <a:avLst/>
          </a:prstGeom>
        </p:spPr>
      </p:pic>
    </p:spTree>
    <p:extLst>
      <p:ext uri="{BB962C8B-B14F-4D97-AF65-F5344CB8AC3E}">
        <p14:creationId xmlns:p14="http://schemas.microsoft.com/office/powerpoint/2010/main" val="3712934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D7E785-F1AF-06D7-AF09-85FCC6279ED9}"/>
              </a:ext>
            </a:extLst>
          </p:cNvPr>
          <p:cNvSpPr>
            <a:spLocks noGrp="1"/>
          </p:cNvSpPr>
          <p:nvPr>
            <p:ph type="body" sz="quarter" idx="11"/>
          </p:nvPr>
        </p:nvSpPr>
        <p:spPr>
          <a:xfrm>
            <a:off x="584200" y="2248308"/>
            <a:ext cx="8318978" cy="4153929"/>
          </a:xfrm>
        </p:spPr>
        <p:txBody>
          <a:bodyPr vert="horz" lIns="91440" tIns="45720" rIns="91440" bIns="45720" rtlCol="0" anchor="t">
            <a:normAutofit/>
          </a:bodyPr>
          <a:lstStyle/>
          <a:p>
            <a:pPr>
              <a:buFont typeface="Wingdings" panose="05000000000000000000" pitchFamily="2" charset="2"/>
              <a:buChar char="§"/>
            </a:pPr>
            <a:r>
              <a:rPr lang="nl-NL" dirty="0">
                <a:latin typeface="Verdana"/>
                <a:ea typeface="Verdana"/>
              </a:rPr>
              <a:t>Ga nu minimaal 5 activiteiten meten waarbij jij op je </a:t>
            </a:r>
            <a:r>
              <a:rPr lang="nl-NL" b="1" dirty="0">
                <a:latin typeface="Verdana"/>
                <a:ea typeface="Verdana"/>
              </a:rPr>
              <a:t>stage</a:t>
            </a:r>
            <a:r>
              <a:rPr lang="nl-NL" dirty="0">
                <a:latin typeface="Verdana"/>
                <a:ea typeface="Verdana"/>
              </a:rPr>
              <a:t>, in een </a:t>
            </a:r>
            <a:r>
              <a:rPr lang="nl-NL" b="1" dirty="0" err="1">
                <a:latin typeface="Verdana"/>
                <a:ea typeface="Verdana"/>
              </a:rPr>
              <a:t>praktlijklokaal</a:t>
            </a:r>
            <a:r>
              <a:rPr lang="nl-NL" dirty="0">
                <a:latin typeface="Verdana"/>
                <a:ea typeface="Verdana"/>
              </a:rPr>
              <a:t> of op je (toekomstige) </a:t>
            </a:r>
            <a:r>
              <a:rPr lang="nl-NL" b="1" dirty="0">
                <a:latin typeface="Verdana"/>
                <a:ea typeface="Verdana"/>
              </a:rPr>
              <a:t>werk</a:t>
            </a:r>
            <a:r>
              <a:rPr lang="nl-NL" dirty="0">
                <a:latin typeface="Verdana"/>
                <a:ea typeface="Verdana"/>
              </a:rPr>
              <a:t> met hard geluid te maken krijgt.</a:t>
            </a:r>
            <a:endParaRPr lang="nl-NL" dirty="0"/>
          </a:p>
          <a:p>
            <a:endParaRPr lang="nl-NL" dirty="0">
              <a:latin typeface="Verdana"/>
              <a:ea typeface="Verdana"/>
            </a:endParaRPr>
          </a:p>
          <a:p>
            <a:r>
              <a:rPr lang="nl-NL" dirty="0">
                <a:latin typeface="Verdana"/>
                <a:ea typeface="Verdana"/>
              </a:rPr>
              <a:t>Noteer de activiteit.</a:t>
            </a:r>
            <a:endParaRPr lang="nl-NL" dirty="0"/>
          </a:p>
          <a:p>
            <a:pPr marL="457200" indent="-457200">
              <a:buFont typeface="+mj-lt"/>
              <a:buAutoNum type="arabicPeriod"/>
            </a:pPr>
            <a:r>
              <a:rPr lang="nl-NL" dirty="0">
                <a:latin typeface="Verdana"/>
                <a:ea typeface="Verdana"/>
              </a:rPr>
              <a:t>Meet 1-15 minuten hoe hard het is en noteer dit achter de activiteit (gemiddelde dB en hoogst gemeten dB).</a:t>
            </a:r>
          </a:p>
          <a:p>
            <a:pPr marL="457200" indent="-457200">
              <a:buAutoNum type="arabicPeriod"/>
            </a:pPr>
            <a:r>
              <a:rPr lang="nl-NL" dirty="0">
                <a:latin typeface="Verdana"/>
                <a:ea typeface="Verdana"/>
              </a:rPr>
              <a:t>Kijk of dit geluid te hard is volgens de Arbowet en welke acties jij en je werkgever moeten ondernemen om gehoorschade te voorkomen.</a:t>
            </a:r>
          </a:p>
          <a:p>
            <a:r>
              <a:rPr lang="nl-NL" dirty="0">
                <a:latin typeface="Verdana"/>
                <a:ea typeface="Verdana"/>
              </a:rPr>
              <a:t>  Zoek op </a:t>
            </a:r>
            <a:r>
              <a:rPr lang="nl-NL" dirty="0">
                <a:latin typeface="Verdana"/>
                <a:ea typeface="Verdana"/>
                <a:hlinkClick r:id="rId3"/>
              </a:rPr>
              <a:t>Lawaai op het werk | Arboportaal</a:t>
            </a:r>
            <a:endParaRPr lang="nl-NL" dirty="0">
              <a:latin typeface="Verdana"/>
              <a:ea typeface="Verdana"/>
            </a:endParaRPr>
          </a:p>
          <a:p>
            <a:r>
              <a:rPr lang="nl-NL" dirty="0">
                <a:latin typeface="Verdana"/>
                <a:ea typeface="Verdana"/>
              </a:rPr>
              <a:t>       </a:t>
            </a:r>
            <a:r>
              <a:rPr lang="nl-NL" dirty="0">
                <a:latin typeface="Verdana"/>
                <a:ea typeface="Verdana"/>
                <a:hlinkClick r:id="rId4"/>
              </a:rPr>
              <a:t>Dit is een veilig geluidsniveau op je werk | VeiligheidNL</a:t>
            </a:r>
            <a:endParaRPr lang="nl-NL">
              <a:latin typeface="Verdana"/>
              <a:ea typeface="Verdana"/>
            </a:endParaRPr>
          </a:p>
        </p:txBody>
      </p:sp>
      <p:grpSp>
        <p:nvGrpSpPr>
          <p:cNvPr id="3" name="Group 16">
            <a:extLst>
              <a:ext uri="{FF2B5EF4-FFF2-40B4-BE49-F238E27FC236}">
                <a16:creationId xmlns:a16="http://schemas.microsoft.com/office/drawing/2014/main" id="{0373394D-26A2-6322-5BA3-1B70327A2972}"/>
              </a:ext>
            </a:extLst>
          </p:cNvPr>
          <p:cNvGrpSpPr>
            <a:grpSpLocks noChangeAspect="1"/>
          </p:cNvGrpSpPr>
          <p:nvPr/>
        </p:nvGrpSpPr>
        <p:grpSpPr>
          <a:xfrm rot="240000">
            <a:off x="3519166" y="371334"/>
            <a:ext cx="5153615" cy="1440003"/>
            <a:chOff x="2091399" y="1363496"/>
            <a:chExt cx="8009117" cy="2265305"/>
          </a:xfrm>
        </p:grpSpPr>
        <p:pic>
          <p:nvPicPr>
            <p:cNvPr id="4" name="Picture 17">
              <a:extLst>
                <a:ext uri="{FF2B5EF4-FFF2-40B4-BE49-F238E27FC236}">
                  <a16:creationId xmlns:a16="http://schemas.microsoft.com/office/drawing/2014/main" id="{E9731E30-5572-2E98-2FB1-8CC8F740A0C6}"/>
                </a:ext>
              </a:extLst>
            </p:cNvPr>
            <p:cNvPicPr>
              <a:picLocks noChangeAspect="1"/>
            </p:cNvPicPr>
            <p:nvPr/>
          </p:nvPicPr>
          <p:blipFill>
            <a:blip r:embed="rId5"/>
            <a:stretch>
              <a:fillRect/>
            </a:stretch>
          </p:blipFill>
          <p:spPr>
            <a:xfrm rot="10538580">
              <a:off x="3952704" y="2591300"/>
              <a:ext cx="4202219" cy="1037501"/>
            </a:xfrm>
            <a:prstGeom prst="rect">
              <a:avLst/>
            </a:prstGeom>
          </p:spPr>
        </p:pic>
        <p:grpSp>
          <p:nvGrpSpPr>
            <p:cNvPr id="5" name="Group 18">
              <a:extLst>
                <a:ext uri="{FF2B5EF4-FFF2-40B4-BE49-F238E27FC236}">
                  <a16:creationId xmlns:a16="http://schemas.microsoft.com/office/drawing/2014/main" id="{D03CA90E-4E0E-174F-7BFB-6ED48FB75CB0}"/>
                </a:ext>
              </a:extLst>
            </p:cNvPr>
            <p:cNvGrpSpPr/>
            <p:nvPr/>
          </p:nvGrpSpPr>
          <p:grpSpPr>
            <a:xfrm rot="21169149">
              <a:off x="2091399" y="1363496"/>
              <a:ext cx="8009117" cy="1500491"/>
              <a:chOff x="4217380" y="1511881"/>
              <a:chExt cx="3303137" cy="649721"/>
            </a:xfrm>
          </p:grpSpPr>
          <p:pic>
            <p:nvPicPr>
              <p:cNvPr id="8" name="Picture 21">
                <a:extLst>
                  <a:ext uri="{FF2B5EF4-FFF2-40B4-BE49-F238E27FC236}">
                    <a16:creationId xmlns:a16="http://schemas.microsoft.com/office/drawing/2014/main" id="{181F0A71-FC94-43BD-3C32-D9686F5337A5}"/>
                  </a:ext>
                </a:extLst>
              </p:cNvPr>
              <p:cNvPicPr>
                <a:picLocks noChangeAspect="1"/>
              </p:cNvPicPr>
              <p:nvPr userDrawn="1"/>
            </p:nvPicPr>
            <p:blipFill>
              <a:blip r:embed="rId5"/>
              <a:stretch>
                <a:fillRect/>
              </a:stretch>
            </p:blipFill>
            <p:spPr>
              <a:xfrm rot="10969431">
                <a:off x="4266133" y="1552357"/>
                <a:ext cx="3254384" cy="609245"/>
              </a:xfrm>
              <a:prstGeom prst="rect">
                <a:avLst/>
              </a:prstGeom>
            </p:spPr>
          </p:pic>
          <p:pic>
            <p:nvPicPr>
              <p:cNvPr id="9" name="Picture 22">
                <a:extLst>
                  <a:ext uri="{FF2B5EF4-FFF2-40B4-BE49-F238E27FC236}">
                    <a16:creationId xmlns:a16="http://schemas.microsoft.com/office/drawing/2014/main" id="{5E2FA687-2537-B3ED-F10B-E85AC3361E34}"/>
                  </a:ext>
                </a:extLst>
              </p:cNvPr>
              <p:cNvPicPr>
                <a:picLocks noChangeAspect="1"/>
              </p:cNvPicPr>
              <p:nvPr userDrawn="1"/>
            </p:nvPicPr>
            <p:blipFill>
              <a:blip r:embed="rId6"/>
              <a:stretch>
                <a:fillRect/>
              </a:stretch>
            </p:blipFill>
            <p:spPr>
              <a:xfrm rot="10957825">
                <a:off x="4217380" y="1511881"/>
                <a:ext cx="3246172" cy="576360"/>
              </a:xfrm>
              <a:prstGeom prst="rect">
                <a:avLst/>
              </a:prstGeom>
            </p:spPr>
          </p:pic>
        </p:grpSp>
        <p:sp>
          <p:nvSpPr>
            <p:cNvPr id="6" name="TextBox 19">
              <a:extLst>
                <a:ext uri="{FF2B5EF4-FFF2-40B4-BE49-F238E27FC236}">
                  <a16:creationId xmlns:a16="http://schemas.microsoft.com/office/drawing/2014/main" id="{AB7CF0D8-27E5-A1BA-5243-0C652C2B01C7}"/>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Hoe hard is het?</a:t>
              </a:r>
              <a:endParaRPr lang="nl-NL" sz="2500" b="1">
                <a:solidFill>
                  <a:schemeClr val="accent6"/>
                </a:solidFill>
                <a:latin typeface="Rockwell" panose="02060603020205020403" pitchFamily="18" charset="77"/>
              </a:endParaRPr>
            </a:p>
          </p:txBody>
        </p:sp>
        <p:sp>
          <p:nvSpPr>
            <p:cNvPr id="7" name="TextBox 20">
              <a:extLst>
                <a:ext uri="{FF2B5EF4-FFF2-40B4-BE49-F238E27FC236}">
                  <a16:creationId xmlns:a16="http://schemas.microsoft.com/office/drawing/2014/main" id="{AC5EADA3-664C-B76F-66A4-FE2A350BF6A7}"/>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Meten maar!</a:t>
              </a:r>
            </a:p>
          </p:txBody>
        </p:sp>
      </p:grpSp>
      <p:pic>
        <p:nvPicPr>
          <p:cNvPr id="12" name="Afbeelding 11" descr="Afbeelding met schermopname, symbool, ontwerp&#10;&#10;Automatisch gegenereerde beschrijving">
            <a:extLst>
              <a:ext uri="{FF2B5EF4-FFF2-40B4-BE49-F238E27FC236}">
                <a16:creationId xmlns:a16="http://schemas.microsoft.com/office/drawing/2014/main" id="{9CF28C41-F198-73FF-2EB3-94D5C187C562}"/>
              </a:ext>
            </a:extLst>
          </p:cNvPr>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1320000">
            <a:off x="9258400" y="3151417"/>
            <a:ext cx="1801372" cy="1801372"/>
          </a:xfrm>
          <a:prstGeom prst="rect">
            <a:avLst/>
          </a:prstGeom>
        </p:spPr>
      </p:pic>
    </p:spTree>
    <p:extLst>
      <p:ext uri="{BB962C8B-B14F-4D97-AF65-F5344CB8AC3E}">
        <p14:creationId xmlns:p14="http://schemas.microsoft.com/office/powerpoint/2010/main" val="346987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FC31FFC-BA0A-F5B0-A130-E750B7C73180}"/>
              </a:ext>
            </a:extLst>
          </p:cNvPr>
          <p:cNvSpPr>
            <a:spLocks noGrp="1"/>
          </p:cNvSpPr>
          <p:nvPr>
            <p:ph type="body" sz="quarter" idx="11"/>
          </p:nvPr>
        </p:nvSpPr>
        <p:spPr>
          <a:xfrm>
            <a:off x="584200" y="2248308"/>
            <a:ext cx="7387492" cy="3923892"/>
          </a:xfrm>
        </p:spPr>
        <p:txBody>
          <a:bodyPr vert="horz" lIns="91440" tIns="45720" rIns="91440" bIns="45720" rtlCol="0" anchor="t">
            <a:normAutofit/>
          </a:bodyPr>
          <a:lstStyle/>
          <a:p>
            <a:endParaRPr lang="nl-NL"/>
          </a:p>
          <a:p>
            <a:endParaRPr lang="nl-NL"/>
          </a:p>
          <a:p>
            <a:r>
              <a:rPr lang="nl-NL" dirty="0">
                <a:latin typeface="Verdana"/>
                <a:ea typeface="Verdana"/>
              </a:rPr>
              <a:t>Wat waren de meest opvallende meetresultaten?</a:t>
            </a:r>
          </a:p>
          <a:p>
            <a:endParaRPr lang="nl-NL"/>
          </a:p>
          <a:p>
            <a:r>
              <a:rPr lang="nl-NL" dirty="0">
                <a:latin typeface="Verdana"/>
                <a:ea typeface="Verdana"/>
              </a:rPr>
              <a:t>Bespreek jouw resultaten en acties in viertallen.</a:t>
            </a:r>
          </a:p>
          <a:p>
            <a:endParaRPr lang="nl-NL"/>
          </a:p>
        </p:txBody>
      </p:sp>
      <p:grpSp>
        <p:nvGrpSpPr>
          <p:cNvPr id="4" name="Group 16">
            <a:extLst>
              <a:ext uri="{FF2B5EF4-FFF2-40B4-BE49-F238E27FC236}">
                <a16:creationId xmlns:a16="http://schemas.microsoft.com/office/drawing/2014/main" id="{7C743CFA-2C74-ECA1-81D1-ED32CED9EFFE}"/>
              </a:ext>
            </a:extLst>
          </p:cNvPr>
          <p:cNvGrpSpPr>
            <a:grpSpLocks noChangeAspect="1"/>
          </p:cNvGrpSpPr>
          <p:nvPr/>
        </p:nvGrpSpPr>
        <p:grpSpPr>
          <a:xfrm rot="240000">
            <a:off x="3519166" y="371334"/>
            <a:ext cx="5153615" cy="1440003"/>
            <a:chOff x="2091399" y="1363496"/>
            <a:chExt cx="8009117" cy="2265305"/>
          </a:xfrm>
        </p:grpSpPr>
        <p:pic>
          <p:nvPicPr>
            <p:cNvPr id="5" name="Picture 17">
              <a:extLst>
                <a:ext uri="{FF2B5EF4-FFF2-40B4-BE49-F238E27FC236}">
                  <a16:creationId xmlns:a16="http://schemas.microsoft.com/office/drawing/2014/main" id="{13D1F2B4-4263-4F92-82EF-912B70A846A8}"/>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6" name="Group 18">
              <a:extLst>
                <a:ext uri="{FF2B5EF4-FFF2-40B4-BE49-F238E27FC236}">
                  <a16:creationId xmlns:a16="http://schemas.microsoft.com/office/drawing/2014/main" id="{1852F2E5-A55B-5D52-D88B-DFC50B46150A}"/>
                </a:ext>
              </a:extLst>
            </p:cNvPr>
            <p:cNvGrpSpPr/>
            <p:nvPr/>
          </p:nvGrpSpPr>
          <p:grpSpPr>
            <a:xfrm rot="21169149">
              <a:off x="2091399" y="1363496"/>
              <a:ext cx="8009117" cy="1500491"/>
              <a:chOff x="4217380" y="1511881"/>
              <a:chExt cx="3303137" cy="649721"/>
            </a:xfrm>
          </p:grpSpPr>
          <p:pic>
            <p:nvPicPr>
              <p:cNvPr id="9" name="Picture 21">
                <a:extLst>
                  <a:ext uri="{FF2B5EF4-FFF2-40B4-BE49-F238E27FC236}">
                    <a16:creationId xmlns:a16="http://schemas.microsoft.com/office/drawing/2014/main" id="{EA33DD03-9A6B-39A2-048E-5B731D2F379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10" name="Picture 22">
                <a:extLst>
                  <a:ext uri="{FF2B5EF4-FFF2-40B4-BE49-F238E27FC236}">
                    <a16:creationId xmlns:a16="http://schemas.microsoft.com/office/drawing/2014/main" id="{E67D6F48-BABE-D947-1884-3698FE393F76}"/>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7" name="TextBox 19">
              <a:extLst>
                <a:ext uri="{FF2B5EF4-FFF2-40B4-BE49-F238E27FC236}">
                  <a16:creationId xmlns:a16="http://schemas.microsoft.com/office/drawing/2014/main" id="{A4F7BDB8-23DF-8A99-C081-1A562B7AF589}"/>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Meetresultaten</a:t>
              </a:r>
              <a:endParaRPr lang="nl-NL" sz="2500" b="1">
                <a:solidFill>
                  <a:schemeClr val="accent6"/>
                </a:solidFill>
                <a:latin typeface="Rockwell" panose="02060603020205020403" pitchFamily="18" charset="77"/>
              </a:endParaRPr>
            </a:p>
          </p:txBody>
        </p:sp>
        <p:sp>
          <p:nvSpPr>
            <p:cNvPr id="8" name="TextBox 20">
              <a:extLst>
                <a:ext uri="{FF2B5EF4-FFF2-40B4-BE49-F238E27FC236}">
                  <a16:creationId xmlns:a16="http://schemas.microsoft.com/office/drawing/2014/main" id="{A230F027-84E6-34BD-7A55-9D8CDF206074}"/>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Vergelijk met elkaar</a:t>
              </a:r>
            </a:p>
          </p:txBody>
        </p:sp>
      </p:grpSp>
      <p:pic>
        <p:nvPicPr>
          <p:cNvPr id="12" name="Picture 11" descr="A person in a denim jacket and glasses&#10;&#10;Description automatically generated">
            <a:extLst>
              <a:ext uri="{FF2B5EF4-FFF2-40B4-BE49-F238E27FC236}">
                <a16:creationId xmlns:a16="http://schemas.microsoft.com/office/drawing/2014/main" id="{D36EEE7B-65B6-DD44-8861-31461B62D6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4180" y="1031389"/>
            <a:ext cx="4387033" cy="6094689"/>
          </a:xfrm>
          <a:prstGeom prst="rect">
            <a:avLst/>
          </a:prstGeom>
        </p:spPr>
      </p:pic>
    </p:spTree>
    <p:extLst>
      <p:ext uri="{BB962C8B-B14F-4D97-AF65-F5344CB8AC3E}">
        <p14:creationId xmlns:p14="http://schemas.microsoft.com/office/powerpoint/2010/main" val="583190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352778" y="2066219"/>
            <a:ext cx="5397500" cy="3924300"/>
          </a:xfrm>
        </p:spPr>
        <p:txBody>
          <a:bodyPr vert="horz" lIns="91440" tIns="45720" rIns="91440" bIns="45720" rtlCol="0" anchor="t">
            <a:normAutofit/>
          </a:bodyPr>
          <a:lstStyle/>
          <a:p>
            <a:pPr marL="0" indent="0">
              <a:buNone/>
            </a:pPr>
            <a:r>
              <a:rPr lang="nl-NL">
                <a:latin typeface="Verdana"/>
                <a:ea typeface="Verdana"/>
              </a:rPr>
              <a:t>SAMENVATTING</a:t>
            </a:r>
            <a:endParaRPr lang="nl-NL"/>
          </a:p>
          <a:p>
            <a:endParaRPr lang="nl-NL"/>
          </a:p>
          <a:p>
            <a:pPr marR="0" lvl="0" algn="l" defTabSz="457200" rtl="0" eaLnBrk="1" fontAlgn="auto" latinLnBrk="0" hangingPunct="1">
              <a:lnSpc>
                <a:spcPct val="100000"/>
              </a:lnSpc>
              <a:spcBef>
                <a:spcPts val="0"/>
              </a:spcBef>
              <a:spcAft>
                <a:spcPts val="0"/>
              </a:spcAft>
              <a:buClrTx/>
              <a:buSzTx/>
              <a:tabLst/>
              <a:defRPr/>
            </a:pPr>
            <a:r>
              <a:rPr kumimoji="0" lang="nl-NL" sz="1900" b="0" i="0" u="none" strike="noStrike" kern="1200" cap="none" spc="0" normalizeH="0" baseline="0" noProof="0">
                <a:ln>
                  <a:noFill/>
                </a:ln>
                <a:effectLst/>
                <a:uLnTx/>
                <a:uFillTx/>
                <a:latin typeface="Verdana"/>
                <a:ea typeface="Verdana"/>
                <a:cs typeface="+mn-cs"/>
              </a:rPr>
              <a:t>Volume meten: decibel. Verhoging 3dB = verdubbeling geluidsniveau en halvering veilige verblijfstijd.</a:t>
            </a:r>
            <a:endParaRPr lang="nl-NL" sz="1900" b="0" i="0" u="none" strike="noStrike" kern="1200" cap="none" spc="0" normalizeH="0" baseline="0" noProof="0">
              <a:ln>
                <a:noFill/>
              </a:ln>
              <a:effectLst/>
              <a:uLnTx/>
              <a:uFillTx/>
              <a:latin typeface="Verdana"/>
              <a:ea typeface="Verdana"/>
              <a:cs typeface="+mn-cs"/>
            </a:endParaRPr>
          </a:p>
          <a:p>
            <a:pPr marR="0" lvl="0" algn="l" defTabSz="457200" rtl="0" eaLnBrk="1" fontAlgn="auto" latinLnBrk="0" hangingPunct="1">
              <a:lnSpc>
                <a:spcPct val="100000"/>
              </a:lnSpc>
              <a:spcBef>
                <a:spcPts val="0"/>
              </a:spcBef>
              <a:spcAft>
                <a:spcPts val="0"/>
              </a:spcAft>
              <a:buClrTx/>
              <a:buSzTx/>
              <a:tabLst/>
              <a:defRPr/>
            </a:pPr>
            <a:endParaRPr lang="nl-NL" sz="1900" b="0" i="0" u="none" strike="noStrike" kern="1200" cap="none" spc="0" normalizeH="0" baseline="0" noProof="0">
              <a:ln>
                <a:noFill/>
              </a:ln>
              <a:effectLst/>
              <a:uLnTx/>
              <a:uFillTx/>
              <a:cs typeface="+mn-cs"/>
            </a:endParaRPr>
          </a:p>
          <a:p>
            <a:pPr marR="0" lvl="0" algn="l" defTabSz="457200" rtl="0" eaLnBrk="1" fontAlgn="auto" latinLnBrk="0" hangingPunct="1">
              <a:lnSpc>
                <a:spcPct val="100000"/>
              </a:lnSpc>
              <a:spcBef>
                <a:spcPts val="0"/>
              </a:spcBef>
              <a:spcAft>
                <a:spcPts val="0"/>
              </a:spcAft>
              <a:buClrTx/>
              <a:buSzTx/>
              <a:tabLst/>
              <a:defRPr/>
            </a:pPr>
            <a:r>
              <a:rPr kumimoji="0" lang="nl-NL" sz="1900" b="0" i="0" u="none" strike="noStrike" kern="1200" cap="none" spc="0" normalizeH="0" baseline="0" noProof="0">
                <a:ln>
                  <a:noFill/>
                </a:ln>
                <a:effectLst/>
                <a:uLnTx/>
                <a:uFillTx/>
                <a:latin typeface="Verdana"/>
                <a:ea typeface="Verdana"/>
                <a:cs typeface="+mn-cs"/>
              </a:rPr>
              <a:t>Vanaf 80 dB loop je risico op gehoorschade. </a:t>
            </a:r>
            <a:endParaRPr lang="nl-NL" sz="1900" b="0" i="0" u="none" strike="noStrike" kern="1200" cap="none" spc="0" normalizeH="0" baseline="0" noProof="0">
              <a:ln>
                <a:noFill/>
              </a:ln>
              <a:effectLst/>
              <a:uLnTx/>
              <a:uFillTx/>
              <a:latin typeface="Verdana"/>
              <a:ea typeface="Verdana"/>
              <a:cs typeface="+mn-cs"/>
            </a:endParaRPr>
          </a:p>
        </p:txBody>
      </p:sp>
      <p:pic>
        <p:nvPicPr>
          <p:cNvPr id="4" name="Afbeelding 3" descr="Afbeelding met Menselijk gezicht, persoon, kleding, glimlach&#10;&#10;Automatisch gegenereerde beschrijving">
            <a:extLst>
              <a:ext uri="{FF2B5EF4-FFF2-40B4-BE49-F238E27FC236}">
                <a16:creationId xmlns:a16="http://schemas.microsoft.com/office/drawing/2014/main" id="{87D77387-B501-9D50-12BE-52DC0C679E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1777" y="17585"/>
            <a:ext cx="10278970" cy="6858000"/>
          </a:xfrm>
          <a:prstGeom prst="rect">
            <a:avLst/>
          </a:prstGeom>
        </p:spPr>
      </p:pic>
    </p:spTree>
    <p:extLst>
      <p:ext uri="{BB962C8B-B14F-4D97-AF65-F5344CB8AC3E}">
        <p14:creationId xmlns:p14="http://schemas.microsoft.com/office/powerpoint/2010/main" val="3825030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AB117CEF-B020-C9D4-96A2-F65FBD36E8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2" name="Group 1">
            <a:extLst>
              <a:ext uri="{FF2B5EF4-FFF2-40B4-BE49-F238E27FC236}">
                <a16:creationId xmlns:a16="http://schemas.microsoft.com/office/drawing/2014/main" id="{B6FD7024-A324-07D8-BA7C-648012FFB410}"/>
              </a:ext>
            </a:extLst>
          </p:cNvPr>
          <p:cNvGrpSpPr>
            <a:grpSpLocks noChangeAspect="1"/>
          </p:cNvGrpSpPr>
          <p:nvPr/>
        </p:nvGrpSpPr>
        <p:grpSpPr>
          <a:xfrm>
            <a:off x="542163" y="4030504"/>
            <a:ext cx="6353242" cy="1871998"/>
            <a:chOff x="2091562" y="1363505"/>
            <a:chExt cx="8008875" cy="2359834"/>
          </a:xfrm>
        </p:grpSpPr>
        <p:pic>
          <p:nvPicPr>
            <p:cNvPr id="10" name="Picture 9">
              <a:extLst>
                <a:ext uri="{FF2B5EF4-FFF2-40B4-BE49-F238E27FC236}">
                  <a16:creationId xmlns:a16="http://schemas.microsoft.com/office/drawing/2014/main" id="{70630AA2-F1FC-42D4-4BBD-98A076D47E1A}"/>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12" name="Group 11">
              <a:extLst>
                <a:ext uri="{FF2B5EF4-FFF2-40B4-BE49-F238E27FC236}">
                  <a16:creationId xmlns:a16="http://schemas.microsoft.com/office/drawing/2014/main" id="{D33C0BAD-B70B-6DD7-538B-F9386A83B8C5}"/>
                </a:ext>
              </a:extLst>
            </p:cNvPr>
            <p:cNvGrpSpPr/>
            <p:nvPr/>
          </p:nvGrpSpPr>
          <p:grpSpPr>
            <a:xfrm rot="21169149">
              <a:off x="2091562" y="1363505"/>
              <a:ext cx="8008875" cy="1502721"/>
              <a:chOff x="4217389" y="1511882"/>
              <a:chExt cx="3303037" cy="650686"/>
            </a:xfrm>
          </p:grpSpPr>
          <p:pic>
            <p:nvPicPr>
              <p:cNvPr id="18" name="Picture 17">
                <a:extLst>
                  <a:ext uri="{FF2B5EF4-FFF2-40B4-BE49-F238E27FC236}">
                    <a16:creationId xmlns:a16="http://schemas.microsoft.com/office/drawing/2014/main" id="{319FB2DD-E588-E251-280D-AB72D67D4CAF}"/>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19" name="Picture 18">
                <a:extLst>
                  <a:ext uri="{FF2B5EF4-FFF2-40B4-BE49-F238E27FC236}">
                    <a16:creationId xmlns:a16="http://schemas.microsoft.com/office/drawing/2014/main" id="{D143290D-0852-BE86-8D38-CCAC6CF07817}"/>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14" name="TextBox 13">
              <a:extLst>
                <a:ext uri="{FF2B5EF4-FFF2-40B4-BE49-F238E27FC236}">
                  <a16:creationId xmlns:a16="http://schemas.microsoft.com/office/drawing/2014/main" id="{6E304281-0E90-DB56-8D38-36D55D282403}"/>
                </a:ext>
              </a:extLst>
            </p:cNvPr>
            <p:cNvSpPr txBox="1"/>
            <p:nvPr/>
          </p:nvSpPr>
          <p:spPr>
            <a:xfrm rot="21257907">
              <a:off x="2295926" y="1683465"/>
              <a:ext cx="7441890" cy="739220"/>
            </a:xfrm>
            <a:prstGeom prst="rect">
              <a:avLst/>
            </a:prstGeom>
            <a:noFill/>
          </p:spPr>
          <p:txBody>
            <a:bodyPr wrap="square" lIns="91440" tIns="45720" rIns="91440" bIns="45720" rtlCol="0" anchor="t">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a:rPr>
                <a:t>Oorcheck</a:t>
              </a:r>
              <a:r>
                <a:rPr kumimoji="0" lang="nl-NL" sz="3200" b="1" i="0" u="none" strike="noStrike" kern="1200" cap="none" spc="0" normalizeH="0" baseline="0" noProof="0">
                  <a:ln>
                    <a:noFill/>
                  </a:ln>
                  <a:solidFill>
                    <a:prstClr val="white"/>
                  </a:solidFill>
                  <a:effectLst/>
                  <a:uLnTx/>
                  <a:uFillTx/>
                  <a:latin typeface="Rockwell"/>
                </a:rPr>
                <a:t> op het MBO – les </a:t>
              </a:r>
              <a:r>
                <a:rPr lang="nl-NL" sz="3200" b="1">
                  <a:solidFill>
                    <a:prstClr val="white"/>
                  </a:solidFill>
                  <a:latin typeface="Rockwell"/>
                </a:rPr>
                <a:t>8</a:t>
              </a:r>
              <a:endParaRPr kumimoji="0" lang="en-NL" sz="3200" b="1" i="0" u="none" strike="noStrike" kern="1200" cap="none" spc="0" normalizeH="0" baseline="0" noProof="0">
                <a:ln>
                  <a:noFill/>
                </a:ln>
                <a:solidFill>
                  <a:prstClr val="white"/>
                </a:solidFill>
                <a:effectLst/>
                <a:uLnTx/>
                <a:uFillTx/>
                <a:latin typeface="Rockwell"/>
              </a:endParaRPr>
            </a:p>
          </p:txBody>
        </p:sp>
        <p:sp>
          <p:nvSpPr>
            <p:cNvPr id="16" name="TextBox 15">
              <a:extLst>
                <a:ext uri="{FF2B5EF4-FFF2-40B4-BE49-F238E27FC236}">
                  <a16:creationId xmlns:a16="http://schemas.microsoft.com/office/drawing/2014/main" id="{DD25B33A-FB0F-5479-E3AB-EDD0FC7E9BD0}"/>
                </a:ext>
              </a:extLst>
            </p:cNvPr>
            <p:cNvSpPr txBox="1"/>
            <p:nvPr/>
          </p:nvSpPr>
          <p:spPr>
            <a:xfrm rot="21257907">
              <a:off x="2971762" y="3028841"/>
              <a:ext cx="3922785" cy="472829"/>
            </a:xfrm>
            <a:prstGeom prst="rect">
              <a:avLst/>
            </a:prstGeom>
            <a:noFill/>
          </p:spPr>
          <p:txBody>
            <a:bodyPr wrap="square" lIns="91440" tIns="45720" rIns="91440" bIns="45720" rtlCol="0" anchor="t">
              <a:normAutofit fontScale="77500" lnSpcReduction="20000"/>
            </a:bodyPr>
            <a:lstStyle/>
            <a:p>
              <a:pPr algn="ctr" defTabSz="457200">
                <a:defRPr/>
              </a:pPr>
              <a:r>
                <a:rPr lang="nl-NL" sz="1400" b="1" dirty="0">
                  <a:solidFill>
                    <a:prstClr val="white"/>
                  </a:solidFill>
                  <a:latin typeface="Rockwell"/>
                </a:rPr>
                <a:t>Voorkom gehoorschade: </a:t>
              </a:r>
              <a:endParaRPr lang="nl-NL" sz="1400" b="1" dirty="0">
                <a:solidFill>
                  <a:prstClr val="white"/>
                </a:solidFill>
                <a:latin typeface="Rockwell" panose="02060603020205020403" pitchFamily="18" charset="77"/>
              </a:endParaRPr>
            </a:p>
            <a:p>
              <a:pPr algn="ctr" defTabSz="457200">
                <a:defRPr/>
              </a:pPr>
              <a:r>
                <a:rPr lang="nl-NL" sz="1400" b="1" dirty="0">
                  <a:solidFill>
                    <a:prstClr val="white"/>
                  </a:solidFill>
                  <a:latin typeface="Rockwell"/>
                </a:rPr>
                <a:t>maak je plan</a:t>
              </a:r>
              <a:endParaRPr lang="nl-NL" sz="1400" b="1" i="0" u="none" strike="noStrike" kern="1200" cap="none" spc="0" normalizeH="0" baseline="0" noProof="0" dirty="0">
                <a:ln>
                  <a:noFill/>
                </a:ln>
                <a:solidFill>
                  <a:prstClr val="white"/>
                </a:solidFill>
                <a:effectLst/>
                <a:uLnTx/>
                <a:uFillTx/>
                <a:latin typeface="Rockwell" panose="02060603020205020403" pitchFamily="18" charset="77"/>
              </a:endParaRPr>
            </a:p>
          </p:txBody>
        </p:sp>
      </p:grpSp>
      <p:pic>
        <p:nvPicPr>
          <p:cNvPr id="20" name="Picture 19" descr="A close up of a mouth&#10;&#10;Description automatically generated">
            <a:extLst>
              <a:ext uri="{FF2B5EF4-FFF2-40B4-BE49-F238E27FC236}">
                <a16:creationId xmlns:a16="http://schemas.microsoft.com/office/drawing/2014/main" id="{C2187BA2-E418-FBCF-3E7C-7833D1EC34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21" name="Picture 20" descr="A blue and pink zigzag lines on a black background&#10;&#10;Description automatically generated">
            <a:extLst>
              <a:ext uri="{FF2B5EF4-FFF2-40B4-BE49-F238E27FC236}">
                <a16:creationId xmlns:a16="http://schemas.microsoft.com/office/drawing/2014/main" id="{E9352ECB-E281-055F-F982-B9138A43AD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spTree>
    <p:extLst>
      <p:ext uri="{BB962C8B-B14F-4D97-AF65-F5344CB8AC3E}">
        <p14:creationId xmlns:p14="http://schemas.microsoft.com/office/powerpoint/2010/main" val="282106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77981-1295-A947-0603-AF3CE49BC98A}"/>
              </a:ext>
            </a:extLst>
          </p:cNvPr>
          <p:cNvSpPr>
            <a:spLocks noGrp="1"/>
          </p:cNvSpPr>
          <p:nvPr>
            <p:ph type="body" sz="quarter" idx="4294967295"/>
          </p:nvPr>
        </p:nvSpPr>
        <p:spPr>
          <a:xfrm>
            <a:off x="533986" y="2137368"/>
            <a:ext cx="5397500" cy="3924300"/>
          </a:xfrm>
        </p:spPr>
        <p:txBody>
          <a:bodyPr>
            <a:normAutofit/>
          </a:bodyPr>
          <a:lstStyle/>
          <a:p>
            <a:r>
              <a:rPr lang="nl-NL">
                <a:solidFill>
                  <a:srgbClr val="FEFFFF"/>
                </a:solidFill>
              </a:rPr>
              <a:t>SAMENVATTING</a:t>
            </a:r>
          </a:p>
          <a:p>
            <a:pPr marL="285750" indent="-285750">
              <a:buFont typeface="Arial" panose="020B0604020202020204" pitchFamily="34" charset="0"/>
              <a:buChar char="•"/>
            </a:pPr>
            <a:endParaRPr lang="nl-NL">
              <a:solidFill>
                <a:srgbClr val="FEFFFF"/>
              </a:solidFill>
            </a:endParaRPr>
          </a:p>
          <a:p>
            <a:pPr marL="285750" indent="-285750">
              <a:buFont typeface="Arial" panose="020B0604020202020204" pitchFamily="34" charset="0"/>
              <a:buChar char="•"/>
            </a:pPr>
            <a:r>
              <a:rPr lang="nl-NL" sz="1900">
                <a:solidFill>
                  <a:srgbClr val="FEFFFF"/>
                </a:solidFill>
              </a:rPr>
              <a:t>Ook een tijdelijke piep is al een teken van gehoorschade. </a:t>
            </a:r>
          </a:p>
          <a:p>
            <a:endParaRPr lang="nl-NL" sz="1900">
              <a:solidFill>
                <a:srgbClr val="FEFFFF"/>
              </a:solidFill>
            </a:endParaRPr>
          </a:p>
          <a:p>
            <a:pPr marL="285750" indent="-285750">
              <a:buFont typeface="Arial" panose="020B0604020202020204" pitchFamily="34" charset="0"/>
              <a:buChar char="•"/>
            </a:pPr>
            <a:r>
              <a:rPr lang="nl-NL" sz="1900">
                <a:solidFill>
                  <a:srgbClr val="FEFFFF"/>
                </a:solidFill>
              </a:rPr>
              <a:t>Als je teveel schade hebt opgelopen, gaat die piep niet meer weg (tinnitus).</a:t>
            </a:r>
          </a:p>
          <a:p>
            <a:endParaRPr lang="nl-NL" sz="1900">
              <a:solidFill>
                <a:srgbClr val="FEFFFF"/>
              </a:solidFill>
            </a:endParaRPr>
          </a:p>
          <a:p>
            <a:pPr marL="285750" indent="-285750">
              <a:buFont typeface="Arial" panose="020B0604020202020204" pitchFamily="34" charset="0"/>
              <a:buChar char="•"/>
            </a:pPr>
            <a:r>
              <a:rPr lang="nl-NL" sz="1900">
                <a:solidFill>
                  <a:srgbClr val="FEFFFF"/>
                </a:solidFill>
              </a:rPr>
              <a:t>Gehoorschade is niet te genezen. Voorkomen dus!</a:t>
            </a:r>
          </a:p>
          <a:p>
            <a:endParaRPr lang="nl-NL"/>
          </a:p>
        </p:txBody>
      </p:sp>
      <p:pic>
        <p:nvPicPr>
          <p:cNvPr id="13" name="Afbeelding 12" descr="Afbeelding met Menselijk gezicht, schets, vrouw, kleding&#10;&#10;Automatisch gegenereerde beschrijving">
            <a:extLst>
              <a:ext uri="{FF2B5EF4-FFF2-40B4-BE49-F238E27FC236}">
                <a16:creationId xmlns:a16="http://schemas.microsoft.com/office/drawing/2014/main" id="{067D090E-9411-25FD-52BD-8AA6299FC4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1700" y="0"/>
            <a:ext cx="5676314" cy="6858000"/>
          </a:xfrm>
          <a:prstGeom prst="rect">
            <a:avLst/>
          </a:prstGeom>
        </p:spPr>
      </p:pic>
    </p:spTree>
    <p:extLst>
      <p:ext uri="{BB962C8B-B14F-4D97-AF65-F5344CB8AC3E}">
        <p14:creationId xmlns:p14="http://schemas.microsoft.com/office/powerpoint/2010/main" val="186494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3813DB-8E49-4C52-E305-0E10C704AB23}"/>
              </a:ext>
            </a:extLst>
          </p:cNvPr>
          <p:cNvSpPr>
            <a:spLocks noGrp="1"/>
          </p:cNvSpPr>
          <p:nvPr>
            <p:ph type="body" sz="quarter" idx="11"/>
          </p:nvPr>
        </p:nvSpPr>
        <p:spPr/>
        <p:txBody>
          <a:bodyPr vert="horz" lIns="91440" tIns="45720" rIns="91440" bIns="45720" rtlCol="0" anchor="t">
            <a:normAutofit/>
          </a:bodyPr>
          <a:lstStyle/>
          <a:p>
            <a:pPr>
              <a:lnSpc>
                <a:spcPct val="100000"/>
              </a:lnSpc>
              <a:spcBef>
                <a:spcPts val="0"/>
              </a:spcBef>
            </a:pPr>
            <a:r>
              <a:rPr lang="nl-NL">
                <a:latin typeface="Verdana"/>
                <a:ea typeface="Calibri"/>
                <a:cs typeface="Calibri"/>
              </a:rPr>
              <a:t>Je hebt veel geleerd over gehoorschade en het voorkomen ervan.</a:t>
            </a:r>
            <a:endParaRPr lang="en-US">
              <a:latin typeface="Verdana"/>
              <a:ea typeface="Calibri"/>
              <a:cs typeface="Calibri"/>
            </a:endParaRPr>
          </a:p>
          <a:p>
            <a:pPr>
              <a:lnSpc>
                <a:spcPct val="100000"/>
              </a:lnSpc>
              <a:spcBef>
                <a:spcPts val="0"/>
              </a:spcBef>
            </a:pPr>
            <a:endParaRPr lang="nl-NL">
              <a:latin typeface="Verdana"/>
              <a:ea typeface="Calibri"/>
              <a:cs typeface="Calibri"/>
            </a:endParaRPr>
          </a:p>
          <a:p>
            <a:pPr>
              <a:lnSpc>
                <a:spcPct val="100000"/>
              </a:lnSpc>
              <a:spcBef>
                <a:spcPts val="0"/>
              </a:spcBef>
            </a:pPr>
            <a:endParaRPr lang="nl-NL">
              <a:latin typeface="Verdana"/>
              <a:ea typeface="Calibri"/>
              <a:cs typeface="Calibri"/>
            </a:endParaRPr>
          </a:p>
          <a:p>
            <a:pPr>
              <a:lnSpc>
                <a:spcPct val="100000"/>
              </a:lnSpc>
              <a:spcBef>
                <a:spcPts val="0"/>
              </a:spcBef>
            </a:pPr>
            <a:endParaRPr lang="nl-NL">
              <a:latin typeface="Verdana"/>
              <a:ea typeface="Calibri"/>
              <a:cs typeface="Calibri"/>
            </a:endParaRPr>
          </a:p>
          <a:p>
            <a:pPr>
              <a:lnSpc>
                <a:spcPct val="100000"/>
              </a:lnSpc>
              <a:spcBef>
                <a:spcPts val="0"/>
              </a:spcBef>
            </a:pPr>
            <a:endParaRPr lang="nl-NL">
              <a:latin typeface="Verdana"/>
              <a:ea typeface="Calibri"/>
              <a:cs typeface="Calibri"/>
            </a:endParaRPr>
          </a:p>
          <a:p>
            <a:pPr>
              <a:lnSpc>
                <a:spcPct val="100000"/>
              </a:lnSpc>
              <a:spcBef>
                <a:spcPts val="0"/>
              </a:spcBef>
            </a:pPr>
            <a:r>
              <a:rPr lang="nl-NL">
                <a:latin typeface="Verdana"/>
                <a:ea typeface="Calibri"/>
                <a:cs typeface="Calibri"/>
              </a:rPr>
              <a:t>Gehoorschade =           +                 + </a:t>
            </a:r>
            <a:endParaRPr lang="nl-NL"/>
          </a:p>
          <a:p>
            <a:pPr>
              <a:lnSpc>
                <a:spcPct val="100000"/>
              </a:lnSpc>
              <a:spcBef>
                <a:spcPts val="0"/>
              </a:spcBef>
            </a:pPr>
            <a:endParaRPr lang="nl-NL">
              <a:latin typeface="Verdana"/>
              <a:ea typeface="Calibri"/>
              <a:cs typeface="Calibri"/>
            </a:endParaRPr>
          </a:p>
          <a:p>
            <a:pPr>
              <a:lnSpc>
                <a:spcPct val="100000"/>
              </a:lnSpc>
              <a:spcBef>
                <a:spcPts val="0"/>
              </a:spcBef>
            </a:pPr>
            <a:endParaRPr lang="nl-NL">
              <a:latin typeface="Verdana"/>
              <a:ea typeface="Calibri"/>
              <a:cs typeface="Calibri"/>
            </a:endParaRPr>
          </a:p>
          <a:p>
            <a:pPr>
              <a:lnSpc>
                <a:spcPct val="100000"/>
              </a:lnSpc>
              <a:spcBef>
                <a:spcPts val="0"/>
              </a:spcBef>
            </a:pPr>
            <a:endParaRPr lang="nl-NL">
              <a:latin typeface="Verdana"/>
              <a:ea typeface="Calibri"/>
              <a:cs typeface="Calibri"/>
            </a:endParaRPr>
          </a:p>
          <a:p>
            <a:pPr>
              <a:lnSpc>
                <a:spcPct val="100000"/>
              </a:lnSpc>
              <a:spcBef>
                <a:spcPts val="0"/>
              </a:spcBef>
            </a:pPr>
            <a:r>
              <a:rPr lang="nl-NL">
                <a:latin typeface="Verdana"/>
                <a:ea typeface="Calibri"/>
                <a:cs typeface="Calibri"/>
              </a:rPr>
              <a:t>Wat ga je hiermee doen?</a:t>
            </a:r>
            <a:endParaRPr lang="nl-NL"/>
          </a:p>
          <a:p>
            <a:endParaRPr lang="nl-NL"/>
          </a:p>
        </p:txBody>
      </p:sp>
      <p:pic>
        <p:nvPicPr>
          <p:cNvPr id="4" name="Afbeelding 3" descr="A orange and black circle with a speaker symbol&#10;&#10;Description automatically generated">
            <a:extLst>
              <a:ext uri="{FF2B5EF4-FFF2-40B4-BE49-F238E27FC236}">
                <a16:creationId xmlns:a16="http://schemas.microsoft.com/office/drawing/2014/main" id="{18EF34B4-359B-DC46-12E1-407D61802A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5150" y="2848697"/>
            <a:ext cx="1695450" cy="1685925"/>
          </a:xfrm>
          <a:prstGeom prst="rect">
            <a:avLst/>
          </a:prstGeom>
        </p:spPr>
      </p:pic>
      <p:pic>
        <p:nvPicPr>
          <p:cNvPr id="6" name="Afbeelding 5" descr="A logo with a number in a circle&#10;&#10;Description automatically generated">
            <a:extLst>
              <a:ext uri="{FF2B5EF4-FFF2-40B4-BE49-F238E27FC236}">
                <a16:creationId xmlns:a16="http://schemas.microsoft.com/office/drawing/2014/main" id="{89E1DBE5-EC4E-4E32-9379-51ECC4F0B9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9305" y="2846538"/>
            <a:ext cx="1695450" cy="1685925"/>
          </a:xfrm>
          <a:prstGeom prst="rect">
            <a:avLst/>
          </a:prstGeom>
        </p:spPr>
      </p:pic>
      <p:pic>
        <p:nvPicPr>
          <p:cNvPr id="8" name="Afbeelding 7" descr="A clock in a circle&#10;&#10;Description automatically generated">
            <a:extLst>
              <a:ext uri="{FF2B5EF4-FFF2-40B4-BE49-F238E27FC236}">
                <a16:creationId xmlns:a16="http://schemas.microsoft.com/office/drawing/2014/main" id="{33019267-68E6-2B09-5E9E-A4E7EC587F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6981" y="2842113"/>
            <a:ext cx="1695450" cy="1685925"/>
          </a:xfrm>
          <a:prstGeom prst="rect">
            <a:avLst/>
          </a:prstGeom>
        </p:spPr>
      </p:pic>
      <p:grpSp>
        <p:nvGrpSpPr>
          <p:cNvPr id="16" name="Group 16">
            <a:extLst>
              <a:ext uri="{FF2B5EF4-FFF2-40B4-BE49-F238E27FC236}">
                <a16:creationId xmlns:a16="http://schemas.microsoft.com/office/drawing/2014/main" id="{1508FEE2-438E-A8F6-DDB4-AC8F576B08E2}"/>
              </a:ext>
            </a:extLst>
          </p:cNvPr>
          <p:cNvGrpSpPr>
            <a:grpSpLocks noChangeAspect="1"/>
          </p:cNvGrpSpPr>
          <p:nvPr/>
        </p:nvGrpSpPr>
        <p:grpSpPr>
          <a:xfrm rot="240000">
            <a:off x="3519166" y="371334"/>
            <a:ext cx="5153615" cy="1440003"/>
            <a:chOff x="2091399" y="1363496"/>
            <a:chExt cx="8009117" cy="2265305"/>
          </a:xfrm>
        </p:grpSpPr>
        <p:pic>
          <p:nvPicPr>
            <p:cNvPr id="10" name="Picture 17">
              <a:extLst>
                <a:ext uri="{FF2B5EF4-FFF2-40B4-BE49-F238E27FC236}">
                  <a16:creationId xmlns:a16="http://schemas.microsoft.com/office/drawing/2014/main" id="{9D3A8CD6-B5F2-4047-1B1A-E4DEABEB16C2}"/>
                </a:ext>
              </a:extLst>
            </p:cNvPr>
            <p:cNvPicPr>
              <a:picLocks noChangeAspect="1"/>
            </p:cNvPicPr>
            <p:nvPr/>
          </p:nvPicPr>
          <p:blipFill>
            <a:blip r:embed="rId6"/>
            <a:stretch>
              <a:fillRect/>
            </a:stretch>
          </p:blipFill>
          <p:spPr>
            <a:xfrm rot="10538580">
              <a:off x="3952704" y="2591300"/>
              <a:ext cx="4202219" cy="1037501"/>
            </a:xfrm>
            <a:prstGeom prst="rect">
              <a:avLst/>
            </a:prstGeom>
          </p:spPr>
        </p:pic>
        <p:grpSp>
          <p:nvGrpSpPr>
            <p:cNvPr id="11" name="Group 18">
              <a:extLst>
                <a:ext uri="{FF2B5EF4-FFF2-40B4-BE49-F238E27FC236}">
                  <a16:creationId xmlns:a16="http://schemas.microsoft.com/office/drawing/2014/main" id="{DFB1B657-8F21-1607-F6DA-F7DF44994E57}"/>
                </a:ext>
              </a:extLst>
            </p:cNvPr>
            <p:cNvGrpSpPr/>
            <p:nvPr/>
          </p:nvGrpSpPr>
          <p:grpSpPr>
            <a:xfrm rot="21169149">
              <a:off x="2091399" y="1363496"/>
              <a:ext cx="8009117" cy="1500491"/>
              <a:chOff x="4217380" y="1511881"/>
              <a:chExt cx="3303137" cy="649721"/>
            </a:xfrm>
          </p:grpSpPr>
          <p:pic>
            <p:nvPicPr>
              <p:cNvPr id="14" name="Picture 21">
                <a:extLst>
                  <a:ext uri="{FF2B5EF4-FFF2-40B4-BE49-F238E27FC236}">
                    <a16:creationId xmlns:a16="http://schemas.microsoft.com/office/drawing/2014/main" id="{CA4BAFC4-0E0E-525E-FDB2-69802BC1855B}"/>
                  </a:ext>
                </a:extLst>
              </p:cNvPr>
              <p:cNvPicPr>
                <a:picLocks noChangeAspect="1"/>
              </p:cNvPicPr>
              <p:nvPr userDrawn="1"/>
            </p:nvPicPr>
            <p:blipFill>
              <a:blip r:embed="rId6"/>
              <a:stretch>
                <a:fillRect/>
              </a:stretch>
            </p:blipFill>
            <p:spPr>
              <a:xfrm rot="10969431">
                <a:off x="4266133" y="1552357"/>
                <a:ext cx="3254384" cy="609245"/>
              </a:xfrm>
              <a:prstGeom prst="rect">
                <a:avLst/>
              </a:prstGeom>
            </p:spPr>
          </p:pic>
          <p:pic>
            <p:nvPicPr>
              <p:cNvPr id="15" name="Picture 22">
                <a:extLst>
                  <a:ext uri="{FF2B5EF4-FFF2-40B4-BE49-F238E27FC236}">
                    <a16:creationId xmlns:a16="http://schemas.microsoft.com/office/drawing/2014/main" id="{F93FEB75-B4CD-F1BD-B2CC-33EC46D28F34}"/>
                  </a:ext>
                </a:extLst>
              </p:cNvPr>
              <p:cNvPicPr>
                <a:picLocks noChangeAspect="1"/>
              </p:cNvPicPr>
              <p:nvPr userDrawn="1"/>
            </p:nvPicPr>
            <p:blipFill>
              <a:blip r:embed="rId7"/>
              <a:stretch>
                <a:fillRect/>
              </a:stretch>
            </p:blipFill>
            <p:spPr>
              <a:xfrm rot="10957825">
                <a:off x="4217380" y="1511881"/>
                <a:ext cx="3246172" cy="576360"/>
              </a:xfrm>
              <a:prstGeom prst="rect">
                <a:avLst/>
              </a:prstGeom>
            </p:spPr>
          </p:pic>
        </p:grpSp>
        <p:sp>
          <p:nvSpPr>
            <p:cNvPr id="12" name="TextBox 19">
              <a:extLst>
                <a:ext uri="{FF2B5EF4-FFF2-40B4-BE49-F238E27FC236}">
                  <a16:creationId xmlns:a16="http://schemas.microsoft.com/office/drawing/2014/main" id="{80A2FF24-BDE6-DC65-F1B6-8284621A91CF}"/>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Zelf aan de slag!</a:t>
              </a:r>
              <a:endParaRPr lang="nl-NL" sz="2500" b="1">
                <a:solidFill>
                  <a:schemeClr val="accent6"/>
                </a:solidFill>
                <a:latin typeface="Rockwell" panose="02060603020205020403" pitchFamily="18" charset="77"/>
              </a:endParaRPr>
            </a:p>
          </p:txBody>
        </p:sp>
        <p:sp>
          <p:nvSpPr>
            <p:cNvPr id="13" name="TextBox 20">
              <a:extLst>
                <a:ext uri="{FF2B5EF4-FFF2-40B4-BE49-F238E27FC236}">
                  <a16:creationId xmlns:a16="http://schemas.microsoft.com/office/drawing/2014/main" id="{C8AFF59E-EB2B-D1CB-AF09-F8B4AD49EF55}"/>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Maak een plan</a:t>
              </a:r>
            </a:p>
          </p:txBody>
        </p:sp>
      </p:grpSp>
    </p:spTree>
    <p:extLst>
      <p:ext uri="{BB962C8B-B14F-4D97-AF65-F5344CB8AC3E}">
        <p14:creationId xmlns:p14="http://schemas.microsoft.com/office/powerpoint/2010/main" val="1346304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C0B9268-9319-F62F-EFC5-8F2B67B661EA}"/>
              </a:ext>
            </a:extLst>
          </p:cNvPr>
          <p:cNvSpPr>
            <a:spLocks noGrp="1"/>
          </p:cNvSpPr>
          <p:nvPr>
            <p:ph type="body" sz="quarter" idx="11"/>
          </p:nvPr>
        </p:nvSpPr>
        <p:spPr>
          <a:xfrm>
            <a:off x="584200" y="2248308"/>
            <a:ext cx="10322277" cy="3923892"/>
          </a:xfrm>
        </p:spPr>
        <p:txBody>
          <a:bodyPr vert="horz" lIns="91440" tIns="45720" rIns="91440" bIns="45720" rtlCol="0" anchor="t">
            <a:normAutofit fontScale="92500" lnSpcReduction="10000"/>
          </a:bodyPr>
          <a:lstStyle/>
          <a:p>
            <a:r>
              <a:rPr lang="nl-NL" sz="1900">
                <a:latin typeface="Verdana"/>
                <a:ea typeface="Verdana"/>
              </a:rPr>
              <a:t>Schrijf zo concreet mogelijk op: </a:t>
            </a:r>
            <a:endParaRPr lang="en-US" sz="1900">
              <a:latin typeface="Verdana"/>
              <a:ea typeface="Verdana"/>
            </a:endParaRPr>
          </a:p>
          <a:p>
            <a:r>
              <a:rPr lang="nl-NL" sz="1900">
                <a:latin typeface="Verdana"/>
                <a:ea typeface="Verdana"/>
              </a:rPr>
              <a:t>- Wanneer je je oren gaat beschermen. </a:t>
            </a:r>
            <a:endParaRPr lang="en-US" sz="1900">
              <a:latin typeface="Verdana"/>
              <a:ea typeface="Verdana"/>
            </a:endParaRPr>
          </a:p>
          <a:p>
            <a:r>
              <a:rPr lang="nl-NL" sz="1900">
                <a:latin typeface="Verdana"/>
                <a:ea typeface="Verdana"/>
              </a:rPr>
              <a:t>- Hoe vaak je je oren gaat beschermen. </a:t>
            </a:r>
            <a:endParaRPr lang="en-US" sz="1900">
              <a:latin typeface="Verdana"/>
              <a:ea typeface="Verdana"/>
            </a:endParaRPr>
          </a:p>
          <a:p>
            <a:r>
              <a:rPr lang="nl-NL" sz="1900">
                <a:latin typeface="Verdana"/>
                <a:ea typeface="Verdana"/>
              </a:rPr>
              <a:t>- Op welke manier je je oren gaat beschermen. </a:t>
            </a:r>
            <a:endParaRPr lang="en-US" sz="1900">
              <a:latin typeface="Verdana"/>
              <a:ea typeface="Verdana"/>
            </a:endParaRPr>
          </a:p>
          <a:p>
            <a:r>
              <a:rPr lang="nl-NL" sz="1900">
                <a:latin typeface="Verdana"/>
                <a:ea typeface="Verdana"/>
              </a:rPr>
              <a:t>- Hoe je dit precies in de praktijk gaat brengen </a:t>
            </a:r>
            <a:endParaRPr lang="en-US" sz="1900">
              <a:latin typeface="Verdana"/>
              <a:ea typeface="Verdana"/>
            </a:endParaRPr>
          </a:p>
          <a:p>
            <a:pPr marL="285750" indent="-285750">
              <a:buFont typeface="Wingdings,Sans-Serif"/>
              <a:buChar char="§"/>
            </a:pPr>
            <a:endParaRPr lang="nl-NL" sz="2200"/>
          </a:p>
          <a:p>
            <a:endParaRPr lang="nl-NL" sz="2200"/>
          </a:p>
          <a:p>
            <a:r>
              <a:rPr lang="nl-NL" i="1"/>
              <a:t>Voorbeeld: De volgende keer dat ik uitga neem ik mijn oordoppen mee en ga ik minimaal 2 meter bij de speakers weg staan. Ik ga na een half uur even uit de muziek voor een </a:t>
            </a:r>
            <a:r>
              <a:rPr lang="nl-NL" i="1" err="1"/>
              <a:t>oorpauze</a:t>
            </a:r>
            <a:r>
              <a:rPr lang="nl-NL" i="1"/>
              <a:t>. Ik zorg ervoor dat ik de oordoppen altijd in mijn jaszak heb zitten, zodat ik ze niet vergeet als ik uitga. Ook als mijn vrienden zeggen dat zij geen oordoppen gebruiken, dan doe ik dit toch. Daarnaast zet ik de begrenzer van mijn telefoon aan. </a:t>
            </a:r>
            <a:endParaRPr lang="en-US"/>
          </a:p>
          <a:p>
            <a:pPr marL="285750" indent="-285750">
              <a:buFont typeface="Arial"/>
              <a:buChar char="•"/>
            </a:pPr>
            <a:endParaRPr lang="nl-NL" sz="2200"/>
          </a:p>
          <a:p>
            <a:endParaRPr lang="nl-NL"/>
          </a:p>
        </p:txBody>
      </p:sp>
      <p:grpSp>
        <p:nvGrpSpPr>
          <p:cNvPr id="11" name="Group 16">
            <a:extLst>
              <a:ext uri="{FF2B5EF4-FFF2-40B4-BE49-F238E27FC236}">
                <a16:creationId xmlns:a16="http://schemas.microsoft.com/office/drawing/2014/main" id="{432730A3-0453-9BA9-CFFD-DBC7D0FA52C7}"/>
              </a:ext>
            </a:extLst>
          </p:cNvPr>
          <p:cNvGrpSpPr>
            <a:grpSpLocks noChangeAspect="1"/>
          </p:cNvGrpSpPr>
          <p:nvPr/>
        </p:nvGrpSpPr>
        <p:grpSpPr>
          <a:xfrm rot="240000">
            <a:off x="3519166" y="371334"/>
            <a:ext cx="5153615" cy="1440003"/>
            <a:chOff x="2091399" y="1363496"/>
            <a:chExt cx="8009117" cy="2265305"/>
          </a:xfrm>
        </p:grpSpPr>
        <p:pic>
          <p:nvPicPr>
            <p:cNvPr id="5" name="Picture 17">
              <a:extLst>
                <a:ext uri="{FF2B5EF4-FFF2-40B4-BE49-F238E27FC236}">
                  <a16:creationId xmlns:a16="http://schemas.microsoft.com/office/drawing/2014/main" id="{79320B5C-0641-7F24-BEF9-F2CE37A2A55D}"/>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6" name="Group 18">
              <a:extLst>
                <a:ext uri="{FF2B5EF4-FFF2-40B4-BE49-F238E27FC236}">
                  <a16:creationId xmlns:a16="http://schemas.microsoft.com/office/drawing/2014/main" id="{57176D60-C653-04B7-AF9C-1D74802E5DE8}"/>
                </a:ext>
              </a:extLst>
            </p:cNvPr>
            <p:cNvGrpSpPr/>
            <p:nvPr/>
          </p:nvGrpSpPr>
          <p:grpSpPr>
            <a:xfrm rot="21169149">
              <a:off x="2091399" y="1363496"/>
              <a:ext cx="8009117" cy="1500491"/>
              <a:chOff x="4217380" y="1511881"/>
              <a:chExt cx="3303137" cy="649721"/>
            </a:xfrm>
          </p:grpSpPr>
          <p:pic>
            <p:nvPicPr>
              <p:cNvPr id="9" name="Picture 21">
                <a:extLst>
                  <a:ext uri="{FF2B5EF4-FFF2-40B4-BE49-F238E27FC236}">
                    <a16:creationId xmlns:a16="http://schemas.microsoft.com/office/drawing/2014/main" id="{34FA0578-494B-DA34-9E51-D588554CE945}"/>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10" name="Picture 22">
                <a:extLst>
                  <a:ext uri="{FF2B5EF4-FFF2-40B4-BE49-F238E27FC236}">
                    <a16:creationId xmlns:a16="http://schemas.microsoft.com/office/drawing/2014/main" id="{75EDC779-5682-98AA-D2E6-B64C942665C5}"/>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7" name="TextBox 19">
              <a:extLst>
                <a:ext uri="{FF2B5EF4-FFF2-40B4-BE49-F238E27FC236}">
                  <a16:creationId xmlns:a16="http://schemas.microsoft.com/office/drawing/2014/main" id="{1DA99153-5A48-2E60-4C80-42003C8B0987}"/>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Zelf aan de slag!</a:t>
              </a:r>
              <a:endParaRPr lang="nl-NL" sz="2500" b="1">
                <a:solidFill>
                  <a:schemeClr val="accent6"/>
                </a:solidFill>
                <a:latin typeface="Rockwell" panose="02060603020205020403" pitchFamily="18" charset="77"/>
              </a:endParaRPr>
            </a:p>
          </p:txBody>
        </p:sp>
        <p:sp>
          <p:nvSpPr>
            <p:cNvPr id="8" name="TextBox 20">
              <a:extLst>
                <a:ext uri="{FF2B5EF4-FFF2-40B4-BE49-F238E27FC236}">
                  <a16:creationId xmlns:a16="http://schemas.microsoft.com/office/drawing/2014/main" id="{9768C88E-4184-008D-C6EC-D487708325F4}"/>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Maak een plan</a:t>
              </a:r>
            </a:p>
          </p:txBody>
        </p:sp>
      </p:grpSp>
    </p:spTree>
    <p:extLst>
      <p:ext uri="{BB962C8B-B14F-4D97-AF65-F5344CB8AC3E}">
        <p14:creationId xmlns:p14="http://schemas.microsoft.com/office/powerpoint/2010/main" val="3593966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6">
            <a:extLst>
              <a:ext uri="{FF2B5EF4-FFF2-40B4-BE49-F238E27FC236}">
                <a16:creationId xmlns:a16="http://schemas.microsoft.com/office/drawing/2014/main" id="{A4D4DA9A-6C12-7ED2-D028-F1C3C726F79C}"/>
              </a:ext>
            </a:extLst>
          </p:cNvPr>
          <p:cNvGrpSpPr>
            <a:grpSpLocks noChangeAspect="1"/>
          </p:cNvGrpSpPr>
          <p:nvPr/>
        </p:nvGrpSpPr>
        <p:grpSpPr>
          <a:xfrm rot="289314">
            <a:off x="3514615" y="545195"/>
            <a:ext cx="5153616" cy="953828"/>
            <a:chOff x="3539599" y="357818"/>
            <a:chExt cx="8009117" cy="1500491"/>
          </a:xfrm>
        </p:grpSpPr>
        <p:grpSp>
          <p:nvGrpSpPr>
            <p:cNvPr id="6" name="Group 18">
              <a:extLst>
                <a:ext uri="{FF2B5EF4-FFF2-40B4-BE49-F238E27FC236}">
                  <a16:creationId xmlns:a16="http://schemas.microsoft.com/office/drawing/2014/main" id="{759BD0D2-7FFC-73D5-8E9F-C1F0D9AD53EC}"/>
                </a:ext>
              </a:extLst>
            </p:cNvPr>
            <p:cNvGrpSpPr/>
            <p:nvPr/>
          </p:nvGrpSpPr>
          <p:grpSpPr>
            <a:xfrm rot="21169149">
              <a:off x="3539599" y="357818"/>
              <a:ext cx="8009117" cy="1500491"/>
              <a:chOff x="3539599" y="357818"/>
              <a:chExt cx="3303137" cy="649721"/>
            </a:xfrm>
          </p:grpSpPr>
          <p:pic>
            <p:nvPicPr>
              <p:cNvPr id="8" name="Picture 21">
                <a:extLst>
                  <a:ext uri="{FF2B5EF4-FFF2-40B4-BE49-F238E27FC236}">
                    <a16:creationId xmlns:a16="http://schemas.microsoft.com/office/drawing/2014/main" id="{2C3B1162-38AD-48C3-85C3-22C473DAD046}"/>
                  </a:ext>
                </a:extLst>
              </p:cNvPr>
              <p:cNvPicPr>
                <a:picLocks noChangeAspect="1"/>
              </p:cNvPicPr>
              <p:nvPr/>
            </p:nvPicPr>
            <p:blipFill>
              <a:blip r:embed="rId3"/>
              <a:stretch>
                <a:fillRect/>
              </a:stretch>
            </p:blipFill>
            <p:spPr>
              <a:xfrm rot="10969431">
                <a:off x="3588352" y="398294"/>
                <a:ext cx="3254384" cy="609245"/>
              </a:xfrm>
              <a:prstGeom prst="rect">
                <a:avLst/>
              </a:prstGeom>
            </p:spPr>
          </p:pic>
          <p:pic>
            <p:nvPicPr>
              <p:cNvPr id="9" name="Picture 22">
                <a:extLst>
                  <a:ext uri="{FF2B5EF4-FFF2-40B4-BE49-F238E27FC236}">
                    <a16:creationId xmlns:a16="http://schemas.microsoft.com/office/drawing/2014/main" id="{67FCB76D-90BB-353F-6E8E-AF3A6194EA8A}"/>
                  </a:ext>
                </a:extLst>
              </p:cNvPr>
              <p:cNvPicPr>
                <a:picLocks noChangeAspect="1"/>
              </p:cNvPicPr>
              <p:nvPr/>
            </p:nvPicPr>
            <p:blipFill>
              <a:blip r:embed="rId4"/>
              <a:stretch>
                <a:fillRect/>
              </a:stretch>
            </p:blipFill>
            <p:spPr>
              <a:xfrm rot="10957825">
                <a:off x="3539599" y="357818"/>
                <a:ext cx="3246172" cy="576360"/>
              </a:xfrm>
              <a:prstGeom prst="rect">
                <a:avLst/>
              </a:prstGeom>
            </p:spPr>
          </p:pic>
        </p:grpSp>
        <p:sp>
          <p:nvSpPr>
            <p:cNvPr id="7" name="TextBox 19">
              <a:extLst>
                <a:ext uri="{FF2B5EF4-FFF2-40B4-BE49-F238E27FC236}">
                  <a16:creationId xmlns:a16="http://schemas.microsoft.com/office/drawing/2014/main" id="{3829F084-CD15-1312-7B3C-BC5C0091C341}"/>
                </a:ext>
              </a:extLst>
            </p:cNvPr>
            <p:cNvSpPr txBox="1"/>
            <p:nvPr/>
          </p:nvSpPr>
          <p:spPr>
            <a:xfrm rot="21257907">
              <a:off x="3744345" y="682213"/>
              <a:ext cx="7353892" cy="739219"/>
            </a:xfrm>
            <a:prstGeom prst="rect">
              <a:avLst/>
            </a:prstGeom>
            <a:noFill/>
          </p:spPr>
          <p:txBody>
            <a:bodyPr wrap="square" lIns="91440" tIns="45720" rIns="91440" bIns="45720" rtlCol="0" anchor="t">
              <a:normAutofit lnSpcReduction="10000"/>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500" b="1">
                  <a:solidFill>
                    <a:schemeClr val="accent6"/>
                  </a:solidFill>
                  <a:latin typeface="Rockwell"/>
                </a:rPr>
                <a:t>Plannen delen</a:t>
              </a:r>
            </a:p>
          </p:txBody>
        </p:sp>
      </p:grpSp>
      <p:pic>
        <p:nvPicPr>
          <p:cNvPr id="12" name="Picture 19" descr="A close up of a mouth&#10;&#10;Description automatically generated">
            <a:extLst>
              <a:ext uri="{FF2B5EF4-FFF2-40B4-BE49-F238E27FC236}">
                <a16:creationId xmlns:a16="http://schemas.microsoft.com/office/drawing/2014/main" id="{EA32E72B-7C1E-4CA3-898A-D0E16DC4D9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097578">
            <a:off x="1013042" y="3934162"/>
            <a:ext cx="2166630" cy="1930588"/>
          </a:xfrm>
          <a:prstGeom prst="rect">
            <a:avLst/>
          </a:prstGeom>
        </p:spPr>
      </p:pic>
      <p:pic>
        <p:nvPicPr>
          <p:cNvPr id="14" name="Picture 19" descr="A close up of a mouth&#10;&#10;Description automatically generated">
            <a:extLst>
              <a:ext uri="{FF2B5EF4-FFF2-40B4-BE49-F238E27FC236}">
                <a16:creationId xmlns:a16="http://schemas.microsoft.com/office/drawing/2014/main" id="{0D32C73C-8F5E-61D6-F9DF-291BFAF2EC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02422" flipH="1">
            <a:off x="8099555" y="2465170"/>
            <a:ext cx="2423390" cy="2203914"/>
          </a:xfrm>
          <a:prstGeom prst="rect">
            <a:avLst/>
          </a:prstGeom>
        </p:spPr>
      </p:pic>
      <p:pic>
        <p:nvPicPr>
          <p:cNvPr id="16" name="Picture 14" descr="A blue and pink zigzag lines on a black background&#10;&#10;Description automatically generated">
            <a:extLst>
              <a:ext uri="{FF2B5EF4-FFF2-40B4-BE49-F238E27FC236}">
                <a16:creationId xmlns:a16="http://schemas.microsoft.com/office/drawing/2014/main" id="{BAB5DCED-9F45-7659-9626-0B9E11536A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29974" y="3429343"/>
            <a:ext cx="1555869" cy="1863703"/>
          </a:xfrm>
          <a:prstGeom prst="rect">
            <a:avLst/>
          </a:prstGeom>
        </p:spPr>
      </p:pic>
      <p:pic>
        <p:nvPicPr>
          <p:cNvPr id="18" name="Picture 14" descr="A blue and pink zigzag lines on a black background&#10;&#10;Description automatically generated">
            <a:extLst>
              <a:ext uri="{FF2B5EF4-FFF2-40B4-BE49-F238E27FC236}">
                <a16:creationId xmlns:a16="http://schemas.microsoft.com/office/drawing/2014/main" id="{8AE0EB41-1DCF-B872-57DF-2062DE749D1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277975" y="2054431"/>
            <a:ext cx="1779498" cy="2128746"/>
          </a:xfrm>
          <a:prstGeom prst="rect">
            <a:avLst/>
          </a:prstGeom>
        </p:spPr>
      </p:pic>
    </p:spTree>
    <p:extLst>
      <p:ext uri="{BB962C8B-B14F-4D97-AF65-F5344CB8AC3E}">
        <p14:creationId xmlns:p14="http://schemas.microsoft.com/office/powerpoint/2010/main" val="2039368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6">
            <a:extLst>
              <a:ext uri="{FF2B5EF4-FFF2-40B4-BE49-F238E27FC236}">
                <a16:creationId xmlns:a16="http://schemas.microsoft.com/office/drawing/2014/main" id="{6C9669CD-3273-4126-BF83-6F5C315E188E}"/>
              </a:ext>
            </a:extLst>
          </p:cNvPr>
          <p:cNvGrpSpPr>
            <a:grpSpLocks noChangeAspect="1"/>
          </p:cNvGrpSpPr>
          <p:nvPr/>
        </p:nvGrpSpPr>
        <p:grpSpPr>
          <a:xfrm rot="240000">
            <a:off x="3519166" y="371334"/>
            <a:ext cx="5153615" cy="1440003"/>
            <a:chOff x="2091399" y="1363496"/>
            <a:chExt cx="8009117" cy="2265305"/>
          </a:xfrm>
        </p:grpSpPr>
        <p:pic>
          <p:nvPicPr>
            <p:cNvPr id="3" name="Picture 17">
              <a:extLst>
                <a:ext uri="{FF2B5EF4-FFF2-40B4-BE49-F238E27FC236}">
                  <a16:creationId xmlns:a16="http://schemas.microsoft.com/office/drawing/2014/main" id="{132C2F7B-8BC0-C20F-437D-03E217E9A6C8}"/>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4" name="Group 18">
              <a:extLst>
                <a:ext uri="{FF2B5EF4-FFF2-40B4-BE49-F238E27FC236}">
                  <a16:creationId xmlns:a16="http://schemas.microsoft.com/office/drawing/2014/main" id="{8DA313E7-A755-91C3-A65F-5EC04D05F4FF}"/>
                </a:ext>
              </a:extLst>
            </p:cNvPr>
            <p:cNvGrpSpPr/>
            <p:nvPr/>
          </p:nvGrpSpPr>
          <p:grpSpPr>
            <a:xfrm rot="21169149">
              <a:off x="2091399" y="1363496"/>
              <a:ext cx="8009117" cy="1500491"/>
              <a:chOff x="4217380" y="1511881"/>
              <a:chExt cx="3303137" cy="649721"/>
            </a:xfrm>
          </p:grpSpPr>
          <p:pic>
            <p:nvPicPr>
              <p:cNvPr id="7" name="Picture 21">
                <a:extLst>
                  <a:ext uri="{FF2B5EF4-FFF2-40B4-BE49-F238E27FC236}">
                    <a16:creationId xmlns:a16="http://schemas.microsoft.com/office/drawing/2014/main" id="{7C0E47D4-1A14-BDBC-FFB7-E0AD99136CC1}"/>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8" name="Picture 22">
                <a:extLst>
                  <a:ext uri="{FF2B5EF4-FFF2-40B4-BE49-F238E27FC236}">
                    <a16:creationId xmlns:a16="http://schemas.microsoft.com/office/drawing/2014/main" id="{77C050C4-FBC2-DF93-04DB-F2478CA2490F}"/>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5" name="TextBox 19">
              <a:extLst>
                <a:ext uri="{FF2B5EF4-FFF2-40B4-BE49-F238E27FC236}">
                  <a16:creationId xmlns:a16="http://schemas.microsoft.com/office/drawing/2014/main" id="{5675BC3D-C3F0-1C17-A90C-AAEB91AFC45F}"/>
                </a:ext>
              </a:extLst>
            </p:cNvPr>
            <p:cNvSpPr txBox="1"/>
            <p:nvPr/>
          </p:nvSpPr>
          <p:spPr>
            <a:xfrm rot="21257907">
              <a:off x="2296145" y="1687892"/>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Nog lang niet uitgeleerd?</a:t>
              </a:r>
              <a:endParaRPr lang="nl-NL" sz="2500" b="1">
                <a:solidFill>
                  <a:schemeClr val="accent6"/>
                </a:solidFill>
                <a:latin typeface="Rockwell" panose="02060603020205020403" pitchFamily="18" charset="77"/>
              </a:endParaRPr>
            </a:p>
          </p:txBody>
        </p:sp>
        <p:sp>
          <p:nvSpPr>
            <p:cNvPr id="6" name="TextBox 20">
              <a:extLst>
                <a:ext uri="{FF2B5EF4-FFF2-40B4-BE49-F238E27FC236}">
                  <a16:creationId xmlns:a16="http://schemas.microsoft.com/office/drawing/2014/main" id="{8433CB05-8D95-B963-061A-EB58672B3B0F}"/>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Kijk verder!</a:t>
              </a:r>
            </a:p>
          </p:txBody>
        </p:sp>
      </p:grpSp>
      <p:sp>
        <p:nvSpPr>
          <p:cNvPr id="10" name="Tekstvak 9">
            <a:extLst>
              <a:ext uri="{FF2B5EF4-FFF2-40B4-BE49-F238E27FC236}">
                <a16:creationId xmlns:a16="http://schemas.microsoft.com/office/drawing/2014/main" id="{E6AC2A2D-0DF5-903A-B01D-9F9D521FF180}"/>
              </a:ext>
            </a:extLst>
          </p:cNvPr>
          <p:cNvSpPr txBox="1"/>
          <p:nvPr/>
        </p:nvSpPr>
        <p:spPr>
          <a:xfrm>
            <a:off x="901725" y="2415941"/>
            <a:ext cx="1000377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latin typeface="Verdana"/>
              <a:ea typeface="Calibri"/>
              <a:cs typeface="Calibri"/>
            </a:endParaRPr>
          </a:p>
          <a:p>
            <a:r>
              <a:rPr lang="nl-NL">
                <a:latin typeface="Verdana"/>
                <a:ea typeface="Calibri"/>
                <a:cs typeface="Calibri"/>
              </a:rPr>
              <a:t>Testjes, voorbeelden en tips: </a:t>
            </a:r>
            <a:r>
              <a:rPr lang="nl-NL">
                <a:latin typeface="Verdana"/>
                <a:ea typeface="+mn-lt"/>
                <a:cs typeface="+mn-lt"/>
                <a:hlinkClick r:id="rId5"/>
              </a:rPr>
              <a:t>Hoe goed hoor jij? Test het op Oorcheck.nl</a:t>
            </a:r>
            <a:endParaRPr lang="nl-NL">
              <a:latin typeface="Verdana"/>
              <a:ea typeface="+mn-lt"/>
              <a:cs typeface="+mn-lt"/>
            </a:endParaRPr>
          </a:p>
          <a:p>
            <a:endParaRPr lang="nl-NL">
              <a:latin typeface="Verdana"/>
              <a:ea typeface="Calibri"/>
              <a:cs typeface="Calibri"/>
            </a:endParaRPr>
          </a:p>
          <a:p>
            <a:r>
              <a:rPr lang="nl-NL">
                <a:latin typeface="Verdana"/>
                <a:ea typeface="Calibri"/>
                <a:cs typeface="Calibri"/>
              </a:rPr>
              <a:t>Gehoorschade op het werk: </a:t>
            </a:r>
            <a:r>
              <a:rPr lang="nl-NL">
                <a:latin typeface="Verdana"/>
                <a:ea typeface="+mn-lt"/>
                <a:cs typeface="+mn-lt"/>
                <a:hlinkClick r:id="rId6"/>
              </a:rPr>
              <a:t>Niet zien aankomen | NAPO (napofilm.net)</a:t>
            </a:r>
            <a:endParaRPr lang="nl-NL">
              <a:latin typeface="Verdana"/>
              <a:ea typeface="+mn-lt"/>
              <a:cs typeface="+mn-lt"/>
            </a:endParaRPr>
          </a:p>
          <a:p>
            <a:endParaRPr lang="nl-NL">
              <a:latin typeface="Verdana"/>
              <a:ea typeface="Calibri"/>
              <a:cs typeface="Calibri"/>
            </a:endParaRPr>
          </a:p>
          <a:p>
            <a:r>
              <a:rPr lang="nl-NL">
                <a:latin typeface="Verdana"/>
                <a:ea typeface="+mn-lt"/>
                <a:cs typeface="+mn-lt"/>
              </a:rPr>
              <a:t>Filmpje Love </a:t>
            </a:r>
            <a:r>
              <a:rPr lang="nl-NL" err="1">
                <a:latin typeface="Verdana"/>
                <a:ea typeface="+mn-lt"/>
                <a:cs typeface="+mn-lt"/>
              </a:rPr>
              <a:t>the</a:t>
            </a:r>
            <a:r>
              <a:rPr lang="nl-NL">
                <a:latin typeface="Verdana"/>
                <a:ea typeface="+mn-lt"/>
                <a:cs typeface="+mn-lt"/>
              </a:rPr>
              <a:t> Music, F*</a:t>
            </a:r>
            <a:r>
              <a:rPr lang="nl-NL" err="1">
                <a:latin typeface="Verdana"/>
                <a:ea typeface="+mn-lt"/>
                <a:cs typeface="+mn-lt"/>
              </a:rPr>
              <a:t>ck</a:t>
            </a:r>
            <a:r>
              <a:rPr lang="nl-NL">
                <a:latin typeface="Verdana"/>
                <a:ea typeface="+mn-lt"/>
                <a:cs typeface="+mn-lt"/>
              </a:rPr>
              <a:t> Piep: </a:t>
            </a:r>
            <a:r>
              <a:rPr lang="nl-NL">
                <a:latin typeface="Verdana"/>
                <a:ea typeface="+mn-lt"/>
                <a:cs typeface="+mn-lt"/>
                <a:hlinkClick r:id="rId7"/>
              </a:rPr>
              <a:t>Love Music, F*ck Piep! - YouTube</a:t>
            </a:r>
            <a:endParaRPr lang="nl-NL">
              <a:latin typeface="Verdana"/>
              <a:ea typeface="Verdana"/>
            </a:endParaRPr>
          </a:p>
          <a:p>
            <a:endParaRPr lang="nl-NL">
              <a:latin typeface="Verdana"/>
              <a:ea typeface="Calibri"/>
              <a:cs typeface="Calibri"/>
            </a:endParaRPr>
          </a:p>
          <a:p>
            <a:r>
              <a:rPr lang="nl-NL">
                <a:latin typeface="Verdana"/>
                <a:ea typeface="Calibri"/>
                <a:cs typeface="Calibri"/>
              </a:rPr>
              <a:t>NOS op 3 over oorsuizen: </a:t>
            </a:r>
            <a:r>
              <a:rPr lang="nl-NL">
                <a:latin typeface="Verdana"/>
                <a:ea typeface="Verdana"/>
                <a:cs typeface="Calibri"/>
                <a:hlinkClick r:id="rId8"/>
              </a:rPr>
              <a:t>Áltijd een ***geluid: tinnitus uitgelegd (youtube.com)</a:t>
            </a:r>
            <a:r>
              <a:rPr lang="nl-NL">
                <a:latin typeface="Verdana"/>
                <a:ea typeface="Verdana"/>
                <a:cs typeface="Calibri"/>
              </a:rPr>
              <a:t> </a:t>
            </a:r>
          </a:p>
          <a:p>
            <a:endParaRPr lang="nl-NL">
              <a:latin typeface="Verdana"/>
              <a:ea typeface="Calibri"/>
              <a:cs typeface="Calibri"/>
            </a:endParaRPr>
          </a:p>
          <a:p>
            <a:endParaRPr lang="nl-NL">
              <a:latin typeface="Verdana"/>
              <a:ea typeface="Calibri"/>
              <a:cs typeface="Calibri"/>
            </a:endParaRPr>
          </a:p>
        </p:txBody>
      </p:sp>
    </p:spTree>
    <p:extLst>
      <p:ext uri="{BB962C8B-B14F-4D97-AF65-F5344CB8AC3E}">
        <p14:creationId xmlns:p14="http://schemas.microsoft.com/office/powerpoint/2010/main" val="424721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7FD1558-DDC1-B4CA-55BB-EEEBAF0D051F}"/>
              </a:ext>
            </a:extLst>
          </p:cNvPr>
          <p:cNvSpPr>
            <a:spLocks noGrp="1"/>
          </p:cNvSpPr>
          <p:nvPr>
            <p:ph type="body" sz="quarter" idx="11"/>
          </p:nvPr>
        </p:nvSpPr>
        <p:spPr/>
        <p:txBody>
          <a:bodyPr/>
          <a:lstStyle/>
          <a:p>
            <a:r>
              <a:rPr lang="nl-NL"/>
              <a:t>Extra info:</a:t>
            </a:r>
          </a:p>
          <a:p>
            <a:endParaRPr lang="nl-NL"/>
          </a:p>
          <a:p>
            <a:r>
              <a:rPr lang="nl-NL"/>
              <a:t>Filmpje Love </a:t>
            </a:r>
            <a:r>
              <a:rPr lang="nl-NL" err="1"/>
              <a:t>music</a:t>
            </a:r>
            <a:r>
              <a:rPr lang="nl-NL"/>
              <a:t>, f*</a:t>
            </a:r>
            <a:r>
              <a:rPr lang="nl-NL" err="1"/>
              <a:t>ck</a:t>
            </a:r>
            <a:r>
              <a:rPr lang="nl-NL"/>
              <a:t> piep: </a:t>
            </a:r>
            <a:r>
              <a:rPr lang="nl-NL">
                <a:hlinkClick r:id="rId3"/>
              </a:rPr>
              <a:t>https://www.youtube.com/watch?v=LH7hOEYnv_I</a:t>
            </a:r>
            <a:r>
              <a:rPr lang="nl-NL"/>
              <a:t> </a:t>
            </a:r>
          </a:p>
          <a:p>
            <a:r>
              <a:rPr lang="nl-NL"/>
              <a:t>Hoe klinkt gehoorschade:</a:t>
            </a:r>
            <a:br>
              <a:rPr lang="nl-NL"/>
            </a:br>
            <a:r>
              <a:rPr lang="nl-NL">
                <a:hlinkClick r:id="rId4"/>
              </a:rPr>
              <a:t>http://www.oorcheck.nl/gehoorschade/hoe-ontstaat-schade/zo-klinkt-het/</a:t>
            </a:r>
            <a:r>
              <a:rPr lang="nl-NL"/>
              <a:t> </a:t>
            </a:r>
          </a:p>
          <a:p>
            <a:r>
              <a:rPr lang="nl-NL"/>
              <a:t>Verschillende testjes: 	</a:t>
            </a:r>
            <a:br>
              <a:rPr lang="nl-NL"/>
            </a:br>
            <a:r>
              <a:rPr lang="nl-NL">
                <a:hlinkClick r:id="rId5"/>
              </a:rPr>
              <a:t>http://www.oorcheck.nl/test-jezelf/</a:t>
            </a:r>
            <a:r>
              <a:rPr lang="nl-NL"/>
              <a:t> </a:t>
            </a:r>
          </a:p>
          <a:p>
            <a:r>
              <a:rPr lang="nl-NL"/>
              <a:t>Informatie over gehoorschade: </a:t>
            </a:r>
            <a:br>
              <a:rPr lang="nl-NL"/>
            </a:br>
            <a:r>
              <a:rPr lang="nl-NL">
                <a:hlinkClick r:id="rId6"/>
              </a:rPr>
              <a:t>http://www.oorcheck.nl</a:t>
            </a:r>
            <a:r>
              <a:rPr lang="nl-NL"/>
              <a:t> </a:t>
            </a:r>
          </a:p>
          <a:p>
            <a:endParaRPr lang="nl-NL"/>
          </a:p>
        </p:txBody>
      </p:sp>
    </p:spTree>
    <p:extLst>
      <p:ext uri="{BB962C8B-B14F-4D97-AF65-F5344CB8AC3E}">
        <p14:creationId xmlns:p14="http://schemas.microsoft.com/office/powerpoint/2010/main" val="344597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36AEA-E296-A65D-E886-A25CE7396B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3" name="Group 2">
            <a:extLst>
              <a:ext uri="{FF2B5EF4-FFF2-40B4-BE49-F238E27FC236}">
                <a16:creationId xmlns:a16="http://schemas.microsoft.com/office/drawing/2014/main" id="{8653893F-7575-4CD5-373B-5FD903F356C8}"/>
              </a:ext>
            </a:extLst>
          </p:cNvPr>
          <p:cNvGrpSpPr>
            <a:grpSpLocks noChangeAspect="1"/>
          </p:cNvGrpSpPr>
          <p:nvPr/>
        </p:nvGrpSpPr>
        <p:grpSpPr>
          <a:xfrm>
            <a:off x="542162" y="4030503"/>
            <a:ext cx="6353241" cy="1872000"/>
            <a:chOff x="2091562" y="1363503"/>
            <a:chExt cx="8008875" cy="2359836"/>
          </a:xfrm>
        </p:grpSpPr>
        <p:pic>
          <p:nvPicPr>
            <p:cNvPr id="4" name="Picture 3">
              <a:extLst>
                <a:ext uri="{FF2B5EF4-FFF2-40B4-BE49-F238E27FC236}">
                  <a16:creationId xmlns:a16="http://schemas.microsoft.com/office/drawing/2014/main" id="{D067D49C-1E84-540F-0B87-701A3C4299A0}"/>
                </a:ext>
              </a:extLst>
            </p:cNvPr>
            <p:cNvPicPr>
              <a:picLocks noChangeAspect="1"/>
            </p:cNvPicPr>
            <p:nvPr/>
          </p:nvPicPr>
          <p:blipFill>
            <a:blip r:embed="rId4"/>
            <a:stretch>
              <a:fillRect/>
            </a:stretch>
          </p:blipFill>
          <p:spPr>
            <a:xfrm rot="10538580">
              <a:off x="2832046" y="2685837"/>
              <a:ext cx="4202219" cy="1037502"/>
            </a:xfrm>
            <a:prstGeom prst="rect">
              <a:avLst/>
            </a:prstGeom>
          </p:spPr>
        </p:pic>
        <p:grpSp>
          <p:nvGrpSpPr>
            <p:cNvPr id="5" name="Group 4">
              <a:extLst>
                <a:ext uri="{FF2B5EF4-FFF2-40B4-BE49-F238E27FC236}">
                  <a16:creationId xmlns:a16="http://schemas.microsoft.com/office/drawing/2014/main" id="{1722518D-D6C8-D4EE-025A-5A5EFC09CC31}"/>
                </a:ext>
              </a:extLst>
            </p:cNvPr>
            <p:cNvGrpSpPr/>
            <p:nvPr/>
          </p:nvGrpSpPr>
          <p:grpSpPr>
            <a:xfrm rot="21169149">
              <a:off x="2091562" y="1363503"/>
              <a:ext cx="8008875" cy="1502720"/>
              <a:chOff x="4217389" y="1511882"/>
              <a:chExt cx="3303037" cy="650686"/>
            </a:xfrm>
          </p:grpSpPr>
          <p:pic>
            <p:nvPicPr>
              <p:cNvPr id="8" name="Picture 7">
                <a:extLst>
                  <a:ext uri="{FF2B5EF4-FFF2-40B4-BE49-F238E27FC236}">
                    <a16:creationId xmlns:a16="http://schemas.microsoft.com/office/drawing/2014/main" id="{C2D49DEA-CF47-CAFD-D41B-7AD38735B628}"/>
                  </a:ext>
                </a:extLst>
              </p:cNvPr>
              <p:cNvPicPr>
                <a:picLocks noChangeAspect="1"/>
              </p:cNvPicPr>
              <p:nvPr userDrawn="1"/>
            </p:nvPicPr>
            <p:blipFill>
              <a:blip r:embed="rId4"/>
              <a:stretch>
                <a:fillRect/>
              </a:stretch>
            </p:blipFill>
            <p:spPr>
              <a:xfrm rot="10969431">
                <a:off x="4266042" y="1553323"/>
                <a:ext cx="3254384" cy="609245"/>
              </a:xfrm>
              <a:prstGeom prst="rect">
                <a:avLst/>
              </a:prstGeom>
            </p:spPr>
          </p:pic>
          <p:pic>
            <p:nvPicPr>
              <p:cNvPr id="9" name="Picture 8">
                <a:extLst>
                  <a:ext uri="{FF2B5EF4-FFF2-40B4-BE49-F238E27FC236}">
                    <a16:creationId xmlns:a16="http://schemas.microsoft.com/office/drawing/2014/main" id="{10FD2410-6F43-AF01-7F6F-BBDFBDBA24BA}"/>
                  </a:ext>
                </a:extLst>
              </p:cNvPr>
              <p:cNvPicPr>
                <a:picLocks noChangeAspect="1"/>
              </p:cNvPicPr>
              <p:nvPr userDrawn="1"/>
            </p:nvPicPr>
            <p:blipFill>
              <a:blip r:embed="rId5"/>
              <a:stretch>
                <a:fillRect/>
              </a:stretch>
            </p:blipFill>
            <p:spPr>
              <a:xfrm rot="10957825">
                <a:off x="4217389" y="1511882"/>
                <a:ext cx="3246172" cy="576360"/>
              </a:xfrm>
              <a:prstGeom prst="rect">
                <a:avLst/>
              </a:prstGeom>
            </p:spPr>
          </p:pic>
        </p:grpSp>
        <p:sp>
          <p:nvSpPr>
            <p:cNvPr id="6" name="TextBox 5">
              <a:extLst>
                <a:ext uri="{FF2B5EF4-FFF2-40B4-BE49-F238E27FC236}">
                  <a16:creationId xmlns:a16="http://schemas.microsoft.com/office/drawing/2014/main" id="{8A90EDA9-19C8-E05D-D365-2F354CA7CD3D}"/>
                </a:ext>
              </a:extLst>
            </p:cNvPr>
            <p:cNvSpPr txBox="1"/>
            <p:nvPr/>
          </p:nvSpPr>
          <p:spPr>
            <a:xfrm rot="21257907">
              <a:off x="2295926" y="1683465"/>
              <a:ext cx="7441890" cy="739220"/>
            </a:xfrm>
            <a:prstGeom prst="rect">
              <a:avLst/>
            </a:prstGeom>
            <a:noFill/>
          </p:spPr>
          <p:txBody>
            <a:bodyPr wrap="square"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err="1">
                  <a:ln>
                    <a:noFill/>
                  </a:ln>
                  <a:solidFill>
                    <a:prstClr val="white"/>
                  </a:solidFill>
                  <a:effectLst/>
                  <a:uLnTx/>
                  <a:uFillTx/>
                  <a:latin typeface="Rockwell" panose="02060603020205020403" pitchFamily="18" charset="77"/>
                  <a:ea typeface="+mn-ea"/>
                  <a:cs typeface="+mn-cs"/>
                </a:rPr>
                <a:t>Oorcheck</a:t>
              </a:r>
              <a:r>
                <a:rPr kumimoji="0" lang="nl-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rPr>
                <a:t> op het MBO – les 2</a:t>
              </a:r>
              <a:endParaRPr kumimoji="0" lang="en-NL" sz="32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sp>
          <p:nvSpPr>
            <p:cNvPr id="7" name="TextBox 6">
              <a:extLst>
                <a:ext uri="{FF2B5EF4-FFF2-40B4-BE49-F238E27FC236}">
                  <a16:creationId xmlns:a16="http://schemas.microsoft.com/office/drawing/2014/main" id="{893FC367-BFD3-48E8-1292-83A5C86FC99A}"/>
                </a:ext>
              </a:extLst>
            </p:cNvPr>
            <p:cNvSpPr txBox="1"/>
            <p:nvPr/>
          </p:nvSpPr>
          <p:spPr>
            <a:xfrm rot="21257907">
              <a:off x="2971762" y="3028841"/>
              <a:ext cx="3922785" cy="472829"/>
            </a:xfrm>
            <a:prstGeom prst="rect">
              <a:avLst/>
            </a:prstGeom>
            <a:noFill/>
          </p:spPr>
          <p:txBody>
            <a:bodyPr wrap="square" rtlCol="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a:solidFill>
                    <a:prstClr val="white"/>
                  </a:solidFill>
                  <a:latin typeface="Rockwell" panose="02060603020205020403" pitchFamily="18" charset="77"/>
                </a:rPr>
                <a:t>Hoe ontstaat gehoorschade?</a:t>
              </a:r>
              <a:endParaRPr kumimoji="0" lang="en-NL" sz="1400" b="1" i="0" u="none" strike="noStrike" kern="1200" cap="none" spc="0" normalizeH="0" baseline="0" noProof="0">
                <a:ln>
                  <a:noFill/>
                </a:ln>
                <a:solidFill>
                  <a:prstClr val="white"/>
                </a:solidFill>
                <a:effectLst/>
                <a:uLnTx/>
                <a:uFillTx/>
                <a:latin typeface="Rockwell" panose="02060603020205020403" pitchFamily="18" charset="77"/>
                <a:ea typeface="+mn-ea"/>
                <a:cs typeface="+mn-cs"/>
              </a:endParaRPr>
            </a:p>
          </p:txBody>
        </p:sp>
      </p:grpSp>
      <p:pic>
        <p:nvPicPr>
          <p:cNvPr id="13" name="Picture 12" descr="A close up of a mouth&#10;&#10;Description automatically generated">
            <a:extLst>
              <a:ext uri="{FF2B5EF4-FFF2-40B4-BE49-F238E27FC236}">
                <a16:creationId xmlns:a16="http://schemas.microsoft.com/office/drawing/2014/main" id="{E4BA92D9-5B40-B065-CD73-66A544BC84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5" name="Picture 14" descr="A blue and pink zigzag lines on a black background&#10;&#10;Description automatically generated">
            <a:extLst>
              <a:ext uri="{FF2B5EF4-FFF2-40B4-BE49-F238E27FC236}">
                <a16:creationId xmlns:a16="http://schemas.microsoft.com/office/drawing/2014/main" id="{98D1EBBE-8F1C-825B-5259-CFE20AE66A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7" name="Picture 16" descr="A blue and pink zigzag lines on a black background&#10;&#10;Description automatically generated">
            <a:extLst>
              <a:ext uri="{FF2B5EF4-FFF2-40B4-BE49-F238E27FC236}">
                <a16:creationId xmlns:a16="http://schemas.microsoft.com/office/drawing/2014/main" id="{AFCEC2FA-0E6D-C005-94C6-1BCDA58BB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20453">
            <a:off x="9299456" y="853319"/>
            <a:ext cx="1338875" cy="1606650"/>
          </a:xfrm>
          <a:prstGeom prst="rect">
            <a:avLst/>
          </a:prstGeom>
        </p:spPr>
      </p:pic>
    </p:spTree>
    <p:extLst>
      <p:ext uri="{BB962C8B-B14F-4D97-AF65-F5344CB8AC3E}">
        <p14:creationId xmlns:p14="http://schemas.microsoft.com/office/powerpoint/2010/main" val="55820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A5EADD-E850-3245-CA16-F8301C50090A}"/>
              </a:ext>
            </a:extLst>
          </p:cNvPr>
          <p:cNvGrpSpPr>
            <a:grpSpLocks noChangeAspect="1"/>
          </p:cNvGrpSpPr>
          <p:nvPr/>
        </p:nvGrpSpPr>
        <p:grpSpPr>
          <a:xfrm rot="289314">
            <a:off x="3519166" y="356957"/>
            <a:ext cx="5153616" cy="1440003"/>
            <a:chOff x="2091399" y="1363496"/>
            <a:chExt cx="8009117" cy="2265305"/>
          </a:xfrm>
        </p:grpSpPr>
        <p:pic>
          <p:nvPicPr>
            <p:cNvPr id="11" name="Picture 10">
              <a:extLst>
                <a:ext uri="{FF2B5EF4-FFF2-40B4-BE49-F238E27FC236}">
                  <a16:creationId xmlns:a16="http://schemas.microsoft.com/office/drawing/2014/main" id="{E386449A-9A22-C382-61C0-2DE6097D7503}"/>
                </a:ext>
              </a:extLst>
            </p:cNvPr>
            <p:cNvPicPr>
              <a:picLocks noChangeAspect="1"/>
            </p:cNvPicPr>
            <p:nvPr/>
          </p:nvPicPr>
          <p:blipFill>
            <a:blip r:embed="rId4"/>
            <a:stretch>
              <a:fillRect/>
            </a:stretch>
          </p:blipFill>
          <p:spPr>
            <a:xfrm rot="10538580">
              <a:off x="3952704" y="2591300"/>
              <a:ext cx="4202219" cy="1037501"/>
            </a:xfrm>
            <a:prstGeom prst="rect">
              <a:avLst/>
            </a:prstGeom>
          </p:spPr>
        </p:pic>
        <p:grpSp>
          <p:nvGrpSpPr>
            <p:cNvPr id="12" name="Group 11">
              <a:extLst>
                <a:ext uri="{FF2B5EF4-FFF2-40B4-BE49-F238E27FC236}">
                  <a16:creationId xmlns:a16="http://schemas.microsoft.com/office/drawing/2014/main" id="{92873B59-EDB7-ED66-1C59-B19CBDCD3139}"/>
                </a:ext>
              </a:extLst>
            </p:cNvPr>
            <p:cNvGrpSpPr/>
            <p:nvPr/>
          </p:nvGrpSpPr>
          <p:grpSpPr>
            <a:xfrm rot="21169149">
              <a:off x="2091399" y="1363496"/>
              <a:ext cx="8009117" cy="1500491"/>
              <a:chOff x="4217380" y="1511881"/>
              <a:chExt cx="3303137" cy="649721"/>
            </a:xfrm>
          </p:grpSpPr>
          <p:pic>
            <p:nvPicPr>
              <p:cNvPr id="15" name="Picture 14">
                <a:extLst>
                  <a:ext uri="{FF2B5EF4-FFF2-40B4-BE49-F238E27FC236}">
                    <a16:creationId xmlns:a16="http://schemas.microsoft.com/office/drawing/2014/main" id="{0A1E6481-5D50-559D-EFAF-0FE5CF51FCE8}"/>
                  </a:ext>
                </a:extLst>
              </p:cNvPr>
              <p:cNvPicPr>
                <a:picLocks noChangeAspect="1"/>
              </p:cNvPicPr>
              <p:nvPr userDrawn="1"/>
            </p:nvPicPr>
            <p:blipFill>
              <a:blip r:embed="rId4"/>
              <a:stretch>
                <a:fillRect/>
              </a:stretch>
            </p:blipFill>
            <p:spPr>
              <a:xfrm rot="10969431">
                <a:off x="4266133" y="1552357"/>
                <a:ext cx="3254384" cy="609245"/>
              </a:xfrm>
              <a:prstGeom prst="rect">
                <a:avLst/>
              </a:prstGeom>
            </p:spPr>
          </p:pic>
          <p:pic>
            <p:nvPicPr>
              <p:cNvPr id="16" name="Picture 15">
                <a:extLst>
                  <a:ext uri="{FF2B5EF4-FFF2-40B4-BE49-F238E27FC236}">
                    <a16:creationId xmlns:a16="http://schemas.microsoft.com/office/drawing/2014/main" id="{1C0CAD73-EC23-14D6-E83C-EE4BBF91E4A5}"/>
                  </a:ext>
                </a:extLst>
              </p:cNvPr>
              <p:cNvPicPr>
                <a:picLocks noChangeAspect="1"/>
              </p:cNvPicPr>
              <p:nvPr userDrawn="1"/>
            </p:nvPicPr>
            <p:blipFill>
              <a:blip r:embed="rId5"/>
              <a:stretch>
                <a:fillRect/>
              </a:stretch>
            </p:blipFill>
            <p:spPr>
              <a:xfrm rot="10957825">
                <a:off x="4217380" y="1511881"/>
                <a:ext cx="3246172" cy="576360"/>
              </a:xfrm>
              <a:prstGeom prst="rect">
                <a:avLst/>
              </a:prstGeom>
            </p:spPr>
          </p:pic>
        </p:grpSp>
        <p:sp>
          <p:nvSpPr>
            <p:cNvPr id="13" name="TextBox 12">
              <a:extLst>
                <a:ext uri="{FF2B5EF4-FFF2-40B4-BE49-F238E27FC236}">
                  <a16:creationId xmlns:a16="http://schemas.microsoft.com/office/drawing/2014/main" id="{A0067568-54F9-B8C6-6736-4415CEED7DF7}"/>
                </a:ext>
              </a:extLst>
            </p:cNvPr>
            <p:cNvSpPr txBox="1"/>
            <p:nvPr/>
          </p:nvSpPr>
          <p:spPr>
            <a:xfrm rot="21257907">
              <a:off x="2296145" y="1687891"/>
              <a:ext cx="7353892" cy="739219"/>
            </a:xfrm>
            <a:prstGeom prst="rect">
              <a:avLst/>
            </a:prstGeom>
            <a:noFill/>
          </p:spPr>
          <p:txBody>
            <a:bodyPr wrap="square" lIns="91440" tIns="45720" rIns="91440" bIns="45720" rtlCol="0" anchor="t">
              <a:normAutofit lnSpcReduction="10000"/>
            </a:bodyPr>
            <a:lstStyle/>
            <a:p>
              <a:pPr algn="ctr"/>
              <a:r>
                <a:rPr lang="nl-NL" sz="2500" b="1">
                  <a:solidFill>
                    <a:schemeClr val="accent6"/>
                  </a:solidFill>
                  <a:latin typeface="Rockwell"/>
                </a:rPr>
                <a:t>Hoe ontstaat gehoorschade?</a:t>
              </a:r>
              <a:endParaRPr lang="nl-NL" sz="2500" b="1">
                <a:solidFill>
                  <a:schemeClr val="accent6"/>
                </a:solidFill>
                <a:latin typeface="Rockwell" panose="02060603020205020403" pitchFamily="18" charset="77"/>
              </a:endParaRPr>
            </a:p>
          </p:txBody>
        </p:sp>
        <p:sp>
          <p:nvSpPr>
            <p:cNvPr id="14" name="TextBox 13">
              <a:extLst>
                <a:ext uri="{FF2B5EF4-FFF2-40B4-BE49-F238E27FC236}">
                  <a16:creationId xmlns:a16="http://schemas.microsoft.com/office/drawing/2014/main" id="{BF06FDB0-DF65-8B25-AB70-2E97791FF7CA}"/>
                </a:ext>
              </a:extLst>
            </p:cNvPr>
            <p:cNvSpPr txBox="1"/>
            <p:nvPr/>
          </p:nvSpPr>
          <p:spPr>
            <a:xfrm rot="21257907">
              <a:off x="4094517" y="2898785"/>
              <a:ext cx="3922785" cy="472830"/>
            </a:xfrm>
            <a:prstGeom prst="rect">
              <a:avLst/>
            </a:prstGeom>
            <a:noFill/>
          </p:spPr>
          <p:txBody>
            <a:bodyPr wrap="square" lIns="91440" tIns="45720" rIns="91440" bIns="45720" rtlCol="0" anchor="t">
              <a:normAutofit/>
            </a:bodyPr>
            <a:lstStyle/>
            <a:p>
              <a:pPr algn="ctr"/>
              <a:r>
                <a:rPr lang="nl-NL" sz="1100" b="1">
                  <a:solidFill>
                    <a:schemeClr val="accent6"/>
                  </a:solidFill>
                  <a:latin typeface="Rockwell"/>
                </a:rPr>
                <a:t>Bekijk de video</a:t>
              </a:r>
              <a:endParaRPr lang="en-NL" sz="1100" b="1">
                <a:solidFill>
                  <a:schemeClr val="accent6"/>
                </a:solidFill>
                <a:latin typeface="Rockwell"/>
              </a:endParaRPr>
            </a:p>
          </p:txBody>
        </p:sp>
      </p:grpSp>
      <p:pic>
        <p:nvPicPr>
          <p:cNvPr id="2" name="Onlinemedia 1" title="Animatie over gehoorschade">
            <a:hlinkClick r:id="" action="ppaction://media"/>
            <a:extLst>
              <a:ext uri="{FF2B5EF4-FFF2-40B4-BE49-F238E27FC236}">
                <a16:creationId xmlns:a16="http://schemas.microsoft.com/office/drawing/2014/main" id="{750059BF-AF04-AB6E-4595-06D7CC73CA8C}"/>
              </a:ext>
            </a:extLst>
          </p:cNvPr>
          <p:cNvPicPr>
            <a:picLocks noRot="1" noChangeAspect="1"/>
          </p:cNvPicPr>
          <p:nvPr>
            <a:videoFile r:link="rId1"/>
          </p:nvPr>
        </p:nvPicPr>
        <p:blipFill>
          <a:blip r:embed="rId6"/>
          <a:stretch>
            <a:fillRect/>
          </a:stretch>
        </p:blipFill>
        <p:spPr>
          <a:xfrm>
            <a:off x="2605298" y="2145792"/>
            <a:ext cx="6981404" cy="3944502"/>
          </a:xfrm>
          <a:prstGeom prst="rect">
            <a:avLst/>
          </a:prstGeom>
        </p:spPr>
      </p:pic>
    </p:spTree>
    <p:extLst>
      <p:ext uri="{BB962C8B-B14F-4D97-AF65-F5344CB8AC3E}">
        <p14:creationId xmlns:p14="http://schemas.microsoft.com/office/powerpoint/2010/main" val="21329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C81ABF0-4A11-D1F8-BA7F-0251BBDCF511}"/>
              </a:ext>
            </a:extLst>
          </p:cNvPr>
          <p:cNvSpPr txBox="1"/>
          <p:nvPr/>
        </p:nvSpPr>
        <p:spPr>
          <a:xfrm>
            <a:off x="733530" y="427491"/>
            <a:ext cx="4451420" cy="461665"/>
          </a:xfrm>
          <a:prstGeom prst="rect">
            <a:avLst/>
          </a:prstGeom>
          <a:noFill/>
        </p:spPr>
        <p:txBody>
          <a:bodyPr wrap="square" rtlCol="0">
            <a:spAutoFit/>
          </a:bodyPr>
          <a:lstStyle/>
          <a:p>
            <a:r>
              <a:rPr lang="nl-NL" sz="2400">
                <a:latin typeface="Verdana" panose="020B0604030504040204" pitchFamily="34" charset="0"/>
                <a:ea typeface="Verdana" panose="020B0604030504040204" pitchFamily="34" charset="0"/>
              </a:rPr>
              <a:t>Quiz over gehoorschade</a:t>
            </a:r>
            <a:endParaRPr lang="nl-NL">
              <a:latin typeface="Verdana" panose="020B0604030504040204" pitchFamily="34" charset="0"/>
              <a:ea typeface="Verdana" panose="020B0604030504040204" pitchFamily="34" charset="0"/>
            </a:endParaRPr>
          </a:p>
        </p:txBody>
      </p:sp>
      <p:sp>
        <p:nvSpPr>
          <p:cNvPr id="6" name="Tekstvak 5">
            <a:extLst>
              <a:ext uri="{FF2B5EF4-FFF2-40B4-BE49-F238E27FC236}">
                <a16:creationId xmlns:a16="http://schemas.microsoft.com/office/drawing/2014/main" id="{0FD0764F-DF78-9A3A-1382-FDDE16E4E272}"/>
              </a:ext>
            </a:extLst>
          </p:cNvPr>
          <p:cNvSpPr txBox="1"/>
          <p:nvPr/>
        </p:nvSpPr>
        <p:spPr>
          <a:xfrm>
            <a:off x="733530" y="2480966"/>
            <a:ext cx="6216926" cy="1200329"/>
          </a:xfrm>
          <a:prstGeom prst="rect">
            <a:avLst/>
          </a:prstGeom>
          <a:noFill/>
        </p:spPr>
        <p:txBody>
          <a:bodyPr wrap="square">
            <a:spAutoFit/>
          </a:bodyPr>
          <a:lstStyle/>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Pak je telefoon en ga naar </a:t>
            </a:r>
            <a:r>
              <a:rPr lang="nl-NL" err="1">
                <a:latin typeface="Verdana" panose="020B0604030504040204" pitchFamily="34" charset="0"/>
                <a:ea typeface="Verdana" panose="020B0604030504040204" pitchFamily="34" charset="0"/>
                <a:hlinkClick r:id="rId3"/>
              </a:rPr>
              <a:t>Kahoot</a:t>
            </a:r>
            <a:endParaRPr lang="nl-NL">
              <a:latin typeface="Verdana" panose="020B0604030504040204" pitchFamily="34" charset="0"/>
              <a:ea typeface="Verdana" panose="020B0604030504040204" pitchFamily="34" charset="0"/>
            </a:endParaRPr>
          </a:p>
          <a:p>
            <a:pPr>
              <a:buFont typeface="Wingdings" panose="05000000000000000000" pitchFamily="2" charset="2"/>
              <a:buChar char="§"/>
            </a:pPr>
            <a:endParaRPr lang="nl-N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a:latin typeface="Verdana" panose="020B0604030504040204" pitchFamily="34" charset="0"/>
                <a:ea typeface="Verdana" panose="020B0604030504040204" pitchFamily="34" charset="0"/>
              </a:rPr>
              <a:t>Vul de code in die op het scherm staat en de quiz kan beginnen! </a:t>
            </a:r>
          </a:p>
        </p:txBody>
      </p:sp>
      <p:pic>
        <p:nvPicPr>
          <p:cNvPr id="8" name="Afbeelding 7" descr="Afbeelding met schermopname, Graphics, ontwerp, Lettertype&#10;&#10;Automatisch gegenereerde beschrijving">
            <a:extLst>
              <a:ext uri="{FF2B5EF4-FFF2-40B4-BE49-F238E27FC236}">
                <a16:creationId xmlns:a16="http://schemas.microsoft.com/office/drawing/2014/main" id="{CE959F12-8DBB-E092-85DE-329334FED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03099">
            <a:off x="7758086" y="704430"/>
            <a:ext cx="4761439" cy="4753396"/>
          </a:xfrm>
          <a:prstGeom prst="rect">
            <a:avLst/>
          </a:prstGeom>
        </p:spPr>
      </p:pic>
    </p:spTree>
    <p:extLst>
      <p:ext uri="{BB962C8B-B14F-4D97-AF65-F5344CB8AC3E}">
        <p14:creationId xmlns:p14="http://schemas.microsoft.com/office/powerpoint/2010/main" val="3710134248"/>
      </p:ext>
    </p:extLst>
  </p:cSld>
  <p:clrMapOvr>
    <a:masterClrMapping/>
  </p:clrMapOvr>
</p:sld>
</file>

<file path=ppt/theme/theme1.xml><?xml version="1.0" encoding="utf-8"?>
<a:theme xmlns:a="http://schemas.openxmlformats.org/drawingml/2006/main" name="Office Theme">
  <a:themeElements>
    <a:clrScheme name="Vuurwerk">
      <a:dk1>
        <a:srgbClr val="000000"/>
      </a:dk1>
      <a:lt1>
        <a:srgbClr val="DCE8E2"/>
      </a:lt1>
      <a:dk2>
        <a:srgbClr val="F08D17"/>
      </a:dk2>
      <a:lt2>
        <a:srgbClr val="F9D7AE"/>
      </a:lt2>
      <a:accent1>
        <a:srgbClr val="0024FF"/>
      </a:accent1>
      <a:accent2>
        <a:srgbClr val="C2D2C7"/>
      </a:accent2>
      <a:accent3>
        <a:srgbClr val="FF08AD"/>
      </a:accent3>
      <a:accent4>
        <a:srgbClr val="FFE800"/>
      </a:accent4>
      <a:accent5>
        <a:srgbClr val="9F9F9F"/>
      </a:accent5>
      <a:accent6>
        <a:srgbClr val="FE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uurwerk">
      <a:dk1>
        <a:srgbClr val="000000"/>
      </a:dk1>
      <a:lt1>
        <a:srgbClr val="DCE8E2"/>
      </a:lt1>
      <a:dk2>
        <a:srgbClr val="F08D17"/>
      </a:dk2>
      <a:lt2>
        <a:srgbClr val="F9D7AE"/>
      </a:lt2>
      <a:accent1>
        <a:srgbClr val="0024FF"/>
      </a:accent1>
      <a:accent2>
        <a:srgbClr val="C2D2C7"/>
      </a:accent2>
      <a:accent3>
        <a:srgbClr val="FF08AD"/>
      </a:accent3>
      <a:accent4>
        <a:srgbClr val="FFE800"/>
      </a:accent4>
      <a:accent5>
        <a:srgbClr val="9F9F9F"/>
      </a:accent5>
      <a:accent6>
        <a:srgbClr val="FE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tle1 xmlns="d8676c36-ebb5-4566-9219-f7afc2ce031d" xsi:nil="true"/>
    <lcf76f155ced4ddcb4097134ff3c332f xmlns="d8676c36-ebb5-4566-9219-f7afc2ce031d">
      <Terms xmlns="http://schemas.microsoft.com/office/infopath/2007/PartnerControls"/>
    </lcf76f155ced4ddcb4097134ff3c332f>
    <Title0 xmlns="d8676c36-ebb5-4566-9219-f7afc2ce031d" xsi:nil="true"/>
    <TaxCatchAll xmlns="dda075cb-6724-423d-8461-fa4bbc5fdb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58D3FF51468743B47B26CFA7880BAF" ma:contentTypeVersion="20" ma:contentTypeDescription="Een nieuw document maken." ma:contentTypeScope="" ma:versionID="68693fa06ab6a082e118eaf31e33d503">
  <xsd:schema xmlns:xsd="http://www.w3.org/2001/XMLSchema" xmlns:xs="http://www.w3.org/2001/XMLSchema" xmlns:p="http://schemas.microsoft.com/office/2006/metadata/properties" xmlns:ns2="d8676c36-ebb5-4566-9219-f7afc2ce031d" xmlns:ns3="dda075cb-6724-423d-8461-fa4bbc5fdbca" targetNamespace="http://schemas.microsoft.com/office/2006/metadata/properties" ma:root="true" ma:fieldsID="c26c12d957e4c4bb47df6a3377f6a0a3" ns2:_="" ns3:_="">
    <xsd:import namespace="d8676c36-ebb5-4566-9219-f7afc2ce031d"/>
    <xsd:import namespace="dda075cb-6724-423d-8461-fa4bbc5fd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Title0" minOccurs="0"/>
                <xsd:element ref="ns2:Title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76c36-ebb5-4566-9219-f7afc2ce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a7b10c3-6051-43e0-be80-498b988003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Title0" ma:index="24" nillable="true" ma:displayName="Title" ma:description="" ma:internalName="Title0">
      <xsd:simpleType>
        <xsd:restriction base="dms:Text">
          <xsd:maxLength value="255"/>
        </xsd:restriction>
      </xsd:simpleType>
    </xsd:element>
    <xsd:element name="Title1" ma:index="25" nillable="true" ma:displayName="Title" ma:description="" ma:internalName="Title1">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a075cb-6724-423d-8461-fa4bbc5fdbc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41373290-85ec-4b18-9504-6e54bf430d41}" ma:internalName="TaxCatchAll" ma:showField="CatchAllData" ma:web="dda075cb-6724-423d-8461-fa4bbc5fdb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3D88F4-4EA8-4EAE-B60E-ED1656AFD449}">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dda075cb-6724-423d-8461-fa4bbc5fdbca"/>
    <ds:schemaRef ds:uri="http://purl.org/dc/dcmitype/"/>
    <ds:schemaRef ds:uri="http://purl.org/dc/terms/"/>
    <ds:schemaRef ds:uri="http://purl.org/dc/elements/1.1/"/>
    <ds:schemaRef ds:uri="http://schemas.openxmlformats.org/package/2006/metadata/core-properties"/>
    <ds:schemaRef ds:uri="d8676c36-ebb5-4566-9219-f7afc2ce031d"/>
  </ds:schemaRefs>
</ds:datastoreItem>
</file>

<file path=customXml/itemProps2.xml><?xml version="1.0" encoding="utf-8"?>
<ds:datastoreItem xmlns:ds="http://schemas.openxmlformats.org/officeDocument/2006/customXml" ds:itemID="{30C7AC00-D58D-4632-A3A6-9C9AD965D00A}">
  <ds:schemaRefs>
    <ds:schemaRef ds:uri="http://schemas.microsoft.com/sharepoint/v3/contenttype/forms"/>
  </ds:schemaRefs>
</ds:datastoreItem>
</file>

<file path=customXml/itemProps3.xml><?xml version="1.0" encoding="utf-8"?>
<ds:datastoreItem xmlns:ds="http://schemas.openxmlformats.org/officeDocument/2006/customXml" ds:itemID="{03E25A3D-B895-405D-A863-51441DFBA766}">
  <ds:schemaRefs>
    <ds:schemaRef ds:uri="d8676c36-ebb5-4566-9219-f7afc2ce031d"/>
    <ds:schemaRef ds:uri="dda075cb-6724-423d-8461-fa4bbc5fdb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TotalTime>
  <Words>7748</Words>
  <Application>Microsoft Office PowerPoint</Application>
  <PresentationFormat>Breedbeeld</PresentationFormat>
  <Paragraphs>678</Paragraphs>
  <Slides>53</Slides>
  <Notes>53</Notes>
  <HiddenSlides>0</HiddenSlides>
  <MMClips>3</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53</vt:i4>
      </vt:variant>
    </vt:vector>
  </HeadingPairs>
  <TitlesOfParts>
    <vt:vector size="65" baseType="lpstr">
      <vt:lpstr>Arial</vt:lpstr>
      <vt:lpstr>Wingdings</vt:lpstr>
      <vt:lpstr>Inter</vt:lpstr>
      <vt:lpstr>Calibri</vt:lpstr>
      <vt:lpstr>Verdana</vt:lpstr>
      <vt:lpstr>Aptos</vt:lpstr>
      <vt:lpstr>Arial,Sans-Serif</vt:lpstr>
      <vt:lpstr>Segoe UI</vt:lpstr>
      <vt:lpstr>Rockwell</vt:lpstr>
      <vt:lpstr>Wingdings,Sans-Serif</vt:lpstr>
      <vt:lpstr>Office Theme</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Thijs Public Cinema</dc:creator>
  <cp:lastModifiedBy>Sophie Pulles</cp:lastModifiedBy>
  <cp:revision>317</cp:revision>
  <dcterms:created xsi:type="dcterms:W3CDTF">2020-11-05T09:40:59Z</dcterms:created>
  <dcterms:modified xsi:type="dcterms:W3CDTF">2025-04-24T13:48:44Z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0x010100B458D3FF51468743B47B26CFA7880BAF</vt:lpwstr>
  </property>
  <property fmtid="{D5CDD505-2E9C-101B-9397-08002B2CF9AE}" pid="3" name="MediaServiceImageTags">
    <vt:lpwstr/>
  </property>
</Properties>
</file>