
<file path=[Content_Types].xml><?xml version="1.0" encoding="utf-8"?>
<Types xmlns="http://schemas.openxmlformats.org/package/2006/content-types">
  <Default Extension="emf" ContentType="image/x-emf"/>
  <Default Extension="jpe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4"/>
    <p:sldMasterId id="2147483673" r:id="rId5"/>
    <p:sldMasterId id="2147483680" r:id="rId6"/>
  </p:sldMasterIdLst>
  <p:notesMasterIdLst>
    <p:notesMasterId r:id="rId33"/>
  </p:notesMasterIdLst>
  <p:handoutMasterIdLst>
    <p:handoutMasterId r:id="rId34"/>
  </p:handoutMasterIdLst>
  <p:sldIdLst>
    <p:sldId id="257" r:id="rId7"/>
    <p:sldId id="281" r:id="rId8"/>
    <p:sldId id="282" r:id="rId9"/>
    <p:sldId id="283" r:id="rId10"/>
    <p:sldId id="284" r:id="rId11"/>
    <p:sldId id="311" r:id="rId12"/>
    <p:sldId id="287" r:id="rId13"/>
    <p:sldId id="303" r:id="rId14"/>
    <p:sldId id="321" r:id="rId15"/>
    <p:sldId id="319" r:id="rId16"/>
    <p:sldId id="322" r:id="rId17"/>
    <p:sldId id="290" r:id="rId18"/>
    <p:sldId id="293" r:id="rId19"/>
    <p:sldId id="301" r:id="rId20"/>
    <p:sldId id="312" r:id="rId21"/>
    <p:sldId id="302" r:id="rId22"/>
    <p:sldId id="315" r:id="rId23"/>
    <p:sldId id="316" r:id="rId24"/>
    <p:sldId id="304" r:id="rId25"/>
    <p:sldId id="317" r:id="rId26"/>
    <p:sldId id="305" r:id="rId27"/>
    <p:sldId id="318" r:id="rId28"/>
    <p:sldId id="306" r:id="rId29"/>
    <p:sldId id="320" r:id="rId30"/>
    <p:sldId id="259" r:id="rId31"/>
    <p:sldId id="266" r:id="rId32"/>
  </p:sldIdLst>
  <p:sldSz cx="121793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4319">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61C9740-6DE6-9B40-9497-2E5330B3725B}" name="Kirsten Evenblij" initials="KE" userId="S::k.evenblij@veiligheid.nl::16b5a15c-3ba9-431a-b483-92fdcb584e7b" providerId="AD"/>
  <p188:author id="{FEA99EEE-C17B-41B0-5F1D-FDF855CE0414}" name="Nathalie Konings" initials="NK" userId="S::n.konings@veiligheid.nl::4ea1ab1a-b700-46ad-b207-28a43f52faa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8D17"/>
    <a:srgbClr val="C2D2C7"/>
    <a:srgbClr val="26384B"/>
    <a:srgbClr val="FFFFFF"/>
    <a:srgbClr val="FAF8F1"/>
    <a:srgbClr val="F4F9F8"/>
    <a:srgbClr val="D4DCE7"/>
    <a:srgbClr val="FF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72594-691D-42E5-A64B-F7C12E455A92}" v="4" dt="2023-09-08T14:52:08.981"/>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Stijl, thema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Stijl, thema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Stijl, thema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Stijl, licht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Stijl, licht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Stijl, licht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49682" autoAdjust="0"/>
  </p:normalViewPr>
  <p:slideViewPr>
    <p:cSldViewPr snapToObjects="1" showGuides="1">
      <p:cViewPr varScale="1">
        <p:scale>
          <a:sx n="63" d="100"/>
          <a:sy n="63" d="100"/>
        </p:scale>
        <p:origin x="2400" y="54"/>
      </p:cViewPr>
      <p:guideLst>
        <p:guide orient="horz" pos="4319"/>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snapToObjects="1">
      <p:cViewPr varScale="1">
        <p:scale>
          <a:sx n="117" d="100"/>
          <a:sy n="117" d="100"/>
        </p:scale>
        <p:origin x="493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E7AA2F-797B-4B7C-97A3-C2DD2396F7B5}"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nl-NL"/>
        </a:p>
      </dgm:t>
    </dgm:pt>
    <dgm:pt modelId="{DE6CBBE8-2486-476A-BD75-46642174EFEB}">
      <dgm:prSet phldrT="[Tekst]"/>
      <dgm:spPr>
        <a:solidFill>
          <a:srgbClr val="C2D2C7"/>
        </a:solidFill>
      </dgm:spPr>
      <dgm:t>
        <a:bodyPr/>
        <a:lstStyle/>
        <a:p>
          <a:r>
            <a:rPr lang="nl-NL" dirty="0">
              <a:solidFill>
                <a:srgbClr val="26384B"/>
              </a:solidFill>
            </a:rPr>
            <a:t>val</a:t>
          </a:r>
        </a:p>
      </dgm:t>
    </dgm:pt>
    <dgm:pt modelId="{68E1FE46-8D26-4050-B6AA-91E2C61F2DA1}" type="parTrans" cxnId="{AAB318C4-E95F-4470-B41C-556CC2AADA53}">
      <dgm:prSet/>
      <dgm:spPr/>
      <dgm:t>
        <a:bodyPr/>
        <a:lstStyle/>
        <a:p>
          <a:endParaRPr lang="nl-NL"/>
        </a:p>
      </dgm:t>
    </dgm:pt>
    <dgm:pt modelId="{8C374DB2-15CF-4908-BE9A-119F0B274517}" type="sibTrans" cxnId="{AAB318C4-E95F-4470-B41C-556CC2AADA53}">
      <dgm:prSet/>
      <dgm:spPr/>
      <dgm:t>
        <a:bodyPr/>
        <a:lstStyle/>
        <a:p>
          <a:endParaRPr lang="nl-NL"/>
        </a:p>
      </dgm:t>
    </dgm:pt>
    <dgm:pt modelId="{45FF4FA2-A1F5-4DD0-B158-422C7C46CA29}">
      <dgm:prSet phldrT="[Tekst]" custT="1"/>
      <dgm:spPr>
        <a:solidFill>
          <a:srgbClr val="C2D2C7"/>
        </a:solidFill>
      </dgm:spPr>
      <dgm:t>
        <a:bodyPr/>
        <a:lstStyle/>
        <a:p>
          <a:r>
            <a:rPr lang="nl-NL" sz="3200">
              <a:solidFill>
                <a:srgbClr val="26384B"/>
              </a:solidFill>
            </a:rPr>
            <a:t>omgevings-factoren</a:t>
          </a:r>
          <a:endParaRPr lang="nl-NL" sz="3200" dirty="0">
            <a:solidFill>
              <a:srgbClr val="26384B"/>
            </a:solidFill>
          </a:endParaRPr>
        </a:p>
      </dgm:t>
    </dgm:pt>
    <dgm:pt modelId="{EDC9C1A8-32A7-473E-8E7E-D36B0500716E}" type="parTrans" cxnId="{0C763888-0EC4-4884-856C-B8774417FE06}">
      <dgm:prSet/>
      <dgm:spPr>
        <a:solidFill>
          <a:srgbClr val="F08D17"/>
        </a:solidFill>
      </dgm:spPr>
      <dgm:t>
        <a:bodyPr/>
        <a:lstStyle/>
        <a:p>
          <a:endParaRPr lang="nl-NL"/>
        </a:p>
      </dgm:t>
    </dgm:pt>
    <dgm:pt modelId="{7E90E847-AD09-42D1-96A0-B35CC0C431BC}" type="sibTrans" cxnId="{0C763888-0EC4-4884-856C-B8774417FE06}">
      <dgm:prSet/>
      <dgm:spPr/>
      <dgm:t>
        <a:bodyPr/>
        <a:lstStyle/>
        <a:p>
          <a:endParaRPr lang="nl-NL"/>
        </a:p>
      </dgm:t>
    </dgm:pt>
    <dgm:pt modelId="{7FB12B36-EC8D-4CBC-8CFA-7DBBE9FFD35E}">
      <dgm:prSet phldrT="[Tekst]" custT="1"/>
      <dgm:spPr>
        <a:solidFill>
          <a:srgbClr val="C2D2C7"/>
        </a:solidFill>
      </dgm:spPr>
      <dgm:t>
        <a:bodyPr/>
        <a:lstStyle/>
        <a:p>
          <a:r>
            <a:rPr lang="nl-NL" sz="3200">
              <a:solidFill>
                <a:srgbClr val="26384B"/>
              </a:solidFill>
            </a:rPr>
            <a:t>persoonlijke factoren</a:t>
          </a:r>
          <a:endParaRPr lang="nl-NL" sz="3200" dirty="0">
            <a:solidFill>
              <a:srgbClr val="26384B"/>
            </a:solidFill>
          </a:endParaRPr>
        </a:p>
      </dgm:t>
    </dgm:pt>
    <dgm:pt modelId="{200594C7-68C8-4544-85AF-EEE360C67B4C}" type="parTrans" cxnId="{8A88831A-6C03-43E6-890F-8544D5A59F10}">
      <dgm:prSet/>
      <dgm:spPr>
        <a:solidFill>
          <a:srgbClr val="F08D17"/>
        </a:solidFill>
      </dgm:spPr>
      <dgm:t>
        <a:bodyPr/>
        <a:lstStyle/>
        <a:p>
          <a:endParaRPr lang="nl-NL"/>
        </a:p>
      </dgm:t>
    </dgm:pt>
    <dgm:pt modelId="{EAE41052-875F-4406-9D00-5D079B3C8C4C}" type="sibTrans" cxnId="{8A88831A-6C03-43E6-890F-8544D5A59F10}">
      <dgm:prSet/>
      <dgm:spPr/>
      <dgm:t>
        <a:bodyPr/>
        <a:lstStyle/>
        <a:p>
          <a:endParaRPr lang="nl-NL"/>
        </a:p>
      </dgm:t>
    </dgm:pt>
    <dgm:pt modelId="{A3CA370F-DA84-4D39-A8DC-894703B54BF6}" type="pres">
      <dgm:prSet presAssocID="{56E7AA2F-797B-4B7C-97A3-C2DD2396F7B5}" presName="cycle" presStyleCnt="0">
        <dgm:presLayoutVars>
          <dgm:chMax val="1"/>
          <dgm:dir/>
          <dgm:animLvl val="ctr"/>
          <dgm:resizeHandles val="exact"/>
        </dgm:presLayoutVars>
      </dgm:prSet>
      <dgm:spPr/>
    </dgm:pt>
    <dgm:pt modelId="{E37FB6CB-CFEC-4ADE-839F-ACD2DB083E39}" type="pres">
      <dgm:prSet presAssocID="{DE6CBBE8-2486-476A-BD75-46642174EFEB}" presName="centerShape" presStyleLbl="node0" presStyleIdx="0" presStyleCnt="1" custLinFactNeighborX="89" custLinFactNeighborY="21732"/>
      <dgm:spPr/>
    </dgm:pt>
    <dgm:pt modelId="{8B2F9405-B751-4E9B-A963-4EE8FE5F222F}" type="pres">
      <dgm:prSet presAssocID="{EDC9C1A8-32A7-473E-8E7E-D36B0500716E}" presName="parTrans" presStyleLbl="bgSibTrans2D1" presStyleIdx="0" presStyleCnt="2" custLinFactNeighborX="-5389" custLinFactNeighborY="-15919"/>
      <dgm:spPr/>
    </dgm:pt>
    <dgm:pt modelId="{EE8CDD26-066E-4A03-A5B0-6C8EA2D79BBE}" type="pres">
      <dgm:prSet presAssocID="{45FF4FA2-A1F5-4DD0-B158-422C7C46CA29}" presName="node" presStyleLbl="node1" presStyleIdx="0" presStyleCnt="2" custScaleX="133290">
        <dgm:presLayoutVars>
          <dgm:bulletEnabled val="1"/>
        </dgm:presLayoutVars>
      </dgm:prSet>
      <dgm:spPr/>
    </dgm:pt>
    <dgm:pt modelId="{43207F3F-269B-4D7B-A285-246B95A2B03C}" type="pres">
      <dgm:prSet presAssocID="{200594C7-68C8-4544-85AF-EEE360C67B4C}" presName="parTrans" presStyleLbl="bgSibTrans2D1" presStyleIdx="1" presStyleCnt="2" custLinFactNeighborX="-3393" custLinFactNeighborY="-6942"/>
      <dgm:spPr/>
    </dgm:pt>
    <dgm:pt modelId="{EFDA0E42-6927-4A27-BD10-EE7EFEFE0079}" type="pres">
      <dgm:prSet presAssocID="{7FB12B36-EC8D-4CBC-8CFA-7DBBE9FFD35E}" presName="node" presStyleLbl="node1" presStyleIdx="1" presStyleCnt="2" custScaleX="137088">
        <dgm:presLayoutVars>
          <dgm:bulletEnabled val="1"/>
        </dgm:presLayoutVars>
      </dgm:prSet>
      <dgm:spPr/>
    </dgm:pt>
  </dgm:ptLst>
  <dgm:cxnLst>
    <dgm:cxn modelId="{1158B20C-DFDC-49BF-9A87-F23DE339970F}" type="presOf" srcId="{200594C7-68C8-4544-85AF-EEE360C67B4C}" destId="{43207F3F-269B-4D7B-A285-246B95A2B03C}" srcOrd="0" destOrd="0" presId="urn:microsoft.com/office/officeart/2005/8/layout/radial4"/>
    <dgm:cxn modelId="{8A88831A-6C03-43E6-890F-8544D5A59F10}" srcId="{DE6CBBE8-2486-476A-BD75-46642174EFEB}" destId="{7FB12B36-EC8D-4CBC-8CFA-7DBBE9FFD35E}" srcOrd="1" destOrd="0" parTransId="{200594C7-68C8-4544-85AF-EEE360C67B4C}" sibTransId="{EAE41052-875F-4406-9D00-5D079B3C8C4C}"/>
    <dgm:cxn modelId="{D2F79C30-333A-48B4-869F-8FD182CDA745}" type="presOf" srcId="{EDC9C1A8-32A7-473E-8E7E-D36B0500716E}" destId="{8B2F9405-B751-4E9B-A963-4EE8FE5F222F}" srcOrd="0" destOrd="0" presId="urn:microsoft.com/office/officeart/2005/8/layout/radial4"/>
    <dgm:cxn modelId="{FF7E0261-C6A9-44D8-BA39-2E622EF15657}" type="presOf" srcId="{DE6CBBE8-2486-476A-BD75-46642174EFEB}" destId="{E37FB6CB-CFEC-4ADE-839F-ACD2DB083E39}" srcOrd="0" destOrd="0" presId="urn:microsoft.com/office/officeart/2005/8/layout/radial4"/>
    <dgm:cxn modelId="{27CB3F59-89DF-453B-9A72-A857BEC3202B}" type="presOf" srcId="{7FB12B36-EC8D-4CBC-8CFA-7DBBE9FFD35E}" destId="{EFDA0E42-6927-4A27-BD10-EE7EFEFE0079}" srcOrd="0" destOrd="0" presId="urn:microsoft.com/office/officeart/2005/8/layout/radial4"/>
    <dgm:cxn modelId="{0C763888-0EC4-4884-856C-B8774417FE06}" srcId="{DE6CBBE8-2486-476A-BD75-46642174EFEB}" destId="{45FF4FA2-A1F5-4DD0-B158-422C7C46CA29}" srcOrd="0" destOrd="0" parTransId="{EDC9C1A8-32A7-473E-8E7E-D36B0500716E}" sibTransId="{7E90E847-AD09-42D1-96A0-B35CC0C431BC}"/>
    <dgm:cxn modelId="{9C808AC1-9072-4249-B33D-160A84124833}" type="presOf" srcId="{56E7AA2F-797B-4B7C-97A3-C2DD2396F7B5}" destId="{A3CA370F-DA84-4D39-A8DC-894703B54BF6}" srcOrd="0" destOrd="0" presId="urn:microsoft.com/office/officeart/2005/8/layout/radial4"/>
    <dgm:cxn modelId="{AAB318C4-E95F-4470-B41C-556CC2AADA53}" srcId="{56E7AA2F-797B-4B7C-97A3-C2DD2396F7B5}" destId="{DE6CBBE8-2486-476A-BD75-46642174EFEB}" srcOrd="0" destOrd="0" parTransId="{68E1FE46-8D26-4050-B6AA-91E2C61F2DA1}" sibTransId="{8C374DB2-15CF-4908-BE9A-119F0B274517}"/>
    <dgm:cxn modelId="{F7FA12E3-3818-42AF-BE28-DB7577F8D169}" type="presOf" srcId="{45FF4FA2-A1F5-4DD0-B158-422C7C46CA29}" destId="{EE8CDD26-066E-4A03-A5B0-6C8EA2D79BBE}" srcOrd="0" destOrd="0" presId="urn:microsoft.com/office/officeart/2005/8/layout/radial4"/>
    <dgm:cxn modelId="{F74E1F10-CA59-4909-9BC1-4C9204294761}" type="presParOf" srcId="{A3CA370F-DA84-4D39-A8DC-894703B54BF6}" destId="{E37FB6CB-CFEC-4ADE-839F-ACD2DB083E39}" srcOrd="0" destOrd="0" presId="urn:microsoft.com/office/officeart/2005/8/layout/radial4"/>
    <dgm:cxn modelId="{CEA59A37-15CD-4020-B517-44EB34B5DDE1}" type="presParOf" srcId="{A3CA370F-DA84-4D39-A8DC-894703B54BF6}" destId="{8B2F9405-B751-4E9B-A963-4EE8FE5F222F}" srcOrd="1" destOrd="0" presId="urn:microsoft.com/office/officeart/2005/8/layout/radial4"/>
    <dgm:cxn modelId="{E6AB94D7-C47C-43E7-B416-C2A291EAA5CA}" type="presParOf" srcId="{A3CA370F-DA84-4D39-A8DC-894703B54BF6}" destId="{EE8CDD26-066E-4A03-A5B0-6C8EA2D79BBE}" srcOrd="2" destOrd="0" presId="urn:microsoft.com/office/officeart/2005/8/layout/radial4"/>
    <dgm:cxn modelId="{344F3174-3401-4ED8-BDB0-60E8ACEDDD56}" type="presParOf" srcId="{A3CA370F-DA84-4D39-A8DC-894703B54BF6}" destId="{43207F3F-269B-4D7B-A285-246B95A2B03C}" srcOrd="3" destOrd="0" presId="urn:microsoft.com/office/officeart/2005/8/layout/radial4"/>
    <dgm:cxn modelId="{3134AD84-CBE0-4C2E-A47E-BDE2C1F5FA70}" type="presParOf" srcId="{A3CA370F-DA84-4D39-A8DC-894703B54BF6}" destId="{EFDA0E42-6927-4A27-BD10-EE7EFEFE0079}" srcOrd="4"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7FB6CB-CFEC-4ADE-839F-ACD2DB083E39}">
      <dsp:nvSpPr>
        <dsp:cNvPr id="0" name=""/>
        <dsp:cNvSpPr/>
      </dsp:nvSpPr>
      <dsp:spPr>
        <a:xfrm>
          <a:off x="2311337" y="2782625"/>
          <a:ext cx="2145009" cy="2145009"/>
        </a:xfrm>
        <a:prstGeom prst="ellipse">
          <a:avLst/>
        </a:prstGeom>
        <a:solidFill>
          <a:srgbClr val="C2D2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r>
            <a:rPr lang="nl-NL" sz="6500" kern="1200" dirty="0">
              <a:solidFill>
                <a:srgbClr val="26384B"/>
              </a:solidFill>
            </a:rPr>
            <a:t>val</a:t>
          </a:r>
        </a:p>
      </dsp:txBody>
      <dsp:txXfrm>
        <a:off x="2625466" y="3096754"/>
        <a:ext cx="1516751" cy="1516751"/>
      </dsp:txXfrm>
    </dsp:sp>
    <dsp:sp modelId="{8B2F9405-B751-4E9B-A963-4EE8FE5F222F}">
      <dsp:nvSpPr>
        <dsp:cNvPr id="0" name=""/>
        <dsp:cNvSpPr/>
      </dsp:nvSpPr>
      <dsp:spPr>
        <a:xfrm rot="13480242">
          <a:off x="580319" y="1855878"/>
          <a:ext cx="2146269" cy="611327"/>
        </a:xfrm>
        <a:prstGeom prst="leftArrow">
          <a:avLst>
            <a:gd name="adj1" fmla="val 60000"/>
            <a:gd name="adj2" fmla="val 50000"/>
          </a:avLst>
        </a:prstGeom>
        <a:solidFill>
          <a:srgbClr val="F08D17"/>
        </a:solidFill>
        <a:ln>
          <a:noFill/>
        </a:ln>
        <a:effectLst/>
      </dsp:spPr>
      <dsp:style>
        <a:lnRef idx="0">
          <a:scrgbClr r="0" g="0" b="0"/>
        </a:lnRef>
        <a:fillRef idx="1">
          <a:scrgbClr r="0" g="0" b="0"/>
        </a:fillRef>
        <a:effectRef idx="0">
          <a:scrgbClr r="0" g="0" b="0"/>
        </a:effectRef>
        <a:fontRef idx="minor">
          <a:schemeClr val="lt1"/>
        </a:fontRef>
      </dsp:style>
    </dsp:sp>
    <dsp:sp modelId="{EE8CDD26-066E-4A03-A5B0-6C8EA2D79BBE}">
      <dsp:nvSpPr>
        <dsp:cNvPr id="0" name=""/>
        <dsp:cNvSpPr/>
      </dsp:nvSpPr>
      <dsp:spPr>
        <a:xfrm>
          <a:off x="-352117" y="689308"/>
          <a:ext cx="2716129" cy="1630207"/>
        </a:xfrm>
        <a:prstGeom prst="roundRect">
          <a:avLst>
            <a:gd name="adj" fmla="val 10000"/>
          </a:avLst>
        </a:prstGeom>
        <a:solidFill>
          <a:srgbClr val="C2D2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rPr>
            <a:t>omgevings-factoren</a:t>
          </a:r>
          <a:endParaRPr lang="nl-NL" sz="3200" kern="1200" dirty="0">
            <a:solidFill>
              <a:srgbClr val="26384B"/>
            </a:solidFill>
          </a:endParaRPr>
        </a:p>
      </dsp:txBody>
      <dsp:txXfrm>
        <a:off x="-304370" y="737055"/>
        <a:ext cx="2620635" cy="1534713"/>
      </dsp:txXfrm>
    </dsp:sp>
    <dsp:sp modelId="{43207F3F-269B-4D7B-A285-246B95A2B03C}">
      <dsp:nvSpPr>
        <dsp:cNvPr id="0" name=""/>
        <dsp:cNvSpPr/>
      </dsp:nvSpPr>
      <dsp:spPr>
        <a:xfrm rot="18912288">
          <a:off x="3850091" y="1909974"/>
          <a:ext cx="2139347" cy="611327"/>
        </a:xfrm>
        <a:prstGeom prst="leftArrow">
          <a:avLst>
            <a:gd name="adj1" fmla="val 60000"/>
            <a:gd name="adj2" fmla="val 50000"/>
          </a:avLst>
        </a:prstGeom>
        <a:solidFill>
          <a:srgbClr val="F08D17"/>
        </a:solidFill>
        <a:ln>
          <a:noFill/>
        </a:ln>
        <a:effectLst/>
      </dsp:spPr>
      <dsp:style>
        <a:lnRef idx="0">
          <a:scrgbClr r="0" g="0" b="0"/>
        </a:lnRef>
        <a:fillRef idx="1">
          <a:scrgbClr r="0" g="0" b="0"/>
        </a:fillRef>
        <a:effectRef idx="0">
          <a:scrgbClr r="0" g="0" b="0"/>
        </a:effectRef>
        <a:fontRef idx="minor">
          <a:schemeClr val="lt1"/>
        </a:fontRef>
      </dsp:style>
    </dsp:sp>
    <dsp:sp modelId="{EFDA0E42-6927-4A27-BD10-EE7EFEFE0079}">
      <dsp:nvSpPr>
        <dsp:cNvPr id="0" name=""/>
        <dsp:cNvSpPr/>
      </dsp:nvSpPr>
      <dsp:spPr>
        <a:xfrm>
          <a:off x="4354663" y="689308"/>
          <a:ext cx="2793523" cy="1630207"/>
        </a:xfrm>
        <a:prstGeom prst="roundRect">
          <a:avLst>
            <a:gd name="adj" fmla="val 10000"/>
          </a:avLst>
        </a:prstGeom>
        <a:solidFill>
          <a:srgbClr val="C2D2C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422400">
            <a:lnSpc>
              <a:spcPct val="90000"/>
            </a:lnSpc>
            <a:spcBef>
              <a:spcPct val="0"/>
            </a:spcBef>
            <a:spcAft>
              <a:spcPct val="35000"/>
            </a:spcAft>
            <a:buNone/>
          </a:pPr>
          <a:r>
            <a:rPr lang="nl-NL" sz="3200" kern="1200">
              <a:solidFill>
                <a:srgbClr val="26384B"/>
              </a:solidFill>
            </a:rPr>
            <a:t>persoonlijke factoren</a:t>
          </a:r>
          <a:endParaRPr lang="nl-NL" sz="3200" kern="1200" dirty="0">
            <a:solidFill>
              <a:srgbClr val="26384B"/>
            </a:solidFill>
          </a:endParaRPr>
        </a:p>
      </dsp:txBody>
      <dsp:txXfrm>
        <a:off x="4402410" y="737055"/>
        <a:ext cx="2698029" cy="1534713"/>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72A4A9-E1A5-3E4E-88D4-06D7317D4D95}" type="datetimeFigureOut">
              <a:rPr lang="en-US" smtClean="0"/>
              <a:pPr/>
              <a:t>9/8/2023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66AFE0E-9518-1E45-BD0D-F203249614FE}" type="slidenum">
              <a:rPr lang="en-US" smtClean="0"/>
              <a:pPr/>
              <a:t>‹nr.›</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xfrm>
            <a:off x="1143000" y="685800"/>
            <a:ext cx="4572000" cy="3429000"/>
          </a:xfrm>
          <a:prstGeom prst="rect">
            <a:avLst/>
          </a:prstGeom>
        </p:spPr>
        <p:txBody>
          <a:bodyPr/>
          <a:lstStyle/>
          <a:p>
            <a:endParaRPr/>
          </a:p>
        </p:txBody>
      </p:sp>
      <p:sp>
        <p:nvSpPr>
          <p:cNvPr id="166" name="Shape 16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hf hdr="0" ftr="0" dt="0"/>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WJpZg5R0YYA"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youtu.be/MkbSRp9cbIU"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ehdQJux5F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youtu.be/gP3PpSfmW5w"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youtu.be/svBUVarPvO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SJlUr2Vigl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youtu.be/tU7Lxn8cYu0"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pLAlNT0ci9U"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i="0" dirty="0"/>
              <a:t>Stel uzelf voor</a:t>
            </a:r>
          </a:p>
          <a:p>
            <a:r>
              <a:rPr lang="nl-NL" i="0" dirty="0"/>
              <a:t>Vertel over het doel van vandaag</a:t>
            </a:r>
          </a:p>
          <a:p>
            <a:r>
              <a:rPr lang="nl-NL" i="0" dirty="0"/>
              <a:t>Vertel over het programma van vandaag</a:t>
            </a:r>
          </a:p>
        </p:txBody>
      </p:sp>
    </p:spTree>
    <p:extLst>
      <p:ext uri="{BB962C8B-B14F-4D97-AF65-F5344CB8AC3E}">
        <p14:creationId xmlns:p14="http://schemas.microsoft.com/office/powerpoint/2010/main" val="2265613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Doorloop de test</a:t>
            </a:r>
          </a:p>
          <a:p>
            <a:endParaRPr lang="nl-NL" dirty="0"/>
          </a:p>
          <a:p>
            <a:r>
              <a:rPr lang="nl-NL" dirty="0"/>
              <a:t>Een paar tips om ervoor te zorgen dat u meer beweegt. </a:t>
            </a:r>
          </a:p>
          <a:p>
            <a:endParaRPr lang="nl-NL" dirty="0"/>
          </a:p>
          <a:p>
            <a:pPr marL="171450" indent="-171450">
              <a:buFont typeface="Arial" panose="020B0604020202020204" pitchFamily="34" charset="0"/>
              <a:buChar char="•"/>
            </a:pPr>
            <a:r>
              <a:rPr lang="nl-NL" dirty="0"/>
              <a:t>Neem de trap in plaats van de roltrap of de lift. </a:t>
            </a:r>
          </a:p>
          <a:p>
            <a:pPr marL="171450" indent="-171450">
              <a:buFont typeface="Arial" panose="020B0604020202020204" pitchFamily="34" charset="0"/>
              <a:buChar char="•"/>
            </a:pPr>
            <a:r>
              <a:rPr lang="nl-NL" dirty="0"/>
              <a:t>Traplopen is een goede oefening voor het trainen van je beenspieren. </a:t>
            </a:r>
          </a:p>
          <a:p>
            <a:pPr marL="171450" indent="-171450">
              <a:buFont typeface="Arial" panose="020B0604020202020204" pitchFamily="34" charset="0"/>
              <a:buChar char="•"/>
            </a:pPr>
            <a:r>
              <a:rPr lang="nl-NL" dirty="0"/>
              <a:t>Oefen elke dag mee voor de TV met het programma “Nederland in Beweging”, elke ochtend op NPO1. </a:t>
            </a:r>
          </a:p>
          <a:p>
            <a:pPr marL="171450" indent="-171450">
              <a:buFont typeface="Arial" panose="020B0604020202020204" pitchFamily="34" charset="0"/>
              <a:buChar char="•"/>
            </a:pPr>
            <a:r>
              <a:rPr lang="nl-NL" dirty="0"/>
              <a:t>Ontdek hoe mooi uw omgeving is. Ga eens een blokje om als u naar uw vertrouwde supermarkt gaat. Of stap eerder uit de bus of tram en wandel een stukje. </a:t>
            </a:r>
          </a:p>
          <a:p>
            <a:pPr marL="171450" indent="-171450">
              <a:buFont typeface="Arial" panose="020B0604020202020204" pitchFamily="34" charset="0"/>
              <a:buChar char="•"/>
            </a:pPr>
            <a:r>
              <a:rPr lang="nl-NL" dirty="0"/>
              <a:t>Wandelen is goed voor u, maar u behaalt echt resultaat als u het combineert met spierversterkende oefeningen</a:t>
            </a:r>
          </a:p>
        </p:txBody>
      </p:sp>
    </p:spTree>
    <p:extLst>
      <p:ext uri="{BB962C8B-B14F-4D97-AF65-F5344CB8AC3E}">
        <p14:creationId xmlns:p14="http://schemas.microsoft.com/office/powerpoint/2010/main" val="74436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Wilt u liever hulp bij het verbeteren van uw evenwicht en spierkracht?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Steeds vaker worden speciale trainingen voor ouderen aangeboden om vallen te voorkomen. </a:t>
            </a:r>
            <a:br>
              <a:rPr lang="nl-NL" dirty="0"/>
            </a:br>
            <a:r>
              <a:rPr lang="nl-NL" dirty="0"/>
              <a:t>Vaak worden deze trainingen vergoed door de zorgverzekeraar in de aanvullende zorgverzekering. </a:t>
            </a:r>
            <a:r>
              <a:rPr lang="nl-NL" b="1" dirty="0">
                <a:highlight>
                  <a:srgbClr val="FFFF00"/>
                </a:highlight>
              </a:rPr>
              <a:t>Ook kunnen trainingen worden aangeboden door uw gemeente.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Voorbeelden van goede trainingen die de kans op een val verkleinen: Otago, In Balans of Vallen Verleden Tijd </a:t>
            </a:r>
          </a:p>
          <a:p>
            <a:pPr marL="0" marR="0" indent="0" algn="l" defTabSz="914400" rtl="0" eaLnBrk="1" fontAlgn="auto" latinLnBrk="0" hangingPunct="1">
              <a:lnSpc>
                <a:spcPct val="100000"/>
              </a:lnSpc>
              <a:spcBef>
                <a:spcPts val="0"/>
              </a:spcBef>
              <a:spcAft>
                <a:spcPts val="0"/>
              </a:spcAft>
              <a:buClrTx/>
              <a:buSzTx/>
              <a:buFontTx/>
              <a:buNone/>
              <a:tabLst/>
              <a:defRPr/>
            </a:pPr>
            <a:endParaRPr lang="nl-NL" b="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1" dirty="0"/>
              <a:t>U </a:t>
            </a:r>
            <a:r>
              <a:rPr lang="en-US" b="0" i="1" dirty="0" err="1"/>
              <a:t>kunt</a:t>
            </a:r>
            <a:r>
              <a:rPr lang="en-US" b="0" i="1" dirty="0"/>
              <a:t> </a:t>
            </a:r>
            <a:r>
              <a:rPr lang="en-US" b="0" i="1" dirty="0" err="1"/>
              <a:t>hier</a:t>
            </a:r>
            <a:r>
              <a:rPr lang="en-US" b="0" i="1" dirty="0"/>
              <a:t> </a:t>
            </a:r>
            <a:r>
              <a:rPr lang="en-US" b="0" i="1" dirty="0" err="1"/>
              <a:t>kiezen</a:t>
            </a:r>
            <a:r>
              <a:rPr lang="en-US" b="0" i="1" dirty="0"/>
              <a:t> </a:t>
            </a:r>
            <a:r>
              <a:rPr lang="en-US" b="0" i="1" dirty="0" err="1"/>
              <a:t>uit</a:t>
            </a:r>
            <a:r>
              <a:rPr lang="en-US" b="0" i="1" dirty="0"/>
              <a:t> de</a:t>
            </a:r>
            <a:r>
              <a:rPr lang="en-US" b="0" i="1" baseline="0" dirty="0"/>
              <a:t> </a:t>
            </a:r>
            <a:r>
              <a:rPr lang="en-US" b="0" i="1" baseline="0" dirty="0" err="1"/>
              <a:t>beweeginterventies</a:t>
            </a:r>
            <a:r>
              <a:rPr lang="en-US" b="0" i="1" baseline="0" dirty="0"/>
              <a:t> die </a:t>
            </a:r>
            <a:r>
              <a:rPr lang="en-US" b="0" i="1" baseline="0" dirty="0" err="1"/>
              <a:t>worden</a:t>
            </a:r>
            <a:r>
              <a:rPr lang="en-US" b="0" i="1" baseline="0" dirty="0"/>
              <a:t> </a:t>
            </a:r>
            <a:r>
              <a:rPr lang="en-US" b="0" i="1" baseline="0" dirty="0" err="1"/>
              <a:t>aangeboden</a:t>
            </a:r>
            <a:r>
              <a:rPr lang="en-US" b="0" i="1" baseline="0" dirty="0"/>
              <a:t> in </a:t>
            </a:r>
            <a:r>
              <a:rPr lang="en-US" b="0" i="1" baseline="0" dirty="0" err="1"/>
              <a:t>uw</a:t>
            </a:r>
            <a:r>
              <a:rPr lang="en-US" b="0" i="1" baseline="0" dirty="0"/>
              <a:t> </a:t>
            </a:r>
            <a:r>
              <a:rPr lang="en-US" b="0" i="1" baseline="0" dirty="0" err="1"/>
              <a:t>regio</a:t>
            </a:r>
            <a:r>
              <a:rPr lang="en-US" b="0" i="1" baseline="0" dirty="0"/>
              <a:t> en </a:t>
            </a:r>
            <a:r>
              <a:rPr lang="en-US" b="0" i="1" baseline="0" dirty="0" err="1"/>
              <a:t>daarover</a:t>
            </a:r>
            <a:r>
              <a:rPr lang="en-US" b="0" i="1" baseline="0" dirty="0"/>
              <a:t> </a:t>
            </a:r>
            <a:r>
              <a:rPr lang="en-US" b="0" i="1" baseline="0" dirty="0" err="1"/>
              <a:t>vertellen</a:t>
            </a:r>
            <a:r>
              <a:rPr lang="en-US" b="0" i="1" baseline="0" dirty="0"/>
              <a:t>:</a:t>
            </a:r>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b="0" i="1" dirty="0"/>
              <a:t>In </a:t>
            </a:r>
            <a:r>
              <a:rPr lang="en-US" b="0" i="1" dirty="0" err="1"/>
              <a:t>Balans</a:t>
            </a:r>
            <a:endParaRPr lang="en-US" b="0" i="1"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Arial" pitchFamily="1" charset="0"/>
                <a:cs typeface="Arial" pitchFamily="1" charset="0"/>
              </a:rPr>
              <a:t>Wat: </a:t>
            </a:r>
            <a:r>
              <a:rPr lang="nl-NL" sz="1200" i="1" kern="1200" dirty="0" err="1">
                <a:solidFill>
                  <a:schemeClr val="tx1"/>
                </a:solidFill>
                <a:effectLst/>
                <a:latin typeface="+mn-lt"/>
                <a:ea typeface="Arial" pitchFamily="1" charset="0"/>
                <a:cs typeface="Arial" pitchFamily="1" charset="0"/>
              </a:rPr>
              <a:t>Groeps</a:t>
            </a:r>
            <a:r>
              <a:rPr lang="nl-NL" sz="1200" i="1" kern="1200" dirty="0">
                <a:solidFill>
                  <a:schemeClr val="tx1"/>
                </a:solidFill>
                <a:effectLst/>
                <a:latin typeface="+mn-lt"/>
                <a:ea typeface="Arial" pitchFamily="1" charset="0"/>
                <a:cs typeface="Arial" pitchFamily="1" charset="0"/>
              </a:rPr>
              <a:t> oefenprogramma gebaseerd op Tai Chi incl. voorlichting </a:t>
            </a:r>
          </a:p>
          <a:p>
            <a:r>
              <a:rPr lang="en-US" sz="1200" i="1" kern="1200" dirty="0">
                <a:solidFill>
                  <a:schemeClr val="tx1"/>
                </a:solidFill>
                <a:effectLst/>
                <a:latin typeface="+mn-lt"/>
                <a:ea typeface="Arial" pitchFamily="1" charset="0"/>
                <a:cs typeface="Arial" pitchFamily="1" charset="0"/>
              </a:rPr>
              <a:t>Door </a:t>
            </a:r>
            <a:r>
              <a:rPr lang="en-US" sz="1200" i="1" kern="1200" dirty="0" err="1">
                <a:solidFill>
                  <a:schemeClr val="tx1"/>
                </a:solidFill>
                <a:effectLst/>
                <a:latin typeface="+mn-lt"/>
                <a:ea typeface="Arial" pitchFamily="1" charset="0"/>
                <a:cs typeface="Arial" pitchFamily="1" charset="0"/>
              </a:rPr>
              <a:t>wie</a:t>
            </a:r>
            <a:r>
              <a:rPr lang="en-US" sz="1200" i="1" kern="1200" dirty="0">
                <a:solidFill>
                  <a:schemeClr val="tx1"/>
                </a:solidFill>
                <a:effectLst/>
                <a:latin typeface="+mn-lt"/>
                <a:ea typeface="Arial" pitchFamily="1" charset="0"/>
                <a:cs typeface="Arial" pitchFamily="1" charset="0"/>
              </a:rPr>
              <a:t>: </a:t>
            </a:r>
            <a:r>
              <a:rPr lang="nl-NL" sz="1200" i="1" kern="1200" dirty="0">
                <a:solidFill>
                  <a:schemeClr val="tx1"/>
                </a:solidFill>
                <a:effectLst/>
                <a:latin typeface="+mn-lt"/>
                <a:ea typeface="Arial" pitchFamily="1" charset="0"/>
                <a:cs typeface="Arial" pitchFamily="1" charset="0"/>
              </a:rPr>
              <a:t>fysiotherapeuten, oefentherapeuten, </a:t>
            </a:r>
            <a:r>
              <a:rPr lang="nl-NL" sz="1200" i="1" kern="1200" dirty="0" err="1">
                <a:solidFill>
                  <a:schemeClr val="tx1"/>
                </a:solidFill>
                <a:effectLst/>
                <a:latin typeface="+mn-lt"/>
                <a:ea typeface="Arial" pitchFamily="1" charset="0"/>
                <a:cs typeface="Arial" pitchFamily="1" charset="0"/>
              </a:rPr>
              <a:t>MBvO</a:t>
            </a:r>
            <a:r>
              <a:rPr lang="nl-NL" sz="1200" i="1" kern="1200" dirty="0">
                <a:solidFill>
                  <a:schemeClr val="tx1"/>
                </a:solidFill>
                <a:effectLst/>
                <a:latin typeface="+mn-lt"/>
                <a:ea typeface="Arial" pitchFamily="1" charset="0"/>
                <a:cs typeface="Arial" pitchFamily="1" charset="0"/>
              </a:rPr>
              <a:t> docenten,</a:t>
            </a:r>
            <a:r>
              <a:rPr lang="nl-NL" sz="1200" i="1" kern="1200" baseline="0" dirty="0">
                <a:solidFill>
                  <a:schemeClr val="tx1"/>
                </a:solidFill>
                <a:effectLst/>
                <a:latin typeface="+mn-lt"/>
                <a:ea typeface="Arial" pitchFamily="1" charset="0"/>
                <a:cs typeface="Arial" pitchFamily="1" charset="0"/>
              </a:rPr>
              <a:t> </a:t>
            </a:r>
            <a:r>
              <a:rPr lang="nl-NL" sz="1200" i="1" kern="1200" dirty="0">
                <a:solidFill>
                  <a:schemeClr val="tx1"/>
                </a:solidFill>
                <a:effectLst/>
                <a:latin typeface="+mn-lt"/>
                <a:ea typeface="Arial" pitchFamily="1" charset="0"/>
                <a:cs typeface="Arial" pitchFamily="1" charset="0"/>
              </a:rPr>
              <a:t>sport en beweeg-leiders senioren</a:t>
            </a:r>
          </a:p>
          <a:p>
            <a:r>
              <a:rPr lang="en-US" sz="1200" i="1" kern="1200" dirty="0">
                <a:solidFill>
                  <a:schemeClr val="tx1"/>
                </a:solidFill>
                <a:effectLst/>
                <a:latin typeface="+mn-lt"/>
                <a:ea typeface="Arial" pitchFamily="1" charset="0"/>
                <a:cs typeface="Arial" pitchFamily="1" charset="0"/>
              </a:rPr>
              <a:t>Voor </a:t>
            </a:r>
            <a:r>
              <a:rPr lang="en-US" sz="1200" i="1" kern="1200" dirty="0" err="1">
                <a:solidFill>
                  <a:schemeClr val="tx1"/>
                </a:solidFill>
                <a:effectLst/>
                <a:latin typeface="+mn-lt"/>
                <a:ea typeface="Arial" pitchFamily="1" charset="0"/>
                <a:cs typeface="Arial" pitchFamily="1" charset="0"/>
              </a:rPr>
              <a:t>wie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Thuiswonde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ouderen</a:t>
            </a:r>
            <a:r>
              <a:rPr lang="en-US" sz="1200" i="1" kern="1200" dirty="0">
                <a:solidFill>
                  <a:schemeClr val="tx1"/>
                </a:solidFill>
                <a:effectLst/>
                <a:latin typeface="+mn-lt"/>
                <a:ea typeface="Arial" pitchFamily="1" charset="0"/>
                <a:cs typeface="Arial" pitchFamily="1" charset="0"/>
              </a:rPr>
              <a:t> 65+ pre-frail</a:t>
            </a:r>
            <a:endParaRPr lang="nl-NL" sz="1200" i="1" kern="1200" dirty="0">
              <a:solidFill>
                <a:schemeClr val="tx1"/>
              </a:solidFill>
              <a:effectLst/>
              <a:latin typeface="+mn-lt"/>
              <a:ea typeface="Arial" pitchFamily="1" charset="0"/>
              <a:cs typeface="Arial" pitchFamily="1" charset="0"/>
            </a:endParaRPr>
          </a:p>
          <a:p>
            <a:r>
              <a:rPr lang="en-US" sz="1200" i="1" kern="1200" dirty="0" err="1">
                <a:solidFill>
                  <a:schemeClr val="tx1"/>
                </a:solidFill>
                <a:effectLst/>
                <a:latin typeface="+mn-lt"/>
                <a:ea typeface="Arial" pitchFamily="1" charset="0"/>
                <a:cs typeface="Arial" pitchFamily="1" charset="0"/>
              </a:rPr>
              <a:t>Eigenaar</a:t>
            </a:r>
            <a:r>
              <a:rPr lang="en-US" sz="1200" i="1" kern="1200" dirty="0">
                <a:solidFill>
                  <a:schemeClr val="tx1"/>
                </a:solidFill>
                <a:effectLst/>
                <a:latin typeface="+mn-lt"/>
                <a:ea typeface="Arial" pitchFamily="1" charset="0"/>
                <a:cs typeface="Arial" pitchFamily="1" charset="0"/>
              </a:rPr>
              <a:t>: VeiligheidNL</a:t>
            </a:r>
            <a:endParaRPr lang="nl-NL" sz="1200" i="1" kern="1200" dirty="0">
              <a:solidFill>
                <a:schemeClr val="tx1"/>
              </a:solidFill>
              <a:effectLst/>
              <a:latin typeface="+mn-lt"/>
              <a:ea typeface="Arial" pitchFamily="1" charset="0"/>
              <a:cs typeface="Arial" pitchFamily="1" charset="0"/>
            </a:endParaRPr>
          </a:p>
          <a:p>
            <a:endParaRPr lang="nl-NL" sz="1200" i="1" kern="1200" dirty="0">
              <a:solidFill>
                <a:schemeClr val="tx1"/>
              </a:solidFill>
              <a:effectLst/>
              <a:latin typeface="+mn-lt"/>
              <a:ea typeface="Arial" pitchFamily="1" charset="0"/>
              <a:cs typeface="Arial" pitchFamily="1" charset="0"/>
            </a:endParaRPr>
          </a:p>
          <a:p>
            <a:r>
              <a:rPr lang="nl-NL" sz="1200" i="1" kern="1200" dirty="0">
                <a:solidFill>
                  <a:schemeClr val="tx1"/>
                </a:solidFill>
                <a:effectLst/>
                <a:latin typeface="+mn-lt"/>
                <a:ea typeface="Arial" pitchFamily="1" charset="0"/>
                <a:cs typeface="Arial" pitchFamily="1" charset="0"/>
              </a:rPr>
              <a:t>Otago</a:t>
            </a:r>
          </a:p>
          <a:p>
            <a:r>
              <a:rPr lang="en-US" sz="1200" i="1" kern="1200" dirty="0">
                <a:solidFill>
                  <a:schemeClr val="tx1"/>
                </a:solidFill>
                <a:effectLst/>
                <a:latin typeface="+mn-lt"/>
                <a:ea typeface="Arial" pitchFamily="1" charset="0"/>
                <a:cs typeface="Arial" pitchFamily="1" charset="0"/>
              </a:rPr>
              <a:t>Wat:  Training </a:t>
            </a:r>
            <a:r>
              <a:rPr lang="en-US" sz="1200" i="1" kern="1200" baseline="0" dirty="0">
                <a:solidFill>
                  <a:schemeClr val="tx1"/>
                </a:solidFill>
                <a:effectLst/>
                <a:latin typeface="+mn-lt"/>
                <a:ea typeface="Arial" pitchFamily="1" charset="0"/>
                <a:cs typeface="Arial" pitchFamily="1" charset="0"/>
              </a:rPr>
              <a:t> </a:t>
            </a:r>
            <a:r>
              <a:rPr lang="en-US" sz="1200" i="1" kern="1200" baseline="0" dirty="0" err="1">
                <a:solidFill>
                  <a:schemeClr val="tx1"/>
                </a:solidFill>
                <a:effectLst/>
                <a:latin typeface="+mn-lt"/>
                <a:ea typeface="Arial" pitchFamily="1" charset="0"/>
                <a:cs typeface="Arial" pitchFamily="1" charset="0"/>
              </a:rPr>
              <a:t>ter</a:t>
            </a:r>
            <a:r>
              <a:rPr lang="en-US" sz="1200" i="1" kern="1200" baseline="0" dirty="0">
                <a:solidFill>
                  <a:schemeClr val="tx1"/>
                </a:solidFill>
                <a:effectLst/>
                <a:latin typeface="+mn-lt"/>
                <a:ea typeface="Arial" pitchFamily="1" charset="0"/>
                <a:cs typeface="Arial" pitchFamily="1" charset="0"/>
              </a:rPr>
              <a:t> </a:t>
            </a:r>
            <a:r>
              <a:rPr lang="en-US" sz="1200" i="1" kern="1200" baseline="0" dirty="0" err="1">
                <a:solidFill>
                  <a:schemeClr val="tx1"/>
                </a:solidFill>
                <a:effectLst/>
                <a:latin typeface="+mn-lt"/>
                <a:ea typeface="Arial" pitchFamily="1" charset="0"/>
                <a:cs typeface="Arial" pitchFamily="1" charset="0"/>
              </a:rPr>
              <a:t>verbetering</a:t>
            </a:r>
            <a:r>
              <a:rPr lang="en-US" sz="1200" i="1" kern="1200" baseline="0" dirty="0">
                <a:solidFill>
                  <a:schemeClr val="tx1"/>
                </a:solidFill>
                <a:effectLst/>
                <a:latin typeface="+mn-lt"/>
                <a:ea typeface="Arial" pitchFamily="1" charset="0"/>
                <a:cs typeface="Arial" pitchFamily="1" charset="0"/>
              </a:rPr>
              <a:t> van </a:t>
            </a:r>
            <a:r>
              <a:rPr lang="en-US" sz="1200" i="1" kern="1200" baseline="0" dirty="0" err="1">
                <a:solidFill>
                  <a:schemeClr val="tx1"/>
                </a:solidFill>
                <a:effectLst/>
                <a:latin typeface="+mn-lt"/>
                <a:ea typeface="Arial" pitchFamily="1" charset="0"/>
                <a:cs typeface="Arial" pitchFamily="1" charset="0"/>
              </a:rPr>
              <a:t>spierkracht</a:t>
            </a:r>
            <a:r>
              <a:rPr lang="en-US" sz="1200" i="1" kern="1200" baseline="0" dirty="0">
                <a:solidFill>
                  <a:schemeClr val="tx1"/>
                </a:solidFill>
                <a:effectLst/>
                <a:latin typeface="+mn-lt"/>
                <a:ea typeface="Arial" pitchFamily="1" charset="0"/>
                <a:cs typeface="Arial" pitchFamily="1" charset="0"/>
              </a:rPr>
              <a:t> en </a:t>
            </a:r>
            <a:r>
              <a:rPr lang="en-US" sz="1200" i="1" kern="1200" baseline="0" dirty="0" err="1">
                <a:solidFill>
                  <a:schemeClr val="tx1"/>
                </a:solidFill>
                <a:effectLst/>
                <a:latin typeface="+mn-lt"/>
                <a:ea typeface="Arial" pitchFamily="1" charset="0"/>
                <a:cs typeface="Arial" pitchFamily="1" charset="0"/>
              </a:rPr>
              <a:t>balans</a:t>
            </a:r>
            <a:r>
              <a:rPr lang="en-US" sz="1200" i="1" kern="1200" baseline="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Thuis</a:t>
            </a:r>
            <a:r>
              <a:rPr lang="en-US" sz="1200" i="1" kern="1200" dirty="0">
                <a:solidFill>
                  <a:schemeClr val="tx1"/>
                </a:solidFill>
                <a:effectLst/>
                <a:latin typeface="+mn-lt"/>
                <a:ea typeface="Arial" pitchFamily="1" charset="0"/>
                <a:cs typeface="Arial" pitchFamily="1" charset="0"/>
              </a:rPr>
              <a:t> en </a:t>
            </a:r>
            <a:r>
              <a:rPr lang="en-US" sz="1200" i="1" kern="1200" dirty="0" err="1">
                <a:solidFill>
                  <a:schemeClr val="tx1"/>
                </a:solidFill>
                <a:effectLst/>
                <a:latin typeface="+mn-lt"/>
                <a:ea typeface="Arial" pitchFamily="1" charset="0"/>
                <a:cs typeface="Arial" pitchFamily="1" charset="0"/>
              </a:rPr>
              <a:t>groeps</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oefenprogramma</a:t>
            </a:r>
            <a:r>
              <a:rPr lang="en-US" sz="1200" i="1" kern="1200" dirty="0">
                <a:solidFill>
                  <a:schemeClr val="tx1"/>
                </a:solidFill>
                <a:effectLst/>
                <a:latin typeface="+mn-lt"/>
                <a:ea typeface="Arial" pitchFamily="1" charset="0"/>
                <a:cs typeface="Arial" pitchFamily="1" charset="0"/>
              </a:rPr>
              <a:t> t</a:t>
            </a:r>
            <a:endParaRPr lang="nl-NL" sz="1200" i="1" kern="1200" dirty="0">
              <a:solidFill>
                <a:schemeClr val="tx1"/>
              </a:solidFill>
              <a:effectLst/>
              <a:latin typeface="+mn-lt"/>
              <a:ea typeface="Arial" pitchFamily="1" charset="0"/>
              <a:cs typeface="Arial" pitchFamily="1" charset="0"/>
            </a:endParaRPr>
          </a:p>
          <a:p>
            <a:r>
              <a:rPr lang="en-US" sz="1200" i="1" kern="1200" dirty="0">
                <a:solidFill>
                  <a:schemeClr val="tx1"/>
                </a:solidFill>
                <a:effectLst/>
                <a:latin typeface="+mn-lt"/>
                <a:ea typeface="Arial" pitchFamily="1" charset="0"/>
                <a:cs typeface="Arial" pitchFamily="1" charset="0"/>
              </a:rPr>
              <a:t>Door </a:t>
            </a:r>
            <a:r>
              <a:rPr lang="en-US" sz="1200" i="1" kern="1200" dirty="0" err="1">
                <a:solidFill>
                  <a:schemeClr val="tx1"/>
                </a:solidFill>
                <a:effectLst/>
                <a:latin typeface="+mn-lt"/>
                <a:ea typeface="Arial" pitchFamily="1" charset="0"/>
                <a:cs typeface="Arial" pitchFamily="1" charset="0"/>
              </a:rPr>
              <a:t>wie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fysiotherapeuten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oefentherapeuten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beweegagogen</a:t>
            </a:r>
            <a:r>
              <a:rPr lang="en-US" sz="1200" i="1" kern="1200" dirty="0">
                <a:solidFill>
                  <a:schemeClr val="tx1"/>
                </a:solidFill>
                <a:effectLst/>
                <a:latin typeface="+mn-lt"/>
                <a:ea typeface="Arial" pitchFamily="1" charset="0"/>
                <a:cs typeface="Arial" pitchFamily="1" charset="0"/>
              </a:rPr>
              <a:t> en sport en </a:t>
            </a:r>
            <a:r>
              <a:rPr lang="en-US" sz="1200" i="1" kern="1200" dirty="0" err="1">
                <a:solidFill>
                  <a:schemeClr val="tx1"/>
                </a:solidFill>
                <a:effectLst/>
                <a:latin typeface="+mn-lt"/>
                <a:ea typeface="Arial" pitchFamily="1" charset="0"/>
                <a:cs typeface="Arial" pitchFamily="1" charset="0"/>
              </a:rPr>
              <a:t>beweeg-coördinatoren</a:t>
            </a:r>
            <a:endParaRPr lang="nl-NL" sz="1200" i="1" kern="1200" dirty="0">
              <a:solidFill>
                <a:schemeClr val="tx1"/>
              </a:solidFill>
              <a:effectLst/>
              <a:latin typeface="+mn-lt"/>
              <a:ea typeface="Arial" pitchFamily="1" charset="0"/>
              <a:cs typeface="Arial" pitchFamily="1" charset="0"/>
            </a:endParaRPr>
          </a:p>
          <a:p>
            <a:r>
              <a:rPr lang="en-US" sz="1200" i="1" kern="1200" dirty="0">
                <a:solidFill>
                  <a:schemeClr val="tx1"/>
                </a:solidFill>
                <a:effectLst/>
                <a:latin typeface="+mn-lt"/>
                <a:ea typeface="Arial" pitchFamily="1" charset="0"/>
                <a:cs typeface="Arial" pitchFamily="1" charset="0"/>
              </a:rPr>
              <a:t>Voor </a:t>
            </a:r>
            <a:r>
              <a:rPr lang="en-US" sz="1200" i="1" kern="1200" dirty="0" err="1">
                <a:solidFill>
                  <a:schemeClr val="tx1"/>
                </a:solidFill>
                <a:effectLst/>
                <a:latin typeface="+mn-lt"/>
                <a:ea typeface="Arial" pitchFamily="1" charset="0"/>
                <a:cs typeface="Arial" pitchFamily="1" charset="0"/>
              </a:rPr>
              <a:t>wie</a:t>
            </a:r>
            <a:r>
              <a:rPr lang="en-US" sz="1200" i="1" kern="1200" dirty="0">
                <a:solidFill>
                  <a:schemeClr val="tx1"/>
                </a:solidFill>
                <a:effectLst/>
                <a:latin typeface="+mn-lt"/>
                <a:ea typeface="Arial" pitchFamily="1" charset="0"/>
                <a:cs typeface="Arial" pitchFamily="1" charset="0"/>
              </a:rPr>
              <a:t>:</a:t>
            </a:r>
            <a:r>
              <a:rPr lang="en-US" sz="1200" i="1" kern="1200" baseline="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Thuiswonende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ouderen</a:t>
            </a:r>
            <a:r>
              <a:rPr lang="en-US" sz="1200" i="1" kern="1200" dirty="0">
                <a:solidFill>
                  <a:schemeClr val="tx1"/>
                </a:solidFill>
                <a:effectLst/>
                <a:latin typeface="+mn-lt"/>
                <a:ea typeface="Arial" pitchFamily="1" charset="0"/>
                <a:cs typeface="Arial" pitchFamily="1" charset="0"/>
              </a:rPr>
              <a:t> 65+ frail (</a:t>
            </a:r>
            <a:r>
              <a:rPr lang="en-US" sz="1200" i="1" kern="1200" dirty="0" err="1">
                <a:solidFill>
                  <a:schemeClr val="tx1"/>
                </a:solidFill>
                <a:effectLst/>
                <a:latin typeface="+mn-lt"/>
                <a:ea typeface="Arial" pitchFamily="1" charset="0"/>
                <a:cs typeface="Arial" pitchFamily="1" charset="0"/>
              </a:rPr>
              <a:t>vooral</a:t>
            </a:r>
            <a:r>
              <a:rPr lang="en-US" sz="1200" i="1" kern="1200" dirty="0">
                <a:solidFill>
                  <a:schemeClr val="tx1"/>
                </a:solidFill>
                <a:effectLst/>
                <a:latin typeface="+mn-lt"/>
                <a:ea typeface="Arial" pitchFamily="1" charset="0"/>
                <a:cs typeface="Arial" pitchFamily="1" charset="0"/>
              </a:rPr>
              <a:t> 80+)</a:t>
            </a:r>
            <a:endParaRPr lang="nl-NL" sz="1200" i="1" kern="1200" dirty="0">
              <a:solidFill>
                <a:schemeClr val="tx1"/>
              </a:solidFill>
              <a:effectLst/>
              <a:latin typeface="+mn-lt"/>
              <a:ea typeface="Arial" pitchFamily="1" charset="0"/>
              <a:cs typeface="Arial" pitchFamily="1" charset="0"/>
            </a:endParaRPr>
          </a:p>
          <a:p>
            <a:r>
              <a:rPr lang="en-US" sz="1200" i="1" kern="1200" dirty="0" err="1">
                <a:solidFill>
                  <a:schemeClr val="tx1"/>
                </a:solidFill>
                <a:effectLst/>
                <a:latin typeface="+mn-lt"/>
                <a:ea typeface="Arial" pitchFamily="1" charset="0"/>
                <a:cs typeface="Arial" pitchFamily="1" charset="0"/>
              </a:rPr>
              <a:t>Eigenaar</a:t>
            </a:r>
            <a:r>
              <a:rPr lang="en-US" sz="1200" i="1" kern="1200" dirty="0">
                <a:solidFill>
                  <a:schemeClr val="tx1"/>
                </a:solidFill>
                <a:effectLst/>
                <a:latin typeface="+mn-lt"/>
                <a:ea typeface="Arial" pitchFamily="1" charset="0"/>
                <a:cs typeface="Arial" pitchFamily="1" charset="0"/>
              </a:rPr>
              <a:t>: VeiligheidNL</a:t>
            </a:r>
          </a:p>
          <a:p>
            <a:endParaRPr lang="en-US" sz="1200" i="1" kern="1200" dirty="0">
              <a:solidFill>
                <a:schemeClr val="tx1"/>
              </a:solidFill>
              <a:effectLst/>
              <a:latin typeface="+mn-lt"/>
              <a:ea typeface="Arial" pitchFamily="1" charset="0"/>
              <a:cs typeface="Arial" pitchFamily="1" charset="0"/>
            </a:endParaRPr>
          </a:p>
          <a:p>
            <a:r>
              <a:rPr lang="en-US" sz="1200" i="1" kern="1200" dirty="0" err="1">
                <a:solidFill>
                  <a:schemeClr val="tx1"/>
                </a:solidFill>
                <a:effectLst/>
                <a:latin typeface="+mn-lt"/>
                <a:ea typeface="Arial" pitchFamily="1" charset="0"/>
                <a:cs typeface="Arial" pitchFamily="1" charset="0"/>
              </a:rPr>
              <a:t>Vallen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verleden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tijd</a:t>
            </a:r>
            <a:endParaRPr lang="nl-NL" sz="1200" i="1" kern="1200" dirty="0">
              <a:solidFill>
                <a:schemeClr val="tx1"/>
              </a:solidFill>
              <a:effectLst/>
              <a:latin typeface="+mn-lt"/>
              <a:ea typeface="Arial" pitchFamily="1" charset="0"/>
              <a:cs typeface="Arial" pitchFamily="1" charset="0"/>
            </a:endParaRPr>
          </a:p>
          <a:p>
            <a:r>
              <a:rPr lang="en-US" sz="1200" i="1" kern="1200" dirty="0">
                <a:solidFill>
                  <a:schemeClr val="tx1"/>
                </a:solidFill>
                <a:effectLst/>
                <a:latin typeface="+mn-lt"/>
                <a:ea typeface="Arial" pitchFamily="1" charset="0"/>
                <a:cs typeface="Arial" pitchFamily="1" charset="0"/>
              </a:rPr>
              <a:t>Wat: Training </a:t>
            </a:r>
            <a:r>
              <a:rPr lang="en-US" sz="1200" i="1" kern="1200" dirty="0" err="1">
                <a:solidFill>
                  <a:schemeClr val="tx1"/>
                </a:solidFill>
                <a:effectLst/>
                <a:latin typeface="+mn-lt"/>
                <a:ea typeface="Arial" pitchFamily="1" charset="0"/>
                <a:cs typeface="Arial" pitchFamily="1" charset="0"/>
              </a:rPr>
              <a:t>m.b.v</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een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hindernis</a:t>
            </a:r>
            <a:r>
              <a:rPr lang="en-US" sz="1200" i="1" kern="1200" baseline="0" dirty="0" err="1">
                <a:solidFill>
                  <a:schemeClr val="tx1"/>
                </a:solidFill>
                <a:effectLst/>
                <a:latin typeface="+mn-lt"/>
                <a:ea typeface="Arial" pitchFamily="1" charset="0"/>
                <a:cs typeface="Arial" pitchFamily="1" charset="0"/>
              </a:rPr>
              <a:t>baan</a:t>
            </a:r>
            <a:r>
              <a:rPr lang="en-US" sz="1200" i="1" kern="1200" baseline="0" dirty="0">
                <a:solidFill>
                  <a:schemeClr val="tx1"/>
                </a:solidFill>
                <a:effectLst/>
                <a:latin typeface="+mn-lt"/>
                <a:ea typeface="Arial" pitchFamily="1" charset="0"/>
                <a:cs typeface="Arial" pitchFamily="1" charset="0"/>
              </a:rPr>
              <a:t> en </a:t>
            </a:r>
            <a:r>
              <a:rPr lang="en-US" sz="1200" i="1" kern="1200" baseline="0" dirty="0" err="1">
                <a:solidFill>
                  <a:schemeClr val="tx1"/>
                </a:solidFill>
                <a:effectLst/>
                <a:latin typeface="+mn-lt"/>
                <a:ea typeface="Arial" pitchFamily="1" charset="0"/>
                <a:cs typeface="Arial" pitchFamily="1" charset="0"/>
              </a:rPr>
              <a:t>leren</a:t>
            </a:r>
            <a:r>
              <a:rPr lang="en-US" sz="1200" i="1" kern="1200" baseline="0" dirty="0">
                <a:solidFill>
                  <a:schemeClr val="tx1"/>
                </a:solidFill>
                <a:effectLst/>
                <a:latin typeface="+mn-lt"/>
                <a:ea typeface="Arial" pitchFamily="1" charset="0"/>
                <a:cs typeface="Arial" pitchFamily="1" charset="0"/>
              </a:rPr>
              <a:t> van </a:t>
            </a:r>
            <a:r>
              <a:rPr lang="en-US" sz="1200" i="1" kern="1200" baseline="0" dirty="0" err="1">
                <a:solidFill>
                  <a:schemeClr val="tx1"/>
                </a:solidFill>
                <a:effectLst/>
                <a:latin typeface="+mn-lt"/>
                <a:ea typeface="Arial" pitchFamily="1" charset="0"/>
                <a:cs typeface="Arial" pitchFamily="1" charset="0"/>
              </a:rPr>
              <a:t>valtechnieken</a:t>
            </a:r>
            <a:r>
              <a:rPr lang="en-US" sz="1200" i="1" kern="1200" baseline="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Groeps</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oefenprogramma</a:t>
            </a:r>
            <a:r>
              <a:rPr lang="en-US" sz="1200" i="1" kern="1200" dirty="0">
                <a:solidFill>
                  <a:schemeClr val="tx1"/>
                </a:solidFill>
                <a:effectLst/>
                <a:latin typeface="+mn-lt"/>
                <a:ea typeface="Arial" pitchFamily="1" charset="0"/>
                <a:cs typeface="Arial" pitchFamily="1" charset="0"/>
              </a:rPr>
              <a:t> en </a:t>
            </a:r>
            <a:r>
              <a:rPr lang="en-US" sz="1200" i="1" kern="1200" dirty="0" err="1">
                <a:solidFill>
                  <a:schemeClr val="tx1"/>
                </a:solidFill>
                <a:effectLst/>
                <a:latin typeface="+mn-lt"/>
                <a:ea typeface="Arial" pitchFamily="1" charset="0"/>
                <a:cs typeface="Arial" pitchFamily="1" charset="0"/>
              </a:rPr>
              <a:t>valtraining</a:t>
            </a:r>
            <a:r>
              <a:rPr lang="en-US" sz="1200" i="1" kern="1200" dirty="0">
                <a:solidFill>
                  <a:schemeClr val="tx1"/>
                </a:solidFill>
                <a:effectLst/>
                <a:latin typeface="+mn-lt"/>
                <a:ea typeface="Arial" pitchFamily="1" charset="0"/>
                <a:cs typeface="Arial" pitchFamily="1" charset="0"/>
              </a:rPr>
              <a:t>)’</a:t>
            </a:r>
            <a:endParaRPr lang="nl-NL" sz="1200" i="1" kern="1200" dirty="0">
              <a:solidFill>
                <a:schemeClr val="tx1"/>
              </a:solidFill>
              <a:effectLst/>
              <a:latin typeface="+mn-lt"/>
              <a:ea typeface="Arial" pitchFamily="1" charset="0"/>
              <a:cs typeface="Arial" pitchFamily="1" charset="0"/>
            </a:endParaRPr>
          </a:p>
          <a:p>
            <a:r>
              <a:rPr lang="en-US" sz="1200" i="1" kern="1200" dirty="0">
                <a:solidFill>
                  <a:schemeClr val="tx1"/>
                </a:solidFill>
                <a:effectLst/>
                <a:latin typeface="+mn-lt"/>
                <a:ea typeface="Arial" pitchFamily="1" charset="0"/>
                <a:cs typeface="Arial" pitchFamily="1" charset="0"/>
              </a:rPr>
              <a:t>Door</a:t>
            </a:r>
            <a:r>
              <a:rPr lang="en-US" sz="1200" i="1" kern="1200" baseline="0" dirty="0">
                <a:solidFill>
                  <a:schemeClr val="tx1"/>
                </a:solidFill>
                <a:effectLst/>
                <a:latin typeface="+mn-lt"/>
                <a:ea typeface="Arial" pitchFamily="1" charset="0"/>
                <a:cs typeface="Arial" pitchFamily="1" charset="0"/>
              </a:rPr>
              <a:t> </a:t>
            </a:r>
            <a:r>
              <a:rPr lang="en-US" sz="1200" i="1" kern="1200" baseline="0" dirty="0" err="1">
                <a:solidFill>
                  <a:schemeClr val="tx1"/>
                </a:solidFill>
                <a:effectLst/>
                <a:latin typeface="+mn-lt"/>
                <a:ea typeface="Arial" pitchFamily="1" charset="0"/>
                <a:cs typeface="Arial" pitchFamily="1" charset="0"/>
              </a:rPr>
              <a:t>wie</a:t>
            </a:r>
            <a:r>
              <a:rPr lang="en-US" sz="1200" i="1" kern="1200" baseline="0" dirty="0">
                <a:solidFill>
                  <a:schemeClr val="tx1"/>
                </a:solidFill>
                <a:effectLst/>
                <a:latin typeface="+mn-lt"/>
                <a:ea typeface="Arial" pitchFamily="1" charset="0"/>
                <a:cs typeface="Arial" pitchFamily="1" charset="0"/>
              </a:rPr>
              <a:t>: </a:t>
            </a:r>
            <a:r>
              <a:rPr lang="en-US" sz="1200" i="1" kern="1200" baseline="0" dirty="0" err="1">
                <a:solidFill>
                  <a:schemeClr val="tx1"/>
                </a:solidFill>
                <a:effectLst/>
                <a:latin typeface="+mn-lt"/>
                <a:ea typeface="Arial" pitchFamily="1" charset="0"/>
                <a:cs typeface="Arial" pitchFamily="1" charset="0"/>
              </a:rPr>
              <a:t>f</a:t>
            </a:r>
            <a:r>
              <a:rPr lang="en-US" sz="1200" i="1" kern="1200" dirty="0" err="1">
                <a:solidFill>
                  <a:schemeClr val="tx1"/>
                </a:solidFill>
                <a:effectLst/>
                <a:latin typeface="+mn-lt"/>
                <a:ea typeface="Arial" pitchFamily="1" charset="0"/>
                <a:cs typeface="Arial" pitchFamily="1" charset="0"/>
              </a:rPr>
              <a:t>ysiotherapeuten</a:t>
            </a:r>
            <a:endParaRPr lang="nl-NL" sz="1200" i="1" kern="1200" dirty="0">
              <a:solidFill>
                <a:schemeClr val="tx1"/>
              </a:solidFill>
              <a:effectLst/>
              <a:latin typeface="+mn-lt"/>
              <a:ea typeface="Arial" pitchFamily="1" charset="0"/>
              <a:cs typeface="Arial" pitchFamily="1" charset="0"/>
            </a:endParaRPr>
          </a:p>
          <a:p>
            <a:r>
              <a:rPr lang="en-US" sz="1200" i="1" kern="1200" dirty="0">
                <a:solidFill>
                  <a:schemeClr val="tx1"/>
                </a:solidFill>
                <a:effectLst/>
                <a:latin typeface="+mn-lt"/>
                <a:ea typeface="Arial" pitchFamily="1" charset="0"/>
                <a:cs typeface="Arial" pitchFamily="1" charset="0"/>
              </a:rPr>
              <a:t>Voor </a:t>
            </a:r>
            <a:r>
              <a:rPr lang="en-US" sz="1200" i="1" kern="1200" dirty="0" err="1">
                <a:solidFill>
                  <a:schemeClr val="tx1"/>
                </a:solidFill>
                <a:effectLst/>
                <a:latin typeface="+mn-lt"/>
                <a:ea typeface="Arial" pitchFamily="1" charset="0"/>
                <a:cs typeface="Arial" pitchFamily="1" charset="0"/>
              </a:rPr>
              <a:t>wie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Thuiswonende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ouderen</a:t>
            </a:r>
            <a:r>
              <a:rPr lang="en-US" sz="1200" i="1" kern="1200" dirty="0">
                <a:solidFill>
                  <a:schemeClr val="tx1"/>
                </a:solidFill>
                <a:effectLst/>
                <a:latin typeface="+mn-lt"/>
                <a:ea typeface="Arial" pitchFamily="1" charset="0"/>
                <a:cs typeface="Arial" pitchFamily="1" charset="0"/>
              </a:rPr>
              <a:t> 65+  die in </a:t>
            </a:r>
            <a:r>
              <a:rPr lang="en-US" sz="1200" i="1" kern="1200" dirty="0" err="1">
                <a:solidFill>
                  <a:schemeClr val="tx1"/>
                </a:solidFill>
                <a:effectLst/>
                <a:latin typeface="+mn-lt"/>
                <a:ea typeface="Arial" pitchFamily="1" charset="0"/>
                <a:cs typeface="Arial" pitchFamily="1" charset="0"/>
              </a:rPr>
              <a:t>staat</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zijn</a:t>
            </a:r>
            <a:r>
              <a:rPr lang="en-US" sz="1200" i="1" kern="1200" dirty="0">
                <a:solidFill>
                  <a:schemeClr val="tx1"/>
                </a:solidFill>
                <a:effectLst/>
                <a:latin typeface="+mn-lt"/>
                <a:ea typeface="Arial" pitchFamily="1" charset="0"/>
                <a:cs typeface="Arial" pitchFamily="1" charset="0"/>
              </a:rPr>
              <a:t> 15 min </a:t>
            </a:r>
            <a:r>
              <a:rPr lang="en-US" sz="1200" i="1" kern="1200" dirty="0" err="1">
                <a:solidFill>
                  <a:schemeClr val="tx1"/>
                </a:solidFill>
                <a:effectLst/>
                <a:latin typeface="+mn-lt"/>
                <a:ea typeface="Arial" pitchFamily="1" charset="0"/>
                <a:cs typeface="Arial" pitchFamily="1" charset="0"/>
              </a:rPr>
              <a:t>te</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lopen</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zonder</a:t>
            </a:r>
            <a:r>
              <a:rPr lang="en-US" sz="1200" i="1" kern="1200" dirty="0">
                <a:solidFill>
                  <a:schemeClr val="tx1"/>
                </a:solidFill>
                <a:effectLst/>
                <a:latin typeface="+mn-lt"/>
                <a:ea typeface="Arial" pitchFamily="1" charset="0"/>
                <a:cs typeface="Arial" pitchFamily="1" charset="0"/>
              </a:rPr>
              <a:t> </a:t>
            </a:r>
            <a:r>
              <a:rPr lang="en-US" sz="1200" i="1" kern="1200" dirty="0" err="1">
                <a:solidFill>
                  <a:schemeClr val="tx1"/>
                </a:solidFill>
                <a:effectLst/>
                <a:latin typeface="+mn-lt"/>
                <a:ea typeface="Arial" pitchFamily="1" charset="0"/>
                <a:cs typeface="Arial" pitchFamily="1" charset="0"/>
              </a:rPr>
              <a:t>hulpmiddel</a:t>
            </a:r>
            <a:r>
              <a:rPr lang="en-US" sz="1200" i="1" kern="1200" dirty="0">
                <a:solidFill>
                  <a:schemeClr val="tx1"/>
                </a:solidFill>
                <a:effectLst/>
                <a:latin typeface="+mn-lt"/>
                <a:ea typeface="Arial" pitchFamily="1" charset="0"/>
                <a:cs typeface="Arial" pitchFamily="1" charset="0"/>
              </a:rPr>
              <a:t>)</a:t>
            </a:r>
            <a:endParaRPr lang="nl-NL" sz="1200" i="1" kern="1200" dirty="0">
              <a:solidFill>
                <a:schemeClr val="tx1"/>
              </a:solidFill>
              <a:effectLst/>
              <a:latin typeface="+mn-lt"/>
              <a:ea typeface="Arial" pitchFamily="1" charset="0"/>
              <a:cs typeface="Arial" pitchFamily="1" charset="0"/>
            </a:endParaRPr>
          </a:p>
          <a:p>
            <a:r>
              <a:rPr lang="en-US" sz="1200" i="1" kern="1200" dirty="0" err="1">
                <a:solidFill>
                  <a:schemeClr val="tx1"/>
                </a:solidFill>
                <a:effectLst/>
                <a:latin typeface="+mn-lt"/>
                <a:ea typeface="Arial" pitchFamily="1" charset="0"/>
                <a:cs typeface="Arial" pitchFamily="1" charset="0"/>
              </a:rPr>
              <a:t>Eigenaar</a:t>
            </a:r>
            <a:r>
              <a:rPr lang="en-US" sz="1200" i="1" kern="1200" dirty="0">
                <a:solidFill>
                  <a:schemeClr val="tx1"/>
                </a:solidFill>
                <a:effectLst/>
                <a:latin typeface="+mn-lt"/>
                <a:ea typeface="Arial" pitchFamily="1" charset="0"/>
                <a:cs typeface="Arial" pitchFamily="1" charset="0"/>
              </a:rPr>
              <a:t>: Sint </a:t>
            </a:r>
            <a:r>
              <a:rPr lang="en-US" sz="1200" i="1" kern="1200" dirty="0" err="1">
                <a:solidFill>
                  <a:schemeClr val="tx1"/>
                </a:solidFill>
                <a:effectLst/>
                <a:latin typeface="+mn-lt"/>
                <a:ea typeface="Arial" pitchFamily="1" charset="0"/>
                <a:cs typeface="Arial" pitchFamily="1" charset="0"/>
              </a:rPr>
              <a:t>Maartenskliniek</a:t>
            </a:r>
            <a:r>
              <a:rPr lang="en-US" sz="1200" i="1" kern="1200" dirty="0">
                <a:solidFill>
                  <a:schemeClr val="tx1"/>
                </a:solidFill>
                <a:effectLst/>
                <a:latin typeface="+mn-lt"/>
                <a:ea typeface="Arial" pitchFamily="1" charset="0"/>
                <a:cs typeface="Arial" pitchFamily="1" charset="0"/>
              </a:rPr>
              <a:t> </a:t>
            </a:r>
            <a:endParaRPr lang="nl-NL" sz="1200" i="1" kern="1200" dirty="0">
              <a:solidFill>
                <a:schemeClr val="tx1"/>
              </a:solidFill>
              <a:effectLst/>
              <a:latin typeface="+mn-lt"/>
              <a:ea typeface="Arial" pitchFamily="1" charset="0"/>
              <a:cs typeface="Arial" pitchFamily="1" charset="0"/>
            </a:endParaRPr>
          </a:p>
          <a:p>
            <a:endParaRPr lang="en-US" sz="1200" i="1" kern="1200" dirty="0">
              <a:solidFill>
                <a:schemeClr val="tx1"/>
              </a:solidFill>
              <a:effectLst/>
              <a:latin typeface="+mn-lt"/>
              <a:cs typeface="Arial" pitchFamily="1" charset="0"/>
            </a:endParaRPr>
          </a:p>
          <a:p>
            <a:r>
              <a:rPr lang="en-US" sz="1200" i="1" kern="1200" dirty="0">
                <a:solidFill>
                  <a:schemeClr val="tx1"/>
                </a:solidFill>
                <a:effectLst/>
                <a:latin typeface="+mn-lt"/>
                <a:cs typeface="Arial" pitchFamily="1" charset="0"/>
              </a:rPr>
              <a:t>Let</a:t>
            </a:r>
            <a:r>
              <a:rPr lang="en-US" sz="1200" i="1" kern="1200" baseline="0" dirty="0">
                <a:solidFill>
                  <a:schemeClr val="tx1"/>
                </a:solidFill>
                <a:effectLst/>
                <a:latin typeface="+mn-lt"/>
                <a:cs typeface="Arial" pitchFamily="1" charset="0"/>
              </a:rPr>
              <a:t> op; </a:t>
            </a:r>
            <a:r>
              <a:rPr lang="en-US" sz="1200" i="1" kern="1200" baseline="0" dirty="0" err="1">
                <a:solidFill>
                  <a:schemeClr val="tx1"/>
                </a:solidFill>
                <a:effectLst/>
                <a:latin typeface="+mn-lt"/>
                <a:cs typeface="Arial" pitchFamily="1" charset="0"/>
              </a:rPr>
              <a:t>bespreek</a:t>
            </a:r>
            <a:r>
              <a:rPr lang="en-US" sz="1200" i="1" kern="1200" baseline="0" dirty="0">
                <a:solidFill>
                  <a:schemeClr val="tx1"/>
                </a:solidFill>
                <a:effectLst/>
                <a:latin typeface="+mn-lt"/>
                <a:cs typeface="Arial" pitchFamily="1" charset="0"/>
              </a:rPr>
              <a:t> </a:t>
            </a:r>
            <a:r>
              <a:rPr lang="en-US" sz="1200" i="1" kern="1200" baseline="0" dirty="0" err="1">
                <a:solidFill>
                  <a:schemeClr val="tx1"/>
                </a:solidFill>
                <a:effectLst/>
                <a:latin typeface="+mn-lt"/>
                <a:cs typeface="Arial" pitchFamily="1" charset="0"/>
              </a:rPr>
              <a:t>alleen</a:t>
            </a:r>
            <a:r>
              <a:rPr lang="en-US" sz="1200" i="1" kern="1200" baseline="0" dirty="0">
                <a:solidFill>
                  <a:schemeClr val="tx1"/>
                </a:solidFill>
                <a:effectLst/>
                <a:latin typeface="+mn-lt"/>
                <a:cs typeface="Arial" pitchFamily="1" charset="0"/>
              </a:rPr>
              <a:t> </a:t>
            </a:r>
            <a:r>
              <a:rPr lang="en-US" sz="1200" i="1" kern="1200" baseline="0" dirty="0" err="1">
                <a:solidFill>
                  <a:schemeClr val="tx1"/>
                </a:solidFill>
                <a:effectLst/>
                <a:latin typeface="+mn-lt"/>
                <a:cs typeface="Arial" pitchFamily="1" charset="0"/>
              </a:rPr>
              <a:t>degene</a:t>
            </a:r>
            <a:r>
              <a:rPr lang="en-US" sz="1200" i="1" kern="1200" baseline="0" dirty="0">
                <a:solidFill>
                  <a:schemeClr val="tx1"/>
                </a:solidFill>
                <a:effectLst/>
                <a:latin typeface="+mn-lt"/>
                <a:cs typeface="Arial" pitchFamily="1" charset="0"/>
              </a:rPr>
              <a:t> die </a:t>
            </a:r>
            <a:r>
              <a:rPr lang="en-US" sz="1200" i="1" kern="1200" baseline="0" dirty="0" err="1">
                <a:solidFill>
                  <a:schemeClr val="tx1"/>
                </a:solidFill>
                <a:effectLst/>
                <a:latin typeface="+mn-lt"/>
                <a:cs typeface="Arial" pitchFamily="1" charset="0"/>
              </a:rPr>
              <a:t>ook</a:t>
            </a:r>
            <a:r>
              <a:rPr lang="en-US" sz="1200" i="1" kern="1200" baseline="0" dirty="0">
                <a:solidFill>
                  <a:schemeClr val="tx1"/>
                </a:solidFill>
                <a:effectLst/>
                <a:latin typeface="+mn-lt"/>
                <a:cs typeface="Arial" pitchFamily="1" charset="0"/>
              </a:rPr>
              <a:t> </a:t>
            </a:r>
            <a:r>
              <a:rPr lang="en-US" sz="1200" i="1" kern="1200" baseline="0" dirty="0" err="1">
                <a:solidFill>
                  <a:schemeClr val="tx1"/>
                </a:solidFill>
                <a:effectLst/>
                <a:latin typeface="+mn-lt"/>
                <a:cs typeface="Arial" pitchFamily="1" charset="0"/>
              </a:rPr>
              <a:t>lokaal</a:t>
            </a:r>
            <a:r>
              <a:rPr lang="en-US" sz="1200" i="1" kern="1200" baseline="0" dirty="0">
                <a:solidFill>
                  <a:schemeClr val="tx1"/>
                </a:solidFill>
                <a:effectLst/>
                <a:latin typeface="+mn-lt"/>
                <a:cs typeface="Arial" pitchFamily="1" charset="0"/>
              </a:rPr>
              <a:t> </a:t>
            </a:r>
            <a:r>
              <a:rPr lang="en-US" sz="1200" i="1" kern="1200" baseline="0" dirty="0" err="1">
                <a:solidFill>
                  <a:schemeClr val="tx1"/>
                </a:solidFill>
                <a:effectLst/>
                <a:latin typeface="+mn-lt"/>
                <a:cs typeface="Arial" pitchFamily="1" charset="0"/>
              </a:rPr>
              <a:t>aangeboden</a:t>
            </a:r>
            <a:r>
              <a:rPr lang="en-US" sz="1200" i="1" kern="1200" baseline="0" dirty="0">
                <a:solidFill>
                  <a:schemeClr val="tx1"/>
                </a:solidFill>
                <a:effectLst/>
                <a:latin typeface="+mn-lt"/>
                <a:cs typeface="Arial" pitchFamily="1" charset="0"/>
              </a:rPr>
              <a:t> </a:t>
            </a:r>
            <a:r>
              <a:rPr lang="en-US" sz="1200" i="1" kern="1200" baseline="0" dirty="0" err="1">
                <a:solidFill>
                  <a:schemeClr val="tx1"/>
                </a:solidFill>
                <a:effectLst/>
                <a:latin typeface="+mn-lt"/>
                <a:cs typeface="Arial" pitchFamily="1" charset="0"/>
              </a:rPr>
              <a:t>worden</a:t>
            </a:r>
            <a:r>
              <a:rPr lang="en-US" sz="1200" i="1" kern="1200" baseline="0" dirty="0">
                <a:solidFill>
                  <a:schemeClr val="tx1"/>
                </a:solidFill>
                <a:effectLst/>
                <a:latin typeface="+mn-lt"/>
                <a:cs typeface="Arial" pitchFamily="1" charset="0"/>
              </a:rPr>
              <a:t>!</a:t>
            </a:r>
          </a:p>
          <a:p>
            <a:endParaRPr lang="en-US" sz="1200" i="1" kern="1200" baseline="0" dirty="0">
              <a:solidFill>
                <a:schemeClr val="tx1"/>
              </a:solidFill>
              <a:effectLst/>
              <a:latin typeface="+mn-lt"/>
              <a:cs typeface="Arial" pitchFamily="1" charset="0"/>
            </a:endParaRPr>
          </a:p>
          <a:p>
            <a:pPr marL="0" marR="0" lvl="0" indent="0" algn="l" defTabSz="914400" rtl="0" eaLnBrk="1" fontAlgn="auto" latinLnBrk="0" hangingPunct="1">
              <a:lnSpc>
                <a:spcPct val="100000"/>
              </a:lnSpc>
              <a:spcBef>
                <a:spcPts val="400"/>
              </a:spcBef>
              <a:spcAft>
                <a:spcPts val="0"/>
              </a:spcAft>
              <a:buClrTx/>
              <a:buSzTx/>
              <a:buFontTx/>
              <a:buNone/>
              <a:tabLst/>
              <a:defRPr/>
            </a:pPr>
            <a:r>
              <a:rPr lang="en-US" b="0" i="1" dirty="0" err="1"/>
              <a:t>Zie</a:t>
            </a:r>
            <a:r>
              <a:rPr lang="en-US" b="0" i="1" dirty="0"/>
              <a:t>: https://www.veiligheid.nl/valpreventie/interventies/beweeginterventies</a:t>
            </a:r>
          </a:p>
          <a:p>
            <a:endParaRPr lang="nl-NL" dirty="0"/>
          </a:p>
          <a:p>
            <a:endParaRPr lang="nl-NL" dirty="0"/>
          </a:p>
        </p:txBody>
      </p:sp>
    </p:spTree>
    <p:extLst>
      <p:ext uri="{BB962C8B-B14F-4D97-AF65-F5344CB8AC3E}">
        <p14:creationId xmlns:p14="http://schemas.microsoft.com/office/powerpoint/2010/main" val="248221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dirty="0"/>
              <a:t>Link </a:t>
            </a:r>
            <a:r>
              <a:rPr lang="en-US" dirty="0" err="1"/>
              <a:t>naar</a:t>
            </a:r>
            <a:r>
              <a:rPr lang="en-US" dirty="0"/>
              <a:t> video: </a:t>
            </a:r>
            <a:r>
              <a:rPr lang="nl-NL" dirty="0">
                <a:hlinkClick r:id="rId3"/>
              </a:rPr>
              <a:t>Valpreventie Ouderen – YouTube</a:t>
            </a:r>
            <a:endParaRPr lang="nl-NL" dirty="0"/>
          </a:p>
          <a:p>
            <a:pPr marL="0" marR="0" lvl="0" indent="0" algn="l" defTabSz="914400" rtl="0" eaLnBrk="1" fontAlgn="auto" latinLnBrk="0" hangingPunct="1">
              <a:lnSpc>
                <a:spcPct val="100000"/>
              </a:lnSpc>
              <a:spcBef>
                <a:spcPts val="40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400"/>
              </a:spcBef>
              <a:spcAft>
                <a:spcPts val="0"/>
              </a:spcAft>
              <a:buClrTx/>
              <a:buSzTx/>
              <a:buFontTx/>
              <a:buNone/>
              <a:tabLst/>
              <a:defRPr/>
            </a:pPr>
            <a:r>
              <a:rPr lang="nl-NL" b="0" i="0" dirty="0">
                <a:solidFill>
                  <a:srgbClr val="030303"/>
                </a:solidFill>
                <a:effectLst/>
                <a:latin typeface="Roboto" panose="02000000000000000000" pitchFamily="2" charset="0"/>
              </a:rPr>
              <a:t>Een korte video waarin ouderen vertellen waarom zij aan valpreventie doen. Ook geeft een trainster van beweegtraining In Balans kort uitleg over het nut van valpreventie.</a:t>
            </a:r>
          </a:p>
          <a:p>
            <a:pPr marL="0" marR="0" lvl="0" indent="0" algn="l" defTabSz="914400" rtl="0" eaLnBrk="1" fontAlgn="auto" latinLnBrk="0" hangingPunct="1">
              <a:lnSpc>
                <a:spcPct val="100000"/>
              </a:lnSpc>
              <a:spcBef>
                <a:spcPts val="400"/>
              </a:spcBef>
              <a:spcAft>
                <a:spcPts val="0"/>
              </a:spcAft>
              <a:buClrTx/>
              <a:buSzTx/>
              <a:buFontTx/>
              <a:buNone/>
              <a:tabLst/>
              <a:defRPr/>
            </a:pPr>
            <a:endParaRPr lang="nl-NL" b="0" i="0" dirty="0">
              <a:solidFill>
                <a:srgbClr val="030303"/>
              </a:solidFill>
              <a:effectLst/>
              <a:latin typeface="Roboto" panose="02000000000000000000" pitchFamily="2" charset="0"/>
            </a:endParaRPr>
          </a:p>
          <a:p>
            <a:pPr marL="0" marR="0" lvl="0" indent="0" algn="l" defTabSz="914400" rtl="0" eaLnBrk="1" fontAlgn="auto" latinLnBrk="0" hangingPunct="1">
              <a:lnSpc>
                <a:spcPct val="100000"/>
              </a:lnSpc>
              <a:spcBef>
                <a:spcPts val="400"/>
              </a:spcBef>
              <a:spcAft>
                <a:spcPts val="0"/>
              </a:spcAft>
              <a:buClrTx/>
              <a:buSzTx/>
              <a:buFontTx/>
              <a:buNone/>
              <a:tabLst/>
              <a:defRPr/>
            </a:pPr>
            <a:r>
              <a:rPr lang="en-US" dirty="0"/>
              <a:t>In</a:t>
            </a:r>
            <a:r>
              <a:rPr lang="en-US" baseline="0" dirty="0"/>
              <a:t> </a:t>
            </a:r>
            <a:r>
              <a:rPr lang="en-US" baseline="0" dirty="0" err="1"/>
              <a:t>Balans</a:t>
            </a:r>
            <a:r>
              <a:rPr lang="en-US" baseline="0" dirty="0"/>
              <a:t> is </a:t>
            </a:r>
            <a:r>
              <a:rPr lang="en-US" baseline="0" dirty="0" err="1"/>
              <a:t>één</a:t>
            </a:r>
            <a:r>
              <a:rPr lang="en-US" baseline="0" dirty="0"/>
              <a:t> van de </a:t>
            </a:r>
            <a:r>
              <a:rPr lang="en-US" baseline="0" dirty="0" err="1"/>
              <a:t>beweegprogramma’s</a:t>
            </a:r>
            <a:r>
              <a:rPr lang="en-US" baseline="0" dirty="0"/>
              <a:t>. </a:t>
            </a:r>
            <a:r>
              <a:rPr lang="en-US" baseline="0" dirty="0" err="1"/>
              <a:t>Dit</a:t>
            </a:r>
            <a:r>
              <a:rPr lang="en-US" baseline="0" dirty="0"/>
              <a:t> </a:t>
            </a:r>
            <a:r>
              <a:rPr lang="en-US" baseline="0" dirty="0" err="1"/>
              <a:t>filmpje</a:t>
            </a:r>
            <a:r>
              <a:rPr lang="en-US" baseline="0" dirty="0"/>
              <a:t> </a:t>
            </a:r>
            <a:r>
              <a:rPr lang="en-US" baseline="0" dirty="0" err="1"/>
              <a:t>laat</a:t>
            </a:r>
            <a:r>
              <a:rPr lang="en-US" baseline="0" dirty="0"/>
              <a:t> </a:t>
            </a:r>
            <a:r>
              <a:rPr lang="en-US" baseline="0" dirty="0" err="1"/>
              <a:t>zien</a:t>
            </a:r>
            <a:r>
              <a:rPr lang="en-US" baseline="0" dirty="0"/>
              <a:t> wat In </a:t>
            </a:r>
            <a:r>
              <a:rPr lang="en-US" baseline="0" dirty="0" err="1"/>
              <a:t>Balans</a:t>
            </a:r>
            <a:r>
              <a:rPr lang="en-US" baseline="0" dirty="0"/>
              <a:t> </a:t>
            </a:r>
            <a:r>
              <a:rPr lang="en-US" baseline="0" dirty="0" err="1"/>
              <a:t>inhoudt</a:t>
            </a:r>
            <a:r>
              <a:rPr lang="en-US" baseline="0" dirty="0"/>
              <a:t>.</a:t>
            </a:r>
            <a:endParaRPr lang="nl-NL" dirty="0"/>
          </a:p>
          <a:p>
            <a:endParaRPr lang="nl-NL" dirty="0"/>
          </a:p>
        </p:txBody>
      </p:sp>
    </p:spTree>
    <p:extLst>
      <p:ext uri="{BB962C8B-B14F-4D97-AF65-F5344CB8AC3E}">
        <p14:creationId xmlns:p14="http://schemas.microsoft.com/office/powerpoint/2010/main" val="1933685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2063831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err="1"/>
              <a:t>Sommige</a:t>
            </a:r>
            <a:r>
              <a:rPr lang="en-US" sz="1200" dirty="0"/>
              <a:t> </a:t>
            </a:r>
            <a:r>
              <a:rPr lang="en-US" sz="1200" dirty="0" err="1"/>
              <a:t>medicijnen</a:t>
            </a:r>
            <a:r>
              <a:rPr lang="en-US" sz="1200" dirty="0"/>
              <a:t> (of </a:t>
            </a:r>
            <a:r>
              <a:rPr lang="en-US" sz="1200" dirty="0" err="1"/>
              <a:t>combinaties</a:t>
            </a:r>
            <a:r>
              <a:rPr lang="en-US" sz="1200" dirty="0"/>
              <a:t> van </a:t>
            </a:r>
            <a:r>
              <a:rPr lang="en-US" sz="1200" dirty="0" err="1"/>
              <a:t>medicijnen</a:t>
            </a:r>
            <a:r>
              <a:rPr lang="en-US" sz="1200" dirty="0"/>
              <a:t>) </a:t>
            </a:r>
            <a:r>
              <a:rPr lang="en-US" sz="1200" dirty="0" err="1"/>
              <a:t>zorgen</a:t>
            </a:r>
            <a:r>
              <a:rPr lang="en-US" sz="1200" dirty="0"/>
              <a:t> </a:t>
            </a:r>
            <a:r>
              <a:rPr lang="en-US" sz="1200" dirty="0" err="1"/>
              <a:t>dat</a:t>
            </a:r>
            <a:r>
              <a:rPr lang="en-US" sz="1200" dirty="0"/>
              <a:t> u </a:t>
            </a:r>
            <a:r>
              <a:rPr lang="en-US" sz="1200" dirty="0" err="1"/>
              <a:t>zich</a:t>
            </a:r>
            <a:r>
              <a:rPr lang="en-US" sz="1200" dirty="0"/>
              <a:t> </a:t>
            </a:r>
            <a:r>
              <a:rPr lang="en-US" sz="1200" dirty="0" err="1"/>
              <a:t>duizelig</a:t>
            </a:r>
            <a:r>
              <a:rPr lang="en-US" sz="1200" dirty="0"/>
              <a:t> </a:t>
            </a:r>
            <a:r>
              <a:rPr lang="en-US" sz="1200" dirty="0" err="1"/>
              <a:t>voelt</a:t>
            </a:r>
            <a:r>
              <a:rPr lang="en-US" sz="1200" dirty="0"/>
              <a:t>, of </a:t>
            </a:r>
            <a:r>
              <a:rPr lang="en-US" sz="1200" dirty="0" err="1"/>
              <a:t>slaperig</a:t>
            </a:r>
            <a:r>
              <a:rPr lang="en-US" sz="1200" dirty="0"/>
              <a:t>. Of </a:t>
            </a:r>
            <a:r>
              <a:rPr lang="en-US" sz="1200" dirty="0" err="1"/>
              <a:t>ze</a:t>
            </a:r>
            <a:r>
              <a:rPr lang="en-US" sz="1200" dirty="0"/>
              <a:t> </a:t>
            </a:r>
            <a:r>
              <a:rPr lang="en-US" sz="1200" dirty="0" err="1"/>
              <a:t>zorgen</a:t>
            </a:r>
            <a:r>
              <a:rPr lang="en-US" sz="1200" dirty="0"/>
              <a:t> </a:t>
            </a:r>
            <a:r>
              <a:rPr lang="en-US" sz="1200" dirty="0" err="1"/>
              <a:t>voor</a:t>
            </a:r>
            <a:r>
              <a:rPr lang="en-US" sz="1200" dirty="0"/>
              <a:t> </a:t>
            </a:r>
            <a:r>
              <a:rPr lang="en-US" sz="1200" dirty="0" err="1"/>
              <a:t>slappe</a:t>
            </a:r>
            <a:r>
              <a:rPr lang="en-US" sz="1200" dirty="0"/>
              <a:t> </a:t>
            </a:r>
            <a:r>
              <a:rPr lang="en-US" sz="1200" dirty="0" err="1"/>
              <a:t>spieren</a:t>
            </a:r>
            <a:r>
              <a:rPr lang="en-US" sz="1200" dirty="0"/>
              <a:t>  en </a:t>
            </a:r>
            <a:r>
              <a:rPr lang="en-US" sz="1200" dirty="0" err="1"/>
              <a:t>dat</a:t>
            </a:r>
            <a:r>
              <a:rPr lang="en-US" sz="1200" dirty="0"/>
              <a:t> u </a:t>
            </a:r>
            <a:r>
              <a:rPr lang="en-US" sz="1200" dirty="0" err="1"/>
              <a:t>trager</a:t>
            </a:r>
            <a:r>
              <a:rPr lang="en-US" sz="1200" dirty="0"/>
              <a:t> </a:t>
            </a:r>
            <a:r>
              <a:rPr lang="en-US" sz="1200" dirty="0" err="1"/>
              <a:t>reageert</a:t>
            </a:r>
            <a:r>
              <a:rPr lang="en-US" sz="1200" dirty="0"/>
              <a:t>. </a:t>
            </a:r>
            <a:r>
              <a:rPr lang="en-US" sz="1200" dirty="0" err="1"/>
              <a:t>Daardoor</a:t>
            </a:r>
            <a:r>
              <a:rPr lang="en-US" sz="1200" dirty="0"/>
              <a:t> is de </a:t>
            </a:r>
            <a:r>
              <a:rPr lang="en-US" sz="1200" dirty="0" err="1"/>
              <a:t>kans</a:t>
            </a:r>
            <a:r>
              <a:rPr lang="en-US" sz="1200" dirty="0"/>
              <a:t> </a:t>
            </a:r>
            <a:r>
              <a:rPr lang="en-US" sz="1200" dirty="0" err="1"/>
              <a:t>groter</a:t>
            </a:r>
            <a:r>
              <a:rPr lang="en-US" sz="1200" dirty="0"/>
              <a:t> </a:t>
            </a:r>
            <a:r>
              <a:rPr lang="en-US" sz="1200" dirty="0" err="1"/>
              <a:t>dat</a:t>
            </a:r>
            <a:r>
              <a:rPr lang="en-US" sz="1200" dirty="0"/>
              <a:t> u </a:t>
            </a:r>
            <a:r>
              <a:rPr lang="en-US" sz="1200" dirty="0" err="1"/>
              <a:t>valt</a:t>
            </a:r>
            <a:r>
              <a:rPr lang="en-US" sz="1200" dirty="0"/>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indent="0" algn="l" defTabSz="914400" rtl="0" eaLnBrk="1" fontAlgn="base" latinLnBrk="0" hangingPunct="1">
              <a:lnSpc>
                <a:spcPct val="100000"/>
              </a:lnSpc>
              <a:spcBef>
                <a:spcPct val="30000"/>
              </a:spcBef>
              <a:spcAft>
                <a:spcPct val="0"/>
              </a:spcAft>
              <a:buClrTx/>
              <a:buSzTx/>
              <a:buFontTx/>
              <a:buNone/>
              <a:tabLst/>
              <a:defRPr/>
            </a:pPr>
            <a:r>
              <a:rPr lang="nl-NL" dirty="0"/>
              <a:t>Let op! Medicijnen blijven langer in het lichaam doorwerken als u ouder wordt.</a:t>
            </a:r>
            <a:endParaRPr lang="nl-NL" sz="1200" dirty="0"/>
          </a:p>
          <a:p>
            <a:endParaRPr lang="nl-NL" sz="1200" b="0" i="0" u="none" strike="noStrike" kern="1200" baseline="0" dirty="0">
              <a:solidFill>
                <a:schemeClr val="tx1"/>
              </a:solidFill>
              <a:latin typeface="+mn-lt"/>
              <a:ea typeface="Arial" pitchFamily="1" charset="0"/>
              <a:cs typeface="Arial" pitchFamily="1" charset="0"/>
            </a:endParaRPr>
          </a:p>
          <a:p>
            <a:r>
              <a:rPr lang="nl-NL" sz="1200" b="0" i="0" u="none" strike="noStrike" kern="1200" baseline="0" dirty="0">
                <a:solidFill>
                  <a:schemeClr val="tx1"/>
                </a:solidFill>
                <a:latin typeface="+mn-lt"/>
                <a:ea typeface="Arial" pitchFamily="1" charset="0"/>
                <a:cs typeface="Arial" pitchFamily="1" charset="0"/>
              </a:rPr>
              <a:t>Overleg regelmatig met uw huisarts of apotheker of aanpassingen in uw medicatie nodig zijn. Informeer de huisarts of apotheker over alle geneesmiddelen die u gebruikt, dus ook degene die niet zijn voorgeschreven zoals eventuele alternatieve geneesmiddelen.</a:t>
            </a:r>
          </a:p>
          <a:p>
            <a:endParaRPr lang="en-US" sz="1200" b="0" i="0" u="none" strike="noStrike" kern="1200" baseline="0" dirty="0">
              <a:solidFill>
                <a:schemeClr val="tx1"/>
              </a:solidFill>
              <a:latin typeface="+mn-lt"/>
              <a:ea typeface="Arial" pitchFamily="1" charset="0"/>
              <a:cs typeface="Arial" pitchFamily="1" charset="0"/>
            </a:endParaRPr>
          </a:p>
          <a:p>
            <a:r>
              <a:rPr lang="en-US" sz="1200" b="0" i="1" u="none" strike="noStrike" kern="1200" baseline="0" dirty="0" err="1">
                <a:solidFill>
                  <a:schemeClr val="tx1"/>
                </a:solidFill>
                <a:latin typeface="+mn-lt"/>
                <a:ea typeface="Arial" pitchFamily="1" charset="0"/>
                <a:cs typeface="Arial" pitchFamily="1" charset="0"/>
              </a:rPr>
              <a:t>Zie</a:t>
            </a:r>
            <a:r>
              <a:rPr lang="en-US" sz="1200" b="0" i="1" u="none" strike="noStrike" kern="1200" baseline="0" dirty="0">
                <a:solidFill>
                  <a:schemeClr val="tx1"/>
                </a:solidFill>
                <a:latin typeface="+mn-lt"/>
                <a:ea typeface="Arial" pitchFamily="1" charset="0"/>
                <a:cs typeface="Arial" pitchFamily="1" charset="0"/>
              </a:rPr>
              <a:t>: https://www.veiligheid.nl/valpreventie/voorlichtingsmateriaal/folder-medicatie-en-vallen</a:t>
            </a:r>
          </a:p>
          <a:p>
            <a:endParaRPr lang="en-US" sz="1200" b="0" i="1" u="none" strike="noStrike" kern="1200" baseline="0" dirty="0">
              <a:solidFill>
                <a:schemeClr val="tx1"/>
              </a:solidFill>
              <a:latin typeface="+mn-lt"/>
              <a:ea typeface="Arial" pitchFamily="1" charset="0"/>
              <a:cs typeface="Arial" pitchFamily="1"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en-US" sz="1200" b="1" i="0" u="none" strike="noStrike" kern="1200" baseline="0" dirty="0">
                <a:solidFill>
                  <a:schemeClr val="tx1"/>
                </a:solidFill>
                <a:latin typeface="+mn-lt"/>
                <a:ea typeface="Arial" pitchFamily="1" charset="0"/>
                <a:cs typeface="Arial" pitchFamily="1" charset="0"/>
              </a:rPr>
              <a:t>Tip: </a:t>
            </a:r>
            <a:r>
              <a:rPr lang="en-US" sz="1200" b="1" i="0" u="none" strike="noStrike" kern="1200" baseline="0" dirty="0" err="1">
                <a:solidFill>
                  <a:schemeClr val="tx1"/>
                </a:solidFill>
                <a:latin typeface="+mn-lt"/>
                <a:ea typeface="Arial" pitchFamily="1" charset="0"/>
                <a:cs typeface="Arial" pitchFamily="1" charset="0"/>
              </a:rPr>
              <a:t>laat</a:t>
            </a:r>
            <a:r>
              <a:rPr lang="en-US" sz="1200" b="1" i="0" u="none" strike="noStrike" kern="1200" baseline="0" dirty="0">
                <a:solidFill>
                  <a:schemeClr val="tx1"/>
                </a:solidFill>
                <a:latin typeface="+mn-lt"/>
                <a:ea typeface="Arial" pitchFamily="1" charset="0"/>
                <a:cs typeface="Arial" pitchFamily="1" charset="0"/>
              </a:rPr>
              <a:t> de </a:t>
            </a:r>
            <a:r>
              <a:rPr lang="en-US" sz="1200" b="1" i="0" u="none" strike="noStrike" kern="1200" baseline="0" dirty="0" err="1">
                <a:solidFill>
                  <a:schemeClr val="tx1"/>
                </a:solidFill>
                <a:latin typeface="+mn-lt"/>
                <a:ea typeface="Arial" pitchFamily="1" charset="0"/>
                <a:cs typeface="Arial" pitchFamily="1" charset="0"/>
              </a:rPr>
              <a:t>animatie</a:t>
            </a:r>
            <a:r>
              <a:rPr lang="en-US" sz="1200" b="1" i="0" u="none" strike="noStrike" kern="1200" baseline="0" dirty="0">
                <a:solidFill>
                  <a:schemeClr val="tx1"/>
                </a:solidFill>
                <a:latin typeface="+mn-lt"/>
                <a:ea typeface="Arial" pitchFamily="1" charset="0"/>
                <a:cs typeface="Arial" pitchFamily="1" charset="0"/>
              </a:rPr>
              <a:t> </a:t>
            </a:r>
            <a:r>
              <a:rPr lang="en-US" sz="1200" b="1" i="0" u="none" strike="noStrike" kern="1200" baseline="0" dirty="0" err="1">
                <a:solidFill>
                  <a:schemeClr val="tx1"/>
                </a:solidFill>
                <a:latin typeface="+mn-lt"/>
                <a:ea typeface="Arial" pitchFamily="1" charset="0"/>
                <a:cs typeface="Arial" pitchFamily="1" charset="0"/>
              </a:rPr>
              <a:t>zien</a:t>
            </a:r>
            <a:r>
              <a:rPr lang="en-US" sz="1200" b="1" i="0" u="none" strike="noStrike" kern="1200" baseline="0" dirty="0">
                <a:solidFill>
                  <a:schemeClr val="tx1"/>
                </a:solidFill>
                <a:latin typeface="+mn-lt"/>
                <a:ea typeface="Arial" pitchFamily="1" charset="0"/>
                <a:cs typeface="Arial" pitchFamily="1" charset="0"/>
              </a:rPr>
              <a:t> over </a:t>
            </a:r>
            <a:r>
              <a:rPr lang="en-US" sz="1200" b="1" i="0" u="none" strike="noStrike" kern="1200" baseline="0" dirty="0" err="1">
                <a:solidFill>
                  <a:schemeClr val="tx1"/>
                </a:solidFill>
                <a:latin typeface="+mn-lt"/>
                <a:ea typeface="Arial" pitchFamily="1" charset="0"/>
                <a:cs typeface="Arial" pitchFamily="1" charset="0"/>
              </a:rPr>
              <a:t>risico’s</a:t>
            </a:r>
            <a:r>
              <a:rPr lang="en-US" sz="1200" b="1" i="0" u="none" strike="noStrike" kern="1200" baseline="0" dirty="0">
                <a:solidFill>
                  <a:schemeClr val="tx1"/>
                </a:solidFill>
                <a:latin typeface="+mn-lt"/>
                <a:ea typeface="Arial" pitchFamily="1" charset="0"/>
                <a:cs typeface="Arial" pitchFamily="1" charset="0"/>
              </a:rPr>
              <a:t> </a:t>
            </a:r>
            <a:r>
              <a:rPr lang="en-US" sz="1200" b="1" i="0" u="none" strike="noStrike" kern="1200" baseline="0" dirty="0" err="1">
                <a:solidFill>
                  <a:schemeClr val="tx1"/>
                </a:solidFill>
                <a:latin typeface="+mn-lt"/>
                <a:ea typeface="Arial" pitchFamily="1" charset="0"/>
                <a:cs typeface="Arial" pitchFamily="1" charset="0"/>
              </a:rPr>
              <a:t>medicijngebruik</a:t>
            </a:r>
            <a:r>
              <a:rPr lang="en-US" sz="1200" b="0" i="1" u="none" strike="noStrike" kern="1200" baseline="0" dirty="0">
                <a:solidFill>
                  <a:schemeClr val="tx1"/>
                </a:solidFill>
                <a:latin typeface="+mn-lt"/>
                <a:ea typeface="Arial" pitchFamily="1" charset="0"/>
                <a:cs typeface="Arial" pitchFamily="1" charset="0"/>
              </a:rPr>
              <a:t>: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https://youtu.be/MkbSRp9cbIU</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endParaRPr lang="en-US" sz="1200" b="0" i="1" u="none" strike="noStrike" kern="1200" baseline="0" dirty="0">
              <a:solidFill>
                <a:schemeClr val="tx1"/>
              </a:solidFill>
              <a:latin typeface="+mn-lt"/>
              <a:ea typeface="Arial" pitchFamily="1" charset="0"/>
              <a:cs typeface="Arial" pitchFamily="1" charset="0"/>
            </a:endParaRPr>
          </a:p>
          <a:p>
            <a:endParaRPr lang="nl-NL" dirty="0"/>
          </a:p>
        </p:txBody>
      </p:sp>
    </p:spTree>
    <p:extLst>
      <p:ext uri="{BB962C8B-B14F-4D97-AF65-F5344CB8AC3E}">
        <p14:creationId xmlns:p14="http://schemas.microsoft.com/office/powerpoint/2010/main" val="1158517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Doorloop de test</a:t>
            </a:r>
          </a:p>
          <a:p>
            <a:endParaRPr lang="nl-NL" dirty="0"/>
          </a:p>
          <a:p>
            <a:r>
              <a:rPr lang="nl-NL" dirty="0"/>
              <a:t>Tips voor het gesprek over uw medicijnen met de huisarts </a:t>
            </a:r>
          </a:p>
          <a:p>
            <a:pPr marL="171450" indent="-171450">
              <a:buFont typeface="Arial" panose="020B0604020202020204" pitchFamily="34" charset="0"/>
              <a:buChar char="•"/>
            </a:pPr>
            <a:r>
              <a:rPr lang="nl-NL" dirty="0"/>
              <a:t>Neem de laatste versie van het overzicht van uw medicijnen mee. </a:t>
            </a:r>
          </a:p>
          <a:p>
            <a:pPr marL="171450" indent="-171450">
              <a:buFont typeface="Arial" panose="020B0604020202020204" pitchFamily="34" charset="0"/>
              <a:buChar char="•"/>
            </a:pPr>
            <a:r>
              <a:rPr lang="nl-NL" dirty="0"/>
              <a:t>Vraag om uitleg over uw medicijnen en de bijwerkingen. </a:t>
            </a:r>
          </a:p>
          <a:p>
            <a:pPr marL="171450" indent="-171450">
              <a:buFont typeface="Arial" panose="020B0604020202020204" pitchFamily="34" charset="0"/>
              <a:buChar char="•"/>
            </a:pPr>
            <a:r>
              <a:rPr lang="nl-NL" dirty="0"/>
              <a:t>Als u meerdere medicijnen tegelijk gebruikt, vraag dan of ze bij elkaar passen. </a:t>
            </a:r>
          </a:p>
          <a:p>
            <a:pPr marL="171450" indent="-171450">
              <a:buFont typeface="Arial" panose="020B0604020202020204" pitchFamily="34" charset="0"/>
              <a:buChar char="•"/>
            </a:pPr>
            <a:r>
              <a:rPr lang="nl-NL" dirty="0"/>
              <a:t>Als u wilt stoppen of minderen met een medicijn, vraag dan of dat kan</a:t>
            </a:r>
          </a:p>
        </p:txBody>
      </p:sp>
    </p:spTree>
    <p:extLst>
      <p:ext uri="{BB962C8B-B14F-4D97-AF65-F5344CB8AC3E}">
        <p14:creationId xmlns:p14="http://schemas.microsoft.com/office/powerpoint/2010/main" val="718598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Wanneer men ouder wordt, verandert de behoefte aan voeding.</a:t>
            </a:r>
            <a:br>
              <a:rPr lang="nl-NL" sz="1800" dirty="0">
                <a:effectLst/>
                <a:latin typeface="Segoe UI" panose="020B0502040204020203" pitchFamily="34" charset="0"/>
              </a:rPr>
            </a:br>
            <a:r>
              <a:rPr lang="nl-NL" sz="1800" dirty="0">
                <a:effectLst/>
                <a:latin typeface="Segoe UI" panose="020B0502040204020203" pitchFamily="34" charset="0"/>
              </a:rPr>
              <a:t>Het is belangrijk om genoeg voedingsstoffen binnen te krijgen.</a:t>
            </a:r>
            <a:br>
              <a:rPr lang="nl-NL" sz="1800" dirty="0">
                <a:effectLst/>
                <a:latin typeface="Segoe UI" panose="020B0502040204020203" pitchFamily="34" charset="0"/>
              </a:rPr>
            </a:br>
            <a:r>
              <a:rPr lang="nl-NL" sz="1800" dirty="0">
                <a:effectLst/>
                <a:latin typeface="Segoe UI" panose="020B0502040204020203" pitchFamily="34" charset="0"/>
              </a:rPr>
              <a:t>Zodat uw botten stevig blijven, de gewrichten soepel blijven en de spierkracht op peil blijft. </a:t>
            </a:r>
            <a:br>
              <a:rPr lang="nl-NL" sz="1800" dirty="0">
                <a:effectLst/>
                <a:latin typeface="Segoe UI" panose="020B0502040204020203" pitchFamily="34" charset="0"/>
              </a:rPr>
            </a:br>
            <a:br>
              <a:rPr lang="nl-NL" sz="1800" dirty="0">
                <a:effectLst/>
                <a:latin typeface="Segoe UI" panose="020B0502040204020203" pitchFamily="34" charset="0"/>
              </a:rPr>
            </a:br>
            <a:r>
              <a:rPr lang="nl-NL" sz="1800" dirty="0">
                <a:effectLst/>
                <a:latin typeface="Segoe UI" panose="020B0502040204020203" pitchFamily="34" charset="0"/>
              </a:rPr>
              <a:t>Wat heeft u dagelijks nodig?</a:t>
            </a:r>
            <a:br>
              <a:rPr lang="nl-NL" sz="1800" dirty="0">
                <a:effectLst/>
                <a:latin typeface="Segoe UI" panose="020B0502040204020203" pitchFamily="34" charset="0"/>
              </a:rPr>
            </a:br>
            <a:r>
              <a:rPr lang="nl-NL" sz="1800" dirty="0">
                <a:effectLst/>
                <a:latin typeface="Segoe UI" panose="020B0502040204020203" pitchFamily="34" charset="0"/>
              </a:rPr>
              <a:t>Helaas kunt u niet voorkomen dat de spiermassa afneemt.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Wel kunt u het proces flink vertragen: blijf bewegen en eet genoeg voedsel met eiwitten.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Met de aanbevolen hoeveelheden uit de Schijf van Vijf krijgt u genoeg eiwitten binnen.</a:t>
            </a:r>
          </a:p>
          <a:p>
            <a:pPr marL="0" marR="0" lvl="0" indent="0" defTabSz="914400" eaLnBrk="1" fontAlgn="auto" latinLnBrk="0" hangingPunct="1">
              <a:lnSpc>
                <a:spcPct val="100000"/>
              </a:lnSpc>
              <a:spcBef>
                <a:spcPts val="400"/>
              </a:spcBef>
              <a:spcAft>
                <a:spcPts val="0"/>
              </a:spcAft>
              <a:buClrTx/>
              <a:buSzTx/>
              <a:buFontTx/>
              <a:buNone/>
              <a:tabLst/>
              <a:defRPr/>
            </a:pPr>
            <a:endParaRPr lang="nl-NL" sz="18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Tip: laat de animatie zien over Lekker en gezond eten: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https://youtu.be/ehdQJux5Fls</a:t>
            </a:r>
            <a:endParaRPr lang="nl-NL" sz="1800" dirty="0">
              <a:effectLst/>
              <a:latin typeface="Arial" panose="020B0604020202020204" pitchFamily="34" charset="0"/>
            </a:endParaRPr>
          </a:p>
          <a:p>
            <a:endParaRPr lang="nl-NL" sz="1200" b="0" i="0" u="none" strike="noStrike" kern="1200" baseline="0" dirty="0">
              <a:solidFill>
                <a:schemeClr val="tx1"/>
              </a:solidFill>
              <a:latin typeface="+mn-lt"/>
              <a:ea typeface="Arial" pitchFamily="1" charset="0"/>
              <a:cs typeface="Arial" pitchFamily="1" charset="0"/>
            </a:endParaRPr>
          </a:p>
          <a:p>
            <a:endParaRPr lang="nl-NL" dirty="0"/>
          </a:p>
        </p:txBody>
      </p:sp>
    </p:spTree>
    <p:extLst>
      <p:ext uri="{BB962C8B-B14F-4D97-AF65-F5344CB8AC3E}">
        <p14:creationId xmlns:p14="http://schemas.microsoft.com/office/powerpoint/2010/main" val="1312881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3732582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Doorloop de test</a:t>
            </a:r>
          </a:p>
          <a:p>
            <a:endParaRPr lang="nl-NL" dirty="0"/>
          </a:p>
          <a:p>
            <a:r>
              <a:rPr lang="nl-NL" dirty="0"/>
              <a:t>Tips om goed en voedzaam te eten Naast het volgen van de Schijf van Vijf, kunt u nog meer doen om goed te eten en op gewicht te blijven: </a:t>
            </a:r>
          </a:p>
          <a:p>
            <a:pPr marL="171450" indent="-171450">
              <a:buFont typeface="Arial" panose="020B0604020202020204" pitchFamily="34" charset="0"/>
              <a:buChar char="•"/>
            </a:pPr>
            <a:r>
              <a:rPr lang="nl-NL" dirty="0"/>
              <a:t>Zorg dat u op gewicht blijft. Valt u onbedoeld 4 kilo of meer af in een periode van 6 maanden of korter (ook bij overgewicht), ga dan langs bij uw huisarts. </a:t>
            </a:r>
          </a:p>
          <a:p>
            <a:pPr marL="171450" indent="-171450">
              <a:buFont typeface="Arial" panose="020B0604020202020204" pitchFamily="34" charset="0"/>
              <a:buChar char="•"/>
            </a:pPr>
            <a:r>
              <a:rPr lang="nl-NL" dirty="0"/>
              <a:t>Zorg dat u genoeg eiwitten binnenkrijgt. Uw spiermassa neemt namelijk af wanneer u ouder wordt. Eiwitten zitten vooral in melk en melkproducten, kaas, vis, vlees, ei en vleesvervangers. Maar ook in brood, graanproducten, peulvruchten en noten.</a:t>
            </a:r>
          </a:p>
          <a:p>
            <a:endParaRPr lang="nl-NL" dirty="0"/>
          </a:p>
        </p:txBody>
      </p:sp>
    </p:spTree>
    <p:extLst>
      <p:ext uri="{BB962C8B-B14F-4D97-AF65-F5344CB8AC3E}">
        <p14:creationId xmlns:p14="http://schemas.microsoft.com/office/powerpoint/2010/main" val="1771047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Goed kunnen zien is belangrijk voor een goede balans.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Als u ouder wordt, gaat uw zicht helaas achteruit.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Om te voorkomen dat u hierdoor sneller valt, hebben we een paar adviezen.</a:t>
            </a:r>
            <a:br>
              <a:rPr lang="nl-NL" sz="1800" dirty="0">
                <a:effectLst/>
                <a:latin typeface="Segoe UI" panose="020B0502040204020203" pitchFamily="34" charset="0"/>
              </a:rPr>
            </a:br>
            <a:endParaRPr lang="nl-NL" sz="18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Laat elk jaar uw ogen meten. Voor een uitgebreide oogmeting kunt u het beste een afspraak maken met een oogarts of optometrist.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Voor een bezoek aan een optometrist heeft u geen verwijzing nodig van uw huisarts.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Voor een bezoek aan een oogarts wel.</a:t>
            </a:r>
            <a:br>
              <a:rPr lang="nl-NL" sz="1800" dirty="0">
                <a:effectLst/>
                <a:latin typeface="Segoe UI" panose="020B0502040204020203" pitchFamily="34" charset="0"/>
              </a:rPr>
            </a:br>
            <a:br>
              <a:rPr lang="nl-NL" sz="1800" dirty="0">
                <a:effectLst/>
                <a:latin typeface="Segoe UI" panose="020B0502040204020203" pitchFamily="34" charset="0"/>
              </a:rPr>
            </a:br>
            <a:r>
              <a:rPr lang="nl-NL" sz="1800" dirty="0">
                <a:effectLst/>
                <a:latin typeface="Segoe UI" panose="020B0502040204020203" pitchFamily="34" charset="0"/>
              </a:rPr>
              <a:t>Bent u vaak buiten en bent u weleens eerder gevallen?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Dan is het handig om een bril te kopen speciaal voor veraf zien, die u buiten de deur kunt gebruiken.</a:t>
            </a:r>
            <a:br>
              <a:rPr lang="nl-NL" sz="1800" dirty="0">
                <a:effectLst/>
                <a:latin typeface="Segoe UI" panose="020B0502040204020203" pitchFamily="34" charset="0"/>
              </a:rPr>
            </a:br>
            <a:r>
              <a:rPr lang="nl-NL" sz="1800" dirty="0">
                <a:effectLst/>
                <a:latin typeface="Segoe UI" panose="020B0502040204020203" pitchFamily="34" charset="0"/>
              </a:rPr>
              <a:t>Een </a:t>
            </a:r>
            <a:r>
              <a:rPr lang="nl-NL" sz="1800" dirty="0" err="1">
                <a:effectLst/>
                <a:latin typeface="Segoe UI" panose="020B0502040204020203" pitchFamily="34" charset="0"/>
              </a:rPr>
              <a:t>varifocus</a:t>
            </a:r>
            <a:r>
              <a:rPr lang="nl-NL" sz="1800" dirty="0">
                <a:effectLst/>
                <a:latin typeface="Segoe UI" panose="020B0502040204020203" pitchFamily="34" charset="0"/>
              </a:rPr>
              <a:t>-bril is erg praktisch voor gebruik in huis.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Maar door  het leesvenster in een </a:t>
            </a:r>
            <a:r>
              <a:rPr lang="nl-NL" sz="1800" dirty="0" err="1">
                <a:effectLst/>
                <a:latin typeface="Segoe UI" panose="020B0502040204020203" pitchFamily="34" charset="0"/>
              </a:rPr>
              <a:t>varifocusbril</a:t>
            </a:r>
            <a:r>
              <a:rPr lang="nl-NL" sz="1800" dirty="0">
                <a:effectLst/>
                <a:latin typeface="Segoe UI" panose="020B0502040204020203" pitchFamily="34" charset="0"/>
              </a:rPr>
              <a:t> kunt u drempels en losse stoeptegels soms niet goed zien.</a:t>
            </a:r>
            <a:br>
              <a:rPr lang="nl-NL" sz="1800" dirty="0">
                <a:effectLst/>
                <a:latin typeface="Segoe UI" panose="020B0502040204020203" pitchFamily="34" charset="0"/>
              </a:rPr>
            </a:br>
            <a:endParaRPr lang="en-US" sz="1200" b="0" i="0" u="none" strike="noStrike" kern="1200" baseline="0" dirty="0">
              <a:solidFill>
                <a:schemeClr val="tx1"/>
              </a:solidFill>
              <a:latin typeface="+mn-lt"/>
              <a:ea typeface="Arial" pitchFamily="1" charset="0"/>
              <a:cs typeface="Arial" pitchFamily="1"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Help uw ogen, zorg voor genoeg licht.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Een 80-jarige heeft zelfs drie keer zoveel licht nodig als iemand van 25 jaar om goed te kunnen zien.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Genoeg licht in en om het huis is dus belangrijk voor goed zicht.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Zo ziet u struikelblokken beter en kunt u er goed mee om gaan.</a:t>
            </a:r>
            <a:br>
              <a:rPr lang="nl-NL" sz="1800" dirty="0">
                <a:effectLst/>
                <a:latin typeface="Segoe UI" panose="020B0502040204020203" pitchFamily="34" charset="0"/>
              </a:rPr>
            </a:br>
            <a:endParaRPr lang="en-US" sz="1200" b="0" i="0" u="none" strike="noStrike" kern="1200" baseline="0" dirty="0">
              <a:solidFill>
                <a:schemeClr val="tx1"/>
              </a:solidFill>
              <a:latin typeface="+mn-lt"/>
              <a:ea typeface="Arial" pitchFamily="1" charset="0"/>
              <a:cs typeface="Arial" pitchFamily="1" charset="0"/>
            </a:endParaRPr>
          </a:p>
          <a:p>
            <a:r>
              <a:rPr lang="en-US" sz="1200" b="0" i="1" u="none" strike="noStrike" kern="1200" baseline="0" dirty="0" err="1">
                <a:solidFill>
                  <a:schemeClr val="tx1"/>
                </a:solidFill>
                <a:latin typeface="+mn-lt"/>
                <a:ea typeface="Arial" pitchFamily="1" charset="0"/>
                <a:cs typeface="Arial" pitchFamily="1" charset="0"/>
              </a:rPr>
              <a:t>Zie</a:t>
            </a:r>
            <a:r>
              <a:rPr lang="en-US" sz="1200" b="0" i="1" u="none" strike="noStrike" kern="1200" baseline="0" dirty="0">
                <a:solidFill>
                  <a:schemeClr val="tx1"/>
                </a:solidFill>
                <a:latin typeface="+mn-lt"/>
                <a:ea typeface="Arial" pitchFamily="1" charset="0"/>
                <a:cs typeface="Arial" pitchFamily="1" charset="0"/>
              </a:rPr>
              <a:t>: https://www.veiligheid.nl/valpreventie/kennis-en-cijfers/effectieve-valpreventie/gezichtsvermogen</a:t>
            </a:r>
          </a:p>
          <a:p>
            <a:endParaRPr lang="en-US" sz="1200" b="0" i="1" u="none" strike="noStrike" kern="1200" baseline="0" dirty="0">
              <a:solidFill>
                <a:schemeClr val="tx1"/>
              </a:solidFill>
              <a:latin typeface="+mn-lt"/>
              <a:ea typeface="Arial" pitchFamily="1" charset="0"/>
              <a:cs typeface="Arial" pitchFamily="1"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en-US" sz="1200" b="1" i="0" u="none" strike="noStrike" kern="1200" baseline="0" dirty="0">
                <a:solidFill>
                  <a:schemeClr val="tx1"/>
                </a:solidFill>
                <a:latin typeface="+mn-lt"/>
                <a:ea typeface="Arial" pitchFamily="1" charset="0"/>
                <a:cs typeface="Arial" pitchFamily="1" charset="0"/>
              </a:rPr>
              <a:t>Tip: </a:t>
            </a:r>
            <a:r>
              <a:rPr lang="en-US" sz="1200" b="1" i="0" u="none" strike="noStrike" kern="1200" baseline="0" dirty="0" err="1">
                <a:solidFill>
                  <a:schemeClr val="tx1"/>
                </a:solidFill>
                <a:latin typeface="+mn-lt"/>
                <a:ea typeface="Arial" pitchFamily="1" charset="0"/>
                <a:cs typeface="Arial" pitchFamily="1" charset="0"/>
              </a:rPr>
              <a:t>laat</a:t>
            </a:r>
            <a:r>
              <a:rPr lang="en-US" sz="1200" b="1" i="0" u="none" strike="noStrike" kern="1200" baseline="0" dirty="0">
                <a:solidFill>
                  <a:schemeClr val="tx1"/>
                </a:solidFill>
                <a:latin typeface="+mn-lt"/>
                <a:ea typeface="Arial" pitchFamily="1" charset="0"/>
                <a:cs typeface="Arial" pitchFamily="1" charset="0"/>
              </a:rPr>
              <a:t> de </a:t>
            </a:r>
            <a:r>
              <a:rPr lang="en-US" sz="1200" b="1" i="0" u="none" strike="noStrike" kern="1200" baseline="0" dirty="0" err="1">
                <a:solidFill>
                  <a:schemeClr val="tx1"/>
                </a:solidFill>
                <a:latin typeface="+mn-lt"/>
                <a:ea typeface="Arial" pitchFamily="1" charset="0"/>
                <a:cs typeface="Arial" pitchFamily="1" charset="0"/>
              </a:rPr>
              <a:t>animatie</a:t>
            </a:r>
            <a:r>
              <a:rPr lang="en-US" sz="1200" b="1" i="0" u="none" strike="noStrike" kern="1200" baseline="0" dirty="0">
                <a:solidFill>
                  <a:schemeClr val="tx1"/>
                </a:solidFill>
                <a:latin typeface="+mn-lt"/>
                <a:ea typeface="Arial" pitchFamily="1" charset="0"/>
                <a:cs typeface="Arial" pitchFamily="1" charset="0"/>
              </a:rPr>
              <a:t> </a:t>
            </a:r>
            <a:r>
              <a:rPr lang="en-US" sz="1200" b="1" i="0" u="none" strike="noStrike" kern="1200" baseline="0" dirty="0" err="1">
                <a:solidFill>
                  <a:schemeClr val="tx1"/>
                </a:solidFill>
                <a:latin typeface="+mn-lt"/>
                <a:ea typeface="Arial" pitchFamily="1" charset="0"/>
                <a:cs typeface="Arial" pitchFamily="1" charset="0"/>
              </a:rPr>
              <a:t>zien</a:t>
            </a:r>
            <a:r>
              <a:rPr lang="en-US" sz="1200" b="1" i="0" u="none" strike="noStrike" kern="1200" baseline="0" dirty="0">
                <a:solidFill>
                  <a:schemeClr val="tx1"/>
                </a:solidFill>
                <a:latin typeface="+mn-lt"/>
                <a:ea typeface="Arial" pitchFamily="1" charset="0"/>
                <a:cs typeface="Arial" pitchFamily="1" charset="0"/>
              </a:rPr>
              <a:t> Laat </a:t>
            </a:r>
            <a:r>
              <a:rPr lang="en-US" sz="1200" b="1" i="0" u="none" strike="noStrike" kern="1200" baseline="0" dirty="0" err="1">
                <a:solidFill>
                  <a:schemeClr val="tx1"/>
                </a:solidFill>
                <a:latin typeface="+mn-lt"/>
                <a:ea typeface="Arial" pitchFamily="1" charset="0"/>
                <a:cs typeface="Arial" pitchFamily="1" charset="0"/>
              </a:rPr>
              <a:t>uw</a:t>
            </a:r>
            <a:r>
              <a:rPr lang="en-US" sz="1200" b="1" i="0" u="none" strike="noStrike" kern="1200" baseline="0" dirty="0">
                <a:solidFill>
                  <a:schemeClr val="tx1"/>
                </a:solidFill>
                <a:latin typeface="+mn-lt"/>
                <a:ea typeface="Arial" pitchFamily="1" charset="0"/>
                <a:cs typeface="Arial" pitchFamily="1" charset="0"/>
              </a:rPr>
              <a:t> </a:t>
            </a:r>
            <a:r>
              <a:rPr lang="en-US" sz="1200" b="1" i="0" u="none" strike="noStrike" kern="1200" baseline="0" dirty="0" err="1">
                <a:solidFill>
                  <a:schemeClr val="tx1"/>
                </a:solidFill>
                <a:latin typeface="+mn-lt"/>
                <a:ea typeface="Arial" pitchFamily="1" charset="0"/>
                <a:cs typeface="Arial" pitchFamily="1" charset="0"/>
              </a:rPr>
              <a:t>ogen</a:t>
            </a:r>
            <a:r>
              <a:rPr lang="en-US" sz="1200" b="1" i="0" u="none" strike="noStrike" kern="1200" baseline="0" dirty="0">
                <a:solidFill>
                  <a:schemeClr val="tx1"/>
                </a:solidFill>
                <a:latin typeface="+mn-lt"/>
                <a:ea typeface="Arial" pitchFamily="1" charset="0"/>
                <a:cs typeface="Arial" pitchFamily="1" charset="0"/>
              </a:rPr>
              <a:t> </a:t>
            </a:r>
            <a:r>
              <a:rPr lang="en-US" sz="1200" b="1" i="0" u="none" strike="noStrike" kern="1200" baseline="0" dirty="0" err="1">
                <a:solidFill>
                  <a:schemeClr val="tx1"/>
                </a:solidFill>
                <a:latin typeface="+mn-lt"/>
                <a:ea typeface="Arial" pitchFamily="1" charset="0"/>
                <a:cs typeface="Arial" pitchFamily="1" charset="0"/>
              </a:rPr>
              <a:t>controleren</a:t>
            </a:r>
            <a:r>
              <a:rPr lang="en-US" sz="1200" b="1" i="0" u="none" strike="noStrike" kern="1200" baseline="0" dirty="0">
                <a:solidFill>
                  <a:schemeClr val="tx1"/>
                </a:solidFill>
                <a:latin typeface="+mn-lt"/>
                <a:ea typeface="Arial" pitchFamily="1" charset="0"/>
                <a:cs typeface="Arial" pitchFamily="1" charset="0"/>
              </a:rPr>
              <a:t>: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https://youtu.be/gP3PpSfmW5w</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endParaRPr lang="nl-NL" sz="1200" b="1" i="0" u="none" strike="noStrike" kern="1200" baseline="0" dirty="0">
              <a:solidFill>
                <a:schemeClr val="tx1"/>
              </a:solidFill>
              <a:latin typeface="+mn-lt"/>
              <a:ea typeface="Arial" pitchFamily="1" charset="0"/>
              <a:cs typeface="Arial" pitchFamily="1" charset="0"/>
            </a:endParaRPr>
          </a:p>
          <a:p>
            <a:endParaRPr lang="nl-NL" dirty="0"/>
          </a:p>
        </p:txBody>
      </p:sp>
    </p:spTree>
    <p:extLst>
      <p:ext uri="{BB962C8B-B14F-4D97-AF65-F5344CB8AC3E}">
        <p14:creationId xmlns:p14="http://schemas.microsoft.com/office/powerpoint/2010/main" val="2504693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a:lnSpc>
                <a:spcPct val="115000"/>
              </a:lnSpc>
              <a:spcBef>
                <a:spcPct val="0"/>
              </a:spcBef>
            </a:pPr>
            <a:r>
              <a:rPr lang="nl-NL" altLang="nl-NL" dirty="0">
                <a:latin typeface="Arial" charset="0"/>
              </a:rPr>
              <a:t>Ik zou nu graag als inleiding met u een korte opsomming willen maken van alles waar u aan denkt als we het hebben over ‘vitaal en zelfstandig</a:t>
            </a:r>
            <a:r>
              <a:rPr lang="nl-NL" altLang="nl-NL" baseline="0" dirty="0">
                <a:latin typeface="Arial" charset="0"/>
              </a:rPr>
              <a:t> blijven’.</a:t>
            </a:r>
            <a:endParaRPr lang="nl-NL" altLang="nl-NL" dirty="0">
              <a:latin typeface="Arial" charset="0"/>
            </a:endParaRPr>
          </a:p>
          <a:p>
            <a:pPr>
              <a:lnSpc>
                <a:spcPct val="115000"/>
              </a:lnSpc>
              <a:spcBef>
                <a:spcPct val="0"/>
              </a:spcBef>
            </a:pPr>
            <a:r>
              <a:rPr lang="nl-NL" altLang="nl-NL" dirty="0">
                <a:latin typeface="Arial" charset="0"/>
              </a:rPr>
              <a:t>Roep het eerste wat in u opkomt als u aan vitaal en zelfstandig blijven denkt.....</a:t>
            </a:r>
          </a:p>
          <a:p>
            <a:pPr>
              <a:lnSpc>
                <a:spcPct val="115000"/>
              </a:lnSpc>
              <a:spcBef>
                <a:spcPct val="0"/>
              </a:spcBef>
            </a:pPr>
            <a:endParaRPr lang="nl-NL" altLang="nl-NL" dirty="0">
              <a:latin typeface="Arial" charset="0"/>
            </a:endParaRPr>
          </a:p>
          <a:p>
            <a:pPr>
              <a:lnSpc>
                <a:spcPct val="115000"/>
              </a:lnSpc>
              <a:spcBef>
                <a:spcPct val="0"/>
              </a:spcBef>
            </a:pPr>
            <a:r>
              <a:rPr lang="nl-NL" altLang="nl-NL" i="1" dirty="0">
                <a:latin typeface="Arial" charset="0"/>
              </a:rPr>
              <a:t>U</a:t>
            </a:r>
            <a:r>
              <a:rPr lang="nl-NL" altLang="nl-NL" i="1" baseline="0" dirty="0">
                <a:latin typeface="Arial" charset="0"/>
              </a:rPr>
              <a:t> kunt</a:t>
            </a:r>
            <a:r>
              <a:rPr lang="nl-NL" altLang="nl-NL" i="1" dirty="0">
                <a:latin typeface="Arial" charset="0"/>
              </a:rPr>
              <a:t> hiervoor een flipover gebruiken</a:t>
            </a:r>
            <a:r>
              <a:rPr lang="nl-NL" altLang="nl-NL" dirty="0">
                <a:latin typeface="Arial" charset="0"/>
              </a:rPr>
              <a:t> </a:t>
            </a:r>
            <a:r>
              <a:rPr lang="nl-NL" altLang="nl-NL" i="1" dirty="0">
                <a:latin typeface="Arial" charset="0"/>
              </a:rPr>
              <a:t>en opschrijven wat er allemaal gezegd wordt.</a:t>
            </a:r>
          </a:p>
          <a:p>
            <a:pPr>
              <a:lnSpc>
                <a:spcPct val="115000"/>
              </a:lnSpc>
              <a:spcBef>
                <a:spcPct val="0"/>
              </a:spcBef>
            </a:pPr>
            <a:r>
              <a:rPr lang="nl-NL" altLang="nl-NL" i="1" dirty="0">
                <a:latin typeface="Arial" charset="0"/>
              </a:rPr>
              <a:t>Na</a:t>
            </a:r>
            <a:r>
              <a:rPr lang="nl-NL" altLang="nl-NL" i="1" baseline="0" dirty="0">
                <a:latin typeface="Arial" charset="0"/>
              </a:rPr>
              <a:t> het noteren van de antwoorden; geef een korte samenvatting en benoem waar je het vandaag over wilt hebben met de aanwezigen; op de been blijven en het voorkomen van vallen. Leg uit dat vallen helaas voorkomt wanneer men ouder wordt. Maar dat hier veel aan te doen is. Daar gaan we het over hebben met elkaar. </a:t>
            </a:r>
            <a:endParaRPr lang="nl-NL" altLang="nl-NL" i="1" dirty="0"/>
          </a:p>
          <a:p>
            <a:endParaRPr lang="nl-NL" dirty="0"/>
          </a:p>
        </p:txBody>
      </p:sp>
    </p:spTree>
    <p:extLst>
      <p:ext uri="{BB962C8B-B14F-4D97-AF65-F5344CB8AC3E}">
        <p14:creationId xmlns:p14="http://schemas.microsoft.com/office/powerpoint/2010/main" val="5717110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Doorloop de test</a:t>
            </a:r>
          </a:p>
          <a:p>
            <a:endParaRPr lang="nl-NL" dirty="0"/>
          </a:p>
          <a:p>
            <a:r>
              <a:rPr lang="nl-NL" dirty="0"/>
              <a:t>Tip:</a:t>
            </a:r>
          </a:p>
          <a:p>
            <a:r>
              <a:rPr lang="nl-NL" dirty="0"/>
              <a:t>Maak uw bril op een vast moment van de dag schoon. Dan wordt het een dagelijkse gewoonte.</a:t>
            </a:r>
          </a:p>
        </p:txBody>
      </p:sp>
    </p:spTree>
    <p:extLst>
      <p:ext uri="{BB962C8B-B14F-4D97-AF65-F5344CB8AC3E}">
        <p14:creationId xmlns:p14="http://schemas.microsoft.com/office/powerpoint/2010/main" val="2764295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Het is belangrijk om aandacht te besteden aan de keuze van uw schoenen en pantoffels.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Door een juist advies en een goede keuze kan het valrisico sterk verminderd worden. </a:t>
            </a:r>
          </a:p>
          <a:p>
            <a:pPr marL="0" marR="0" lvl="0" indent="0" defTabSz="914400" eaLnBrk="1" fontAlgn="auto" latinLnBrk="0" hangingPunct="1">
              <a:lnSpc>
                <a:spcPct val="100000"/>
              </a:lnSpc>
              <a:spcBef>
                <a:spcPts val="400"/>
              </a:spcBef>
              <a:spcAft>
                <a:spcPts val="0"/>
              </a:spcAft>
              <a:buClrTx/>
              <a:buSzTx/>
              <a:buFontTx/>
              <a:buNone/>
              <a:tabLst/>
              <a:defRPr/>
            </a:pPr>
            <a:endParaRPr lang="nl-NL" sz="1800" b="1"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Wist u dat voeten steeds een beetje groter worden?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Dat is normaal bij het ouder worden.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Hou daar dus rekening mee als u schoenen gaat kopen. </a:t>
            </a:r>
          </a:p>
          <a:p>
            <a:pPr marL="0" marR="0" lvl="0" indent="0" defTabSz="914400" eaLnBrk="1" fontAlgn="auto" latinLnBrk="0" hangingPunct="1">
              <a:lnSpc>
                <a:spcPct val="100000"/>
              </a:lnSpc>
              <a:spcBef>
                <a:spcPts val="400"/>
              </a:spcBef>
              <a:spcAft>
                <a:spcPts val="0"/>
              </a:spcAft>
              <a:buClrTx/>
              <a:buSzTx/>
              <a:buFontTx/>
              <a:buNone/>
              <a:tabLst/>
              <a:defRPr/>
            </a:pPr>
            <a:br>
              <a:rPr lang="nl-NL" sz="1800" dirty="0">
                <a:effectLst/>
                <a:latin typeface="Segoe UI" panose="020B0502040204020203" pitchFamily="34" charset="0"/>
              </a:rPr>
            </a:br>
            <a:r>
              <a:rPr lang="nl-NL" sz="1800" dirty="0">
                <a:effectLst/>
                <a:latin typeface="Segoe UI" panose="020B0502040204020203" pitchFamily="34" charset="0"/>
              </a:rPr>
              <a:t>De zolen van goede schoenen zijn niet te glad, zodat u niet uitglijdt.</a:t>
            </a:r>
            <a:br>
              <a:rPr lang="nl-NL" sz="1800" dirty="0">
                <a:effectLst/>
                <a:latin typeface="Segoe UI" panose="020B0502040204020203" pitchFamily="34" charset="0"/>
              </a:rPr>
            </a:br>
            <a:r>
              <a:rPr lang="nl-NL" sz="1800" dirty="0">
                <a:effectLst/>
                <a:latin typeface="Segoe UI" panose="020B0502040204020203" pitchFamily="34" charset="0"/>
              </a:rPr>
              <a:t>Maar de zolen zijn ook niet te stug, want dan kunt u eerder struikelen.</a:t>
            </a:r>
            <a:br>
              <a:rPr lang="nl-NL" sz="1800" dirty="0">
                <a:effectLst/>
                <a:latin typeface="Segoe UI" panose="020B0502040204020203" pitchFamily="34" charset="0"/>
              </a:rPr>
            </a:br>
            <a:r>
              <a:rPr lang="nl-NL" sz="1800" dirty="0">
                <a:effectLst/>
                <a:latin typeface="Segoe UI" panose="020B0502040204020203" pitchFamily="34" charset="0"/>
              </a:rPr>
              <a:t>U staat steviger op schoenen met een lage hak (maximaal 4 centimeter hoog). </a:t>
            </a:r>
          </a:p>
          <a:p>
            <a:pPr marL="0" marR="0" lvl="0" indent="0" defTabSz="914400" eaLnBrk="1" fontAlgn="auto" latinLnBrk="0" hangingPunct="1">
              <a:lnSpc>
                <a:spcPct val="100000"/>
              </a:lnSpc>
              <a:spcBef>
                <a:spcPts val="400"/>
              </a:spcBef>
              <a:spcAft>
                <a:spcPts val="0"/>
              </a:spcAft>
              <a:buClrTx/>
              <a:buSzTx/>
              <a:buFontTx/>
              <a:buNone/>
              <a:tabLst/>
              <a:defRPr/>
            </a:pPr>
            <a:endParaRPr lang="nl-NL" sz="18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Heeft u in huis het liever geen schoenen aan?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Draag dan stevige, goed zittende pantoffels. </a:t>
            </a: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Pantoffels die goed om uw voeten heen zitten en een stevige zool hebben.</a:t>
            </a:r>
            <a:br>
              <a:rPr lang="nl-NL" sz="1800" dirty="0">
                <a:effectLst/>
                <a:latin typeface="Segoe UI" panose="020B0502040204020203" pitchFamily="34" charset="0"/>
              </a:rPr>
            </a:br>
            <a:endParaRPr lang="nl-NL" sz="18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dirty="0">
                <a:effectLst/>
                <a:latin typeface="Segoe UI" panose="020B0502040204020203" pitchFamily="34" charset="0"/>
              </a:rPr>
              <a:t>Voetpijn en voetproblemen als ingegroeide teennagels en vervormingen van tenen kunnen ervoor zorgen dat u sneller uw evenwicht verliest en valt.</a:t>
            </a:r>
            <a:br>
              <a:rPr lang="nl-NL" sz="1800" dirty="0">
                <a:effectLst/>
                <a:latin typeface="Segoe UI" panose="020B0502040204020203" pitchFamily="34" charset="0"/>
              </a:rPr>
            </a:br>
            <a:r>
              <a:rPr lang="nl-NL" sz="1800" dirty="0">
                <a:effectLst/>
                <a:latin typeface="Segoe UI" panose="020B0502040204020203" pitchFamily="34" charset="0"/>
              </a:rPr>
              <a:t>Heeft u voetproblemen? Laat deze dan behandelen door een podotherapeut.</a:t>
            </a:r>
          </a:p>
          <a:p>
            <a:pPr marL="0" marR="0" lvl="0" indent="0" defTabSz="914400" eaLnBrk="1" fontAlgn="auto" latinLnBrk="0" hangingPunct="1">
              <a:lnSpc>
                <a:spcPct val="100000"/>
              </a:lnSpc>
              <a:spcBef>
                <a:spcPts val="400"/>
              </a:spcBef>
              <a:spcAft>
                <a:spcPts val="0"/>
              </a:spcAft>
              <a:buClrTx/>
              <a:buSzTx/>
              <a:buFontTx/>
              <a:buNone/>
              <a:tabLst/>
              <a:defRPr/>
            </a:pPr>
            <a:endParaRPr lang="nl-NL" sz="18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r>
              <a:rPr lang="nl-NL" sz="1800" b="1" dirty="0">
                <a:effectLst/>
                <a:latin typeface="Segoe UI" panose="020B0502040204020203" pitchFamily="34" charset="0"/>
              </a:rPr>
              <a:t>Tip: Laat de animatie zien Draag goed passende schoenen en zorg voor uw voeten: </a:t>
            </a:r>
            <a:r>
              <a:rPr lang="nl-NL" sz="1800" b="1"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https://youtu.be/svBUVarPvO8</a:t>
            </a:r>
            <a:endParaRPr lang="nl-NL" sz="18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sz="1800" b="1" dirty="0">
              <a:effectLst/>
              <a:latin typeface="Arial" panose="020B0604020202020204"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dirty="0"/>
          </a:p>
        </p:txBody>
      </p:sp>
    </p:spTree>
    <p:extLst>
      <p:ext uri="{BB962C8B-B14F-4D97-AF65-F5344CB8AC3E}">
        <p14:creationId xmlns:p14="http://schemas.microsoft.com/office/powerpoint/2010/main" val="3651038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dirty="0"/>
              <a:t>Doorloop de test</a:t>
            </a:r>
          </a:p>
          <a:p>
            <a:pPr marL="0" marR="0" lvl="0" indent="0" defTabSz="914400" eaLnBrk="1" fontAlgn="auto" latinLnBrk="0" hangingPunct="1">
              <a:lnSpc>
                <a:spcPct val="100000"/>
              </a:lnSpc>
              <a:spcBef>
                <a:spcPts val="400"/>
              </a:spcBef>
              <a:spcAft>
                <a:spcPts val="0"/>
              </a:spcAft>
              <a:buClrTx/>
              <a:buSzTx/>
              <a:buFontTx/>
              <a:buNone/>
              <a:tabLst/>
              <a:defRPr/>
            </a:pPr>
            <a:endParaRPr lang="nl-NL" dirty="0"/>
          </a:p>
          <a:p>
            <a:pPr marL="0" marR="0" lvl="0" indent="0" defTabSz="914400" eaLnBrk="1" fontAlgn="auto" latinLnBrk="0" hangingPunct="1">
              <a:lnSpc>
                <a:spcPct val="100000"/>
              </a:lnSpc>
              <a:spcBef>
                <a:spcPts val="400"/>
              </a:spcBef>
              <a:spcAft>
                <a:spcPts val="0"/>
              </a:spcAft>
              <a:buClrTx/>
              <a:buSzTx/>
              <a:buFontTx/>
              <a:buNone/>
              <a:tabLst/>
              <a:defRPr/>
            </a:pPr>
            <a:r>
              <a:rPr lang="nl-NL" sz="1200" dirty="0">
                <a:effectLst/>
                <a:latin typeface="Segoe UI" panose="020B0502040204020203" pitchFamily="34" charset="0"/>
              </a:rPr>
              <a:t>Tips:</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dirty="0">
                <a:effectLst/>
                <a:latin typeface="Segoe UI" panose="020B0502040204020203" pitchFamily="34" charset="0"/>
              </a:rPr>
              <a:t>Schoenen die goed passen, hebben ongeveer één centimeter ruimte tussen uw grote teen en de neus van de schoen. </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dirty="0">
                <a:effectLst/>
                <a:latin typeface="Segoe UI" panose="020B0502040204020203" pitchFamily="34" charset="0"/>
              </a:rPr>
              <a:t>Als u staat, moet u uw tenen nog een beetje omhoog kunnen wiebelen.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dirty="0">
                <a:effectLst/>
                <a:latin typeface="Segoe UI" panose="020B0502040204020203" pitchFamily="34" charset="0"/>
              </a:rPr>
              <a:t>Twijfelt u over uw schoenmaat? Vraag in de schoenwinkel om advies. </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dirty="0">
                <a:effectLst/>
                <a:latin typeface="Segoe UI" panose="020B0502040204020203" pitchFamily="34" charset="0"/>
              </a:rPr>
              <a:t>Lichte schoenen zijn comfortabeler en veiliger</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r>
              <a:rPr lang="nl-NL" sz="1200" dirty="0">
                <a:effectLst/>
                <a:latin typeface="Segoe UI" panose="020B0502040204020203" pitchFamily="34" charset="0"/>
              </a:rPr>
              <a:t>Zorg dat uw veters niet te glad of te lang zijn</a:t>
            </a:r>
          </a:p>
          <a:p>
            <a:pPr marL="171450" marR="0" lvl="0" indent="-171450" defTabSz="914400" eaLnBrk="1" fontAlgn="auto" latinLnBrk="0" hangingPunct="1">
              <a:lnSpc>
                <a:spcPct val="100000"/>
              </a:lnSpc>
              <a:spcBef>
                <a:spcPts val="400"/>
              </a:spcBef>
              <a:spcAft>
                <a:spcPts val="0"/>
              </a:spcAft>
              <a:buClrTx/>
              <a:buSzTx/>
              <a:buFont typeface="Arial" panose="020B0604020202020204" pitchFamily="34" charset="0"/>
              <a:buChar char="•"/>
              <a:tabLst/>
              <a:defRPr/>
            </a:pPr>
            <a:endParaRPr lang="nl-NL" sz="1200" dirty="0">
              <a:effectLst/>
              <a:latin typeface="Segoe UI" panose="020B0502040204020203" pitchFamily="34" charset="0"/>
            </a:endParaRPr>
          </a:p>
          <a:p>
            <a:pPr marL="0" marR="0" lvl="0" indent="0" defTabSz="914400" eaLnBrk="1" fontAlgn="auto" latinLnBrk="0" hangingPunct="1">
              <a:lnSpc>
                <a:spcPct val="100000"/>
              </a:lnSpc>
              <a:spcBef>
                <a:spcPts val="400"/>
              </a:spcBef>
              <a:spcAft>
                <a:spcPts val="0"/>
              </a:spcAft>
              <a:buClrTx/>
              <a:buSzTx/>
              <a:buFontTx/>
              <a:buNone/>
              <a:tabLst/>
              <a:defRPr/>
            </a:pPr>
            <a:endParaRPr lang="nl-NL" dirty="0"/>
          </a:p>
        </p:txBody>
      </p:sp>
    </p:spTree>
    <p:extLst>
      <p:ext uri="{BB962C8B-B14F-4D97-AF65-F5344CB8AC3E}">
        <p14:creationId xmlns:p14="http://schemas.microsoft.com/office/powerpoint/2010/main" val="3590467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Arial" pitchFamily="1" charset="0"/>
                <a:cs typeface="Arial" pitchFamily="1" charset="0"/>
              </a:rPr>
              <a:t>Kleine aanpassingen kunnen uw huis veiliger maken, denk aan goede verlichting, het wegwerken van snoeren, het weghalen van losse spullen op de trap, het gebruik van goede leuningen en antislipmatten. Loop uw woning eens door en controleer vloeren, trappen, badkamer etc. op mogelijke risico’s.</a:t>
            </a:r>
          </a:p>
          <a:p>
            <a:endParaRPr lang="nl-NL" sz="1200" b="0" i="0" u="none" strike="noStrike" kern="1200" baseline="0" dirty="0">
              <a:solidFill>
                <a:schemeClr val="tx1"/>
              </a:solidFill>
              <a:latin typeface="+mn-lt"/>
              <a:ea typeface="Arial" pitchFamily="1" charset="0"/>
              <a:cs typeface="Arial" pitchFamily="1" charset="0"/>
            </a:endParaRPr>
          </a:p>
          <a:p>
            <a:r>
              <a:rPr lang="nl-NL" sz="1200" b="0" i="1" u="none" strike="noStrike" kern="1200" baseline="0" dirty="0">
                <a:solidFill>
                  <a:schemeClr val="tx1"/>
                </a:solidFill>
                <a:latin typeface="+mn-lt"/>
                <a:ea typeface="Arial" pitchFamily="1" charset="0"/>
                <a:cs typeface="Arial" pitchFamily="1" charset="0"/>
              </a:rPr>
              <a:t>Zie: https://www.veiligheid.nl/valpreventie/kennis-en-cijfers/effectieve-valpreventie/aanpassingen-in-huis-en-omgeving</a:t>
            </a:r>
            <a:endParaRPr lang="nl-NL" i="1" dirty="0"/>
          </a:p>
          <a:p>
            <a:endParaRPr lang="nl-NL" dirty="0"/>
          </a:p>
          <a:p>
            <a:pPr marL="0" marR="0" lvl="0" indent="0" defTabSz="914400" eaLnBrk="1" fontAlgn="auto" latinLnBrk="0" hangingPunct="1">
              <a:lnSpc>
                <a:spcPct val="100000"/>
              </a:lnSpc>
              <a:spcBef>
                <a:spcPts val="400"/>
              </a:spcBef>
              <a:spcAft>
                <a:spcPts val="0"/>
              </a:spcAft>
              <a:buClrTx/>
              <a:buSzTx/>
              <a:buFontTx/>
              <a:buNone/>
              <a:tabLst/>
              <a:defRPr/>
            </a:pPr>
            <a:r>
              <a:rPr lang="nl-NL" b="1" dirty="0"/>
              <a:t>Tip: Laat de animatie zien: Een veilig huis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https://youtu.be/SJlUr2Vigl4</a:t>
            </a:r>
            <a:endParaRPr lang="nl-NL" sz="1800" dirty="0">
              <a:effectLst/>
              <a:latin typeface="Verdana" panose="020B0604030504040204" pitchFamily="34" charset="0"/>
              <a:ea typeface="Calibri" panose="020F0502020204030204" pitchFamily="34" charset="0"/>
              <a:cs typeface="Times New Roman" panose="02020603050405020304" pitchFamily="18" charset="0"/>
            </a:endParaRPr>
          </a:p>
          <a:p>
            <a:endParaRPr lang="nl-NL" dirty="0"/>
          </a:p>
        </p:txBody>
      </p:sp>
    </p:spTree>
    <p:extLst>
      <p:ext uri="{BB962C8B-B14F-4D97-AF65-F5344CB8AC3E}">
        <p14:creationId xmlns:p14="http://schemas.microsoft.com/office/powerpoint/2010/main" val="929866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dirty="0"/>
              <a:t>Doorloop de test</a:t>
            </a:r>
          </a:p>
          <a:p>
            <a:endParaRPr lang="nl-NL" dirty="0"/>
          </a:p>
          <a:p>
            <a:r>
              <a:rPr lang="nl-NL" dirty="0"/>
              <a:t>Tips:</a:t>
            </a:r>
          </a:p>
          <a:p>
            <a:pPr marL="171450" indent="-171450">
              <a:buFont typeface="Arial" panose="020B0604020202020204" pitchFamily="34" charset="0"/>
              <a:buChar char="•"/>
            </a:pPr>
            <a:r>
              <a:rPr lang="nl-NL" dirty="0"/>
              <a:t>Bent u bang dat u lang op de grond ligt na een val? Draag dan een persoonlijke alarmknop. Draag het alarm wel altijd. </a:t>
            </a:r>
            <a:endParaRPr lang="nl-NL" b="1" dirty="0"/>
          </a:p>
          <a:p>
            <a:pPr marL="171450" indent="-171450">
              <a:buFont typeface="Arial" panose="020B0604020202020204" pitchFamily="34" charset="0"/>
              <a:buChar char="•"/>
            </a:pPr>
            <a:r>
              <a:rPr lang="nl-NL" dirty="0"/>
              <a:t>Een lamp met een sensor kan handig zijn: een sensor die reageert op beweging, of een sensor die de sterkte van het licht kan aanpassen. U kunt dit kopen in de bouwmarkt</a:t>
            </a:r>
          </a:p>
          <a:p>
            <a:pPr marL="171450" indent="-171450">
              <a:buFont typeface="Arial" panose="020B0604020202020204" pitchFamily="34" charset="0"/>
              <a:buChar char="•"/>
            </a:pPr>
            <a:r>
              <a:rPr lang="nl-NL" dirty="0"/>
              <a:t>Zorg voor frisse lucht in de badkamer en het toilet. Dan heeft u minder kans dat u zich niet goed voelt door de warmte</a:t>
            </a:r>
          </a:p>
          <a:p>
            <a:pPr marL="171450" indent="-171450">
              <a:buFont typeface="Arial" panose="020B0604020202020204" pitchFamily="34" charset="0"/>
              <a:buChar char="•"/>
            </a:pPr>
            <a:r>
              <a:rPr lang="nl-NL" dirty="0"/>
              <a:t>Laat uw rollator ieder jaar controleren. U laat uw rem controleren, het inklapsysteem en de hoogte van de handvatten van de rollator. Als de handvatten te hoog staan, loopt u met opgetrokken schouders. Dit zorgt voor pijn in de schouders en nek. Als de handvatten te laag staan, heeft u geen steun aan je rollator. Ook neemt u dan een verkeerde houding aan en dat is slecht voor uw rug</a:t>
            </a:r>
            <a:endParaRPr lang="nl-NL" b="1" dirty="0"/>
          </a:p>
        </p:txBody>
      </p:sp>
    </p:spTree>
    <p:extLst>
      <p:ext uri="{BB962C8B-B14F-4D97-AF65-F5344CB8AC3E}">
        <p14:creationId xmlns:p14="http://schemas.microsoft.com/office/powerpoint/2010/main" val="494520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en-US" sz="1200" b="0" i="0" u="none" strike="noStrike" kern="1200" baseline="0" dirty="0" err="1">
                <a:solidFill>
                  <a:schemeClr val="tx1"/>
                </a:solidFill>
                <a:latin typeface="+mn-lt"/>
                <a:ea typeface="Arial" pitchFamily="1" charset="0"/>
                <a:cs typeface="Arial" pitchFamily="1" charset="0"/>
              </a:rPr>
              <a:t>Ik</a:t>
            </a:r>
            <a:r>
              <a:rPr lang="en-US" sz="1200" b="0" i="0" u="none" strike="noStrike" kern="1200" baseline="0" dirty="0">
                <a:solidFill>
                  <a:schemeClr val="tx1"/>
                </a:solidFill>
                <a:latin typeface="+mn-lt"/>
                <a:ea typeface="Arial" pitchFamily="1" charset="0"/>
                <a:cs typeface="Arial" pitchFamily="1" charset="0"/>
              </a:rPr>
              <a:t> hoop </a:t>
            </a:r>
            <a:r>
              <a:rPr lang="en-US" sz="1200" b="0" i="0" u="none" strike="noStrike" kern="1200" baseline="0" dirty="0" err="1">
                <a:solidFill>
                  <a:schemeClr val="tx1"/>
                </a:solidFill>
                <a:latin typeface="+mn-lt"/>
                <a:ea typeface="Arial" pitchFamily="1" charset="0"/>
                <a:cs typeface="Arial" pitchFamily="1" charset="0"/>
              </a:rPr>
              <a:t>dat</a:t>
            </a:r>
            <a:r>
              <a:rPr lang="en-US" sz="1200" b="0" i="0" u="none" strike="noStrike" kern="1200" baseline="0" dirty="0">
                <a:solidFill>
                  <a:schemeClr val="tx1"/>
                </a:solidFill>
                <a:latin typeface="+mn-lt"/>
                <a:ea typeface="Arial" pitchFamily="1" charset="0"/>
                <a:cs typeface="Arial" pitchFamily="1" charset="0"/>
              </a:rPr>
              <a:t> u wat </a:t>
            </a:r>
            <a:r>
              <a:rPr lang="en-US" sz="1200" b="0" i="0" u="none" strike="noStrike" kern="1200" baseline="0" dirty="0" err="1">
                <a:solidFill>
                  <a:schemeClr val="tx1"/>
                </a:solidFill>
                <a:latin typeface="+mn-lt"/>
                <a:ea typeface="Arial" pitchFamily="1" charset="0"/>
                <a:cs typeface="Arial" pitchFamily="1" charset="0"/>
              </a:rPr>
              <a:t>geleerd</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heeft</a:t>
            </a:r>
            <a:r>
              <a:rPr lang="en-US" sz="1200" b="0" i="0" u="none" strike="noStrike" kern="1200" baseline="0" dirty="0">
                <a:solidFill>
                  <a:schemeClr val="tx1"/>
                </a:solidFill>
                <a:latin typeface="+mn-lt"/>
                <a:ea typeface="Arial" pitchFamily="1" charset="0"/>
                <a:cs typeface="Arial" pitchFamily="1" charset="0"/>
              </a:rPr>
              <a:t> van </a:t>
            </a:r>
            <a:r>
              <a:rPr lang="en-US" sz="1200" b="0" i="0" u="none" strike="noStrike" kern="1200" baseline="0" dirty="0" err="1">
                <a:solidFill>
                  <a:schemeClr val="tx1"/>
                </a:solidFill>
                <a:latin typeface="+mn-lt"/>
                <a:ea typeface="Arial" pitchFamily="1" charset="0"/>
                <a:cs typeface="Arial" pitchFamily="1" charset="0"/>
              </a:rPr>
              <a:t>deze</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bijeenkomst</a:t>
            </a:r>
            <a:r>
              <a:rPr lang="en-US" sz="1200" b="0" i="0" u="none" strike="noStrike" kern="1200" baseline="0" dirty="0">
                <a:solidFill>
                  <a:schemeClr val="tx1"/>
                </a:solidFill>
                <a:latin typeface="+mn-lt"/>
                <a:ea typeface="Arial" pitchFamily="1" charset="0"/>
                <a:cs typeface="Arial" pitchFamily="1" charset="0"/>
              </a:rPr>
              <a:t> en </a:t>
            </a:r>
            <a:r>
              <a:rPr lang="en-US" sz="1200" b="0" i="0" u="none" strike="noStrike" kern="1200" baseline="0" dirty="0" err="1">
                <a:solidFill>
                  <a:schemeClr val="tx1"/>
                </a:solidFill>
                <a:latin typeface="+mn-lt"/>
                <a:ea typeface="Arial" pitchFamily="1" charset="0"/>
                <a:cs typeface="Arial" pitchFamily="1" charset="0"/>
              </a:rPr>
              <a:t>nuttige</a:t>
            </a:r>
            <a:r>
              <a:rPr lang="en-US" sz="1200" b="0" i="0" u="none" strike="noStrike" kern="1200" baseline="0" dirty="0">
                <a:solidFill>
                  <a:schemeClr val="tx1"/>
                </a:solidFill>
                <a:latin typeface="+mn-lt"/>
                <a:ea typeface="Arial" pitchFamily="1" charset="0"/>
                <a:cs typeface="Arial" pitchFamily="1" charset="0"/>
              </a:rPr>
              <a:t> tips </a:t>
            </a:r>
            <a:r>
              <a:rPr lang="en-US" sz="1200" b="0" i="0" u="none" strike="noStrike" kern="1200" baseline="0" dirty="0" err="1">
                <a:solidFill>
                  <a:schemeClr val="tx1"/>
                </a:solidFill>
                <a:latin typeface="+mn-lt"/>
                <a:ea typeface="Arial" pitchFamily="1" charset="0"/>
                <a:cs typeface="Arial" pitchFamily="1" charset="0"/>
              </a:rPr>
              <a:t>hebt</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gehoord</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Hartelijk</a:t>
            </a:r>
            <a:r>
              <a:rPr lang="en-US" sz="1200" b="0" i="0" u="none" strike="noStrike" kern="1200" baseline="0" dirty="0">
                <a:solidFill>
                  <a:schemeClr val="tx1"/>
                </a:solidFill>
                <a:latin typeface="+mn-lt"/>
                <a:ea typeface="Arial" pitchFamily="1" charset="0"/>
                <a:cs typeface="Arial" pitchFamily="1" charset="0"/>
              </a:rPr>
              <a:t> dank </a:t>
            </a:r>
            <a:r>
              <a:rPr lang="en-US" sz="1200" b="0" i="0" u="none" strike="noStrike" kern="1200" baseline="0" dirty="0" err="1">
                <a:solidFill>
                  <a:schemeClr val="tx1"/>
                </a:solidFill>
                <a:latin typeface="+mn-lt"/>
                <a:ea typeface="Arial" pitchFamily="1" charset="0"/>
                <a:cs typeface="Arial" pitchFamily="1" charset="0"/>
              </a:rPr>
              <a:t>voor</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uw</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aanwezigheid</a:t>
            </a:r>
            <a:r>
              <a:rPr lang="en-US" sz="1200" b="0" i="0" u="none" strike="noStrike" kern="1200" baseline="0" dirty="0">
                <a:solidFill>
                  <a:schemeClr val="tx1"/>
                </a:solidFill>
                <a:latin typeface="+mn-lt"/>
                <a:ea typeface="Arial" pitchFamily="1" charset="0"/>
                <a:cs typeface="Arial" pitchFamily="1" charset="0"/>
              </a:rPr>
              <a:t> en </a:t>
            </a:r>
            <a:r>
              <a:rPr lang="en-US" sz="1200" b="0" i="0" u="none" strike="noStrike" kern="1200" baseline="0" dirty="0" err="1">
                <a:solidFill>
                  <a:schemeClr val="tx1"/>
                </a:solidFill>
                <a:latin typeface="+mn-lt"/>
                <a:ea typeface="Arial" pitchFamily="1" charset="0"/>
                <a:cs typeface="Arial" pitchFamily="1" charset="0"/>
              </a:rPr>
              <a:t>actieve</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deelname</a:t>
            </a:r>
            <a:r>
              <a:rPr lang="en-US" sz="1200" b="0" i="0" u="none" strike="noStrike" kern="1200" baseline="0" dirty="0">
                <a:solidFill>
                  <a:schemeClr val="tx1"/>
                </a:solidFill>
                <a:latin typeface="+mn-lt"/>
                <a:ea typeface="Arial" pitchFamily="1" charset="0"/>
                <a:cs typeface="Arial" pitchFamily="1" charset="0"/>
              </a:rPr>
              <a:t>. Als u </a:t>
            </a:r>
            <a:r>
              <a:rPr lang="en-US" sz="1200" b="0" i="0" u="none" strike="noStrike" kern="1200" baseline="0" dirty="0" err="1">
                <a:solidFill>
                  <a:schemeClr val="tx1"/>
                </a:solidFill>
                <a:latin typeface="+mn-lt"/>
                <a:ea typeface="Arial" pitchFamily="1" charset="0"/>
                <a:cs typeface="Arial" pitchFamily="1" charset="0"/>
              </a:rPr>
              <a:t>nog</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vragen</a:t>
            </a:r>
            <a:r>
              <a:rPr lang="en-US" sz="1200" b="0" i="0" u="none" strike="noStrike" kern="1200" baseline="0" dirty="0">
                <a:solidFill>
                  <a:schemeClr val="tx1"/>
                </a:solidFill>
                <a:latin typeface="+mn-lt"/>
                <a:ea typeface="Arial" pitchFamily="1" charset="0"/>
                <a:cs typeface="Arial" pitchFamily="1" charset="0"/>
              </a:rPr>
              <a:t> </a:t>
            </a:r>
            <a:r>
              <a:rPr lang="en-US" sz="1200" b="0" i="0" u="none" strike="noStrike" kern="1200" baseline="0" dirty="0" err="1">
                <a:solidFill>
                  <a:schemeClr val="tx1"/>
                </a:solidFill>
                <a:latin typeface="+mn-lt"/>
                <a:ea typeface="Arial" pitchFamily="1" charset="0"/>
                <a:cs typeface="Arial" pitchFamily="1" charset="0"/>
              </a:rPr>
              <a:t>hebt</a:t>
            </a:r>
            <a:r>
              <a:rPr lang="en-US" sz="1200" b="0" i="0" u="none" strike="noStrike" kern="1200" baseline="0" dirty="0">
                <a:solidFill>
                  <a:schemeClr val="tx1"/>
                </a:solidFill>
                <a:latin typeface="+mn-lt"/>
                <a:ea typeface="Arial" pitchFamily="1" charset="0"/>
                <a:cs typeface="Arial" pitchFamily="1" charset="0"/>
              </a:rPr>
              <a:t>, neem dan contact op met </a:t>
            </a:r>
            <a:r>
              <a:rPr lang="en-US" sz="1200" b="0" i="0" u="none" strike="noStrike" kern="1200" baseline="0" dirty="0" err="1">
                <a:solidFill>
                  <a:schemeClr val="tx1"/>
                </a:solidFill>
                <a:latin typeface="+mn-lt"/>
                <a:ea typeface="Arial" pitchFamily="1" charset="0"/>
                <a:cs typeface="Arial" pitchFamily="1" charset="0"/>
              </a:rPr>
              <a:t>mij</a:t>
            </a:r>
            <a:r>
              <a:rPr lang="en-US" sz="1200" b="0" i="0" u="none" strike="noStrike" kern="1200" baseline="0" dirty="0">
                <a:solidFill>
                  <a:schemeClr val="tx1"/>
                </a:solidFill>
                <a:latin typeface="+mn-lt"/>
                <a:ea typeface="Arial" pitchFamily="1" charset="0"/>
                <a:cs typeface="Arial" pitchFamily="1" charset="0"/>
              </a:rPr>
              <a:t>.</a:t>
            </a:r>
            <a:endParaRPr lang="nl-NL" sz="1200" b="0" i="0" u="none" strike="noStrike" kern="1200" baseline="0" dirty="0">
              <a:solidFill>
                <a:schemeClr val="tx1"/>
              </a:solidFill>
              <a:latin typeface="+mn-lt"/>
              <a:ea typeface="Arial" pitchFamily="1" charset="0"/>
              <a:cs typeface="Arial" pitchFamily="1" charset="0"/>
            </a:endParaRPr>
          </a:p>
          <a:p>
            <a:endParaRPr lang="nl-NL" dirty="0"/>
          </a:p>
        </p:txBody>
      </p:sp>
    </p:spTree>
    <p:extLst>
      <p:ext uri="{BB962C8B-B14F-4D97-AF65-F5344CB8AC3E}">
        <p14:creationId xmlns:p14="http://schemas.microsoft.com/office/powerpoint/2010/main" val="603784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dirty="0"/>
              <a:t>Toevoegen eigen afzender</a:t>
            </a:r>
          </a:p>
        </p:txBody>
      </p:sp>
    </p:spTree>
    <p:extLst>
      <p:ext uri="{BB962C8B-B14F-4D97-AF65-F5344CB8AC3E}">
        <p14:creationId xmlns:p14="http://schemas.microsoft.com/office/powerpoint/2010/main" val="571397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i="1" dirty="0"/>
              <a:t>Wie van u kent iemand die gevallen is? Wilt u uw hand opsteken. </a:t>
            </a:r>
          </a:p>
          <a:p>
            <a:r>
              <a:rPr lang="nl-NL" i="1" dirty="0"/>
              <a:t>En wie van u is zelf wel eens gevallen? Wilt u uw hand opsteken.</a:t>
            </a:r>
          </a:p>
          <a:p>
            <a:r>
              <a:rPr lang="nl-NL" i="1" dirty="0"/>
              <a:t>Wie wil zijn verhaal vertellen?</a:t>
            </a:r>
          </a:p>
          <a:p>
            <a:endParaRPr lang="nl-NL" i="1" dirty="0"/>
          </a:p>
          <a:p>
            <a:r>
              <a:rPr lang="nl-NL" i="1" dirty="0"/>
              <a:t>Laat afhankelijk van de tijd 2-4 mensen hun verhaal vertellen. U  kunt de volgende vragen stellen:</a:t>
            </a:r>
          </a:p>
          <a:p>
            <a:pPr marL="171450" indent="-171450">
              <a:buFont typeface="Arial" panose="020B0604020202020204" pitchFamily="34" charset="0"/>
              <a:buChar char="•"/>
            </a:pPr>
            <a:r>
              <a:rPr lang="nl-NL" i="1" dirty="0"/>
              <a:t>Wat was u aan het doen toen u viel?</a:t>
            </a:r>
          </a:p>
          <a:p>
            <a:pPr marL="171450" indent="-171450">
              <a:buFont typeface="Arial" panose="020B0604020202020204" pitchFamily="34" charset="0"/>
              <a:buChar char="•"/>
            </a:pPr>
            <a:r>
              <a:rPr lang="nl-NL" i="1" dirty="0"/>
              <a:t>Wat was de oorzaak van de val?</a:t>
            </a:r>
          </a:p>
          <a:p>
            <a:pPr marL="171450" indent="-171450">
              <a:buFont typeface="Arial" panose="020B0604020202020204" pitchFamily="34" charset="0"/>
              <a:buChar char="•"/>
            </a:pPr>
            <a:r>
              <a:rPr lang="nl-NL" i="1" dirty="0"/>
              <a:t>Wat was het gevolg van de val? Heeft u er nog last van?</a:t>
            </a:r>
          </a:p>
          <a:p>
            <a:pPr marL="171450" indent="-171450">
              <a:buFont typeface="Arial" panose="020B0604020202020204" pitchFamily="34" charset="0"/>
              <a:buChar char="•"/>
            </a:pPr>
            <a:r>
              <a:rPr lang="nl-NL" i="1" dirty="0"/>
              <a:t>Hoe had de valpartij voorkomen kunnen worden?</a:t>
            </a:r>
          </a:p>
          <a:p>
            <a:r>
              <a:rPr lang="nl-NL" i="1" dirty="0"/>
              <a:t>Zorg wel dat u niet teveel tijd besteed aan het laten vertellen van het verhaal over de val. U wilt liever meer tijd besteden aan hoe de val voorkomen kan worden.</a:t>
            </a:r>
          </a:p>
          <a:p>
            <a:endParaRPr lang="nl-NL" dirty="0"/>
          </a:p>
        </p:txBody>
      </p:sp>
    </p:spTree>
    <p:extLst>
      <p:ext uri="{BB962C8B-B14F-4D97-AF65-F5344CB8AC3E}">
        <p14:creationId xmlns:p14="http://schemas.microsoft.com/office/powerpoint/2010/main" val="3352132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r>
              <a:rPr lang="nl-NL" sz="1200" b="0" i="0" u="none" strike="noStrike" kern="1200" baseline="0" dirty="0">
                <a:solidFill>
                  <a:schemeClr val="tx1"/>
                </a:solidFill>
                <a:latin typeface="+mn-lt"/>
                <a:ea typeface="Arial" pitchFamily="1" charset="0"/>
                <a:cs typeface="Arial" pitchFamily="1" charset="0"/>
              </a:rPr>
              <a:t>Vallen is vaak niet het gevolg van gevaarlijke toeren uithalen. De meeste ongelukken bij 65-plussers gebeuren in de thuissituatie. Situaties die vaak aanleiding zijn voor verlies van evenwicht zijn het uit bed komen en gaan zitten in of opstaan uit een stoel.</a:t>
            </a:r>
          </a:p>
          <a:p>
            <a:endParaRPr lang="nl-NL" sz="1200" b="0" i="0" u="none" strike="noStrike" kern="1200" baseline="0" dirty="0">
              <a:solidFill>
                <a:schemeClr val="tx1"/>
              </a:solidFill>
              <a:latin typeface="+mn-lt"/>
              <a:ea typeface="Arial" pitchFamily="1" charset="0"/>
              <a:cs typeface="Arial" pitchFamily="1" charset="0"/>
            </a:endParaRPr>
          </a:p>
          <a:p>
            <a:r>
              <a:rPr lang="nl-NL" sz="1200" b="0" i="0" u="none" strike="noStrike" kern="1200" baseline="0" dirty="0">
                <a:solidFill>
                  <a:schemeClr val="tx1"/>
                </a:solidFill>
                <a:latin typeface="+mn-lt"/>
                <a:ea typeface="Arial" pitchFamily="1" charset="0"/>
                <a:cs typeface="Arial" pitchFamily="1" charset="0"/>
              </a:rPr>
              <a:t>Hoe het komt dat de balans zodanig verstoord raakt dat herstel van balans niet meer mogelijk is, is niet eenvoudig te zeggen. Oorzaken voor het vallen zijn te vinden in:</a:t>
            </a:r>
          </a:p>
          <a:p>
            <a:endParaRPr lang="nl-NL" sz="1200" b="0" i="0" u="none" strike="noStrike" kern="1200" baseline="0" dirty="0">
              <a:solidFill>
                <a:schemeClr val="tx1"/>
              </a:solidFill>
              <a:latin typeface="+mn-lt"/>
              <a:ea typeface="Arial" pitchFamily="1" charset="0"/>
              <a:cs typeface="Arial" pitchFamily="1" charset="0"/>
            </a:endParaRPr>
          </a:p>
          <a:p>
            <a:r>
              <a:rPr lang="nl-NL" sz="1200" b="0" i="0" u="none" strike="noStrike" kern="1200" baseline="0" dirty="0">
                <a:solidFill>
                  <a:schemeClr val="tx1"/>
                </a:solidFill>
                <a:latin typeface="+mn-lt"/>
                <a:ea typeface="Arial" pitchFamily="1" charset="0"/>
                <a:cs typeface="Arial" pitchFamily="1" charset="0"/>
              </a:rPr>
              <a:t>• de omgeving;</a:t>
            </a:r>
          </a:p>
          <a:p>
            <a:r>
              <a:rPr lang="nl-NL" sz="1200" b="0" i="0" u="none" strike="noStrike" kern="1200" baseline="0" dirty="0">
                <a:solidFill>
                  <a:schemeClr val="tx1"/>
                </a:solidFill>
                <a:latin typeface="+mn-lt"/>
                <a:ea typeface="Arial" pitchFamily="1" charset="0"/>
                <a:cs typeface="Arial" pitchFamily="1" charset="0"/>
              </a:rPr>
              <a:t>• de persoon zelf.</a:t>
            </a:r>
          </a:p>
          <a:p>
            <a:r>
              <a:rPr lang="nl-NL" sz="1200" b="0" i="0" u="none" strike="noStrike" kern="1200" baseline="0" dirty="0">
                <a:solidFill>
                  <a:schemeClr val="tx1"/>
                </a:solidFill>
                <a:latin typeface="+mn-lt"/>
                <a:ea typeface="Arial" pitchFamily="1" charset="0"/>
                <a:cs typeface="Arial" pitchFamily="1" charset="0"/>
              </a:rPr>
              <a:t>Meestal is het een combinatie van factoren waardoor iemand uit evenwicht raakt.</a:t>
            </a:r>
          </a:p>
          <a:p>
            <a:endParaRPr lang="nl-NL" dirty="0"/>
          </a:p>
        </p:txBody>
      </p:sp>
    </p:spTree>
    <p:extLst>
      <p:ext uri="{BB962C8B-B14F-4D97-AF65-F5344CB8AC3E}">
        <p14:creationId xmlns:p14="http://schemas.microsoft.com/office/powerpoint/2010/main" val="199890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Vraag: welke omgevingsfactoren kunnen een rol spelen denken jullie?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1" u="none" strike="noStrike" kern="1200" cap="none" spc="0" normalizeH="0" baseline="0" noProof="0" dirty="0">
                <a:ln>
                  <a:noFill/>
                </a:ln>
                <a:solidFill>
                  <a:prstClr val="black"/>
                </a:solidFill>
                <a:effectLst/>
                <a:uLnTx/>
                <a:uFillTx/>
                <a:latin typeface="+mn-lt"/>
                <a:ea typeface="+mn-ea"/>
                <a:cs typeface="+mn-cs"/>
              </a:rPr>
              <a:t>Laat een paar mensen een antwoord geven en benoem daarna nog de factoren die gemist zijn. Te denken valt aan: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Losliggende vloerkleden, snoeren of andere draden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Onvoldoende verlichting (vooral bij gang en trap is dit een aandachtspunt); want naarmate de leeftijd vordert heeft men meer licht nodig  om goed te kunnen zien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Drempels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Bad- of douche-inrichting zonder handgrepen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Onveilige trappen (materialen op de trap, losse leuning, maar 1 leuning, losse trapbekleding)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Buitenshuis: gladde stoep door bladeren of mos op het tuinpad of ongelijke bestrating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Stoelen</a:t>
            </a:r>
            <a:r>
              <a:rPr kumimoji="0" lang="en-US" sz="1200" b="0" i="0" u="none" strike="noStrike" kern="1200" cap="none" spc="0" normalizeH="0" baseline="0" noProof="0" dirty="0">
                <a:ln>
                  <a:noFill/>
                </a:ln>
                <a:solidFill>
                  <a:prstClr val="black"/>
                </a:solidFill>
                <a:effectLst/>
                <a:uLnTx/>
                <a:uFillTx/>
                <a:latin typeface="+mn-lt"/>
                <a:ea typeface="+mn-ea"/>
                <a:cs typeface="+mn-cs"/>
              </a:rPr>
              <a:t> zonder leuning </a:t>
            </a:r>
            <a:endParaRPr kumimoji="0" lang="nl-NL"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mn-ea"/>
                <a:cs typeface="+mn-cs"/>
              </a:rPr>
              <a:t>Er zijn veel mogelijkheden om de omgeving geschikter te maken. </a:t>
            </a:r>
            <a:endParaRPr lang="nl-NL" dirty="0"/>
          </a:p>
          <a:p>
            <a:endParaRPr lang="nl-NL" dirty="0"/>
          </a:p>
        </p:txBody>
      </p:sp>
    </p:spTree>
    <p:extLst>
      <p:ext uri="{BB962C8B-B14F-4D97-AF65-F5344CB8AC3E}">
        <p14:creationId xmlns:p14="http://schemas.microsoft.com/office/powerpoint/2010/main" val="2167588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Vraag: Welke persoonsfactoren kunnen jullie opnoemen?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1" u="none" strike="noStrike" kern="1200" cap="none" spc="0" normalizeH="0" baseline="0" noProof="0" dirty="0">
                <a:ln>
                  <a:noFill/>
                </a:ln>
                <a:solidFill>
                  <a:prstClr val="black"/>
                </a:solidFill>
                <a:effectLst/>
                <a:uLnTx/>
                <a:uFillTx/>
                <a:latin typeface="+mn-lt"/>
                <a:ea typeface="Arial" pitchFamily="1" charset="0"/>
                <a:cs typeface="Arial" pitchFamily="1" charset="0"/>
              </a:rPr>
              <a:t>Laat een paar mensen antwoorden, vat samen en vul aan. Dit zijn mogelijke persoonlijke factoren die een rol spelen bij vallen: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Gewrichtsproblemen (zoals stijvere gewrichten)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Krachtvermindering in de benen en een verminderd gevoel voor balans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Lichamelijke fitheid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Medicijngebruik</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Vitamine 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Duizeligheid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Voetproblemen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Osteoporose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Gezichtsvermogen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nl-NL" sz="1200" b="0" i="0" u="none" strike="noStrike" kern="1200" cap="none" spc="0" normalizeH="0" baseline="0" noProof="0" dirty="0">
                <a:ln>
                  <a:noFill/>
                </a:ln>
                <a:solidFill>
                  <a:prstClr val="black"/>
                </a:solidFill>
                <a:effectLst/>
                <a:uLnTx/>
                <a:uFillTx/>
                <a:latin typeface="+mn-lt"/>
                <a:ea typeface="Arial" pitchFamily="1" charset="0"/>
                <a:cs typeface="Arial" pitchFamily="1" charset="0"/>
              </a:rPr>
              <a:t>Angst om te vallen </a:t>
            </a:r>
            <a:endParaRPr lang="nl-NL" dirty="0"/>
          </a:p>
          <a:p>
            <a:endParaRPr lang="nl-NL" dirty="0"/>
          </a:p>
        </p:txBody>
      </p:sp>
    </p:spTree>
    <p:extLst>
      <p:ext uri="{BB962C8B-B14F-4D97-AF65-F5344CB8AC3E}">
        <p14:creationId xmlns:p14="http://schemas.microsoft.com/office/powerpoint/2010/main" val="1836081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lang="nl-NL" sz="1200" b="0" i="0" u="none" strike="noStrike" kern="1200" baseline="0" dirty="0">
                <a:solidFill>
                  <a:schemeClr val="tx1"/>
                </a:solidFill>
                <a:latin typeface="+mn-lt"/>
                <a:ea typeface="Arial" pitchFamily="1" charset="0"/>
                <a:cs typeface="Arial" pitchFamily="1" charset="0"/>
              </a:rPr>
              <a:t>Er is gelukkig genoeg wat u kunt doen om stevig op de been te blijven. U kunt veel doen om de kans op een val te verkleinen, waardoor u langer zelfstandig en vitaal kunt blijven. We gaan nu een aantal tips doorlopen.</a:t>
            </a:r>
            <a:r>
              <a:rPr lang="nl-NL" sz="1200" b="0" i="0" u="none" strike="noStrike" kern="1200" dirty="0">
                <a:solidFill>
                  <a:schemeClr val="tx1"/>
                </a:solidFill>
                <a:latin typeface="+mn-lt"/>
                <a:ea typeface="Arial" pitchFamily="1" charset="0"/>
                <a:cs typeface="Arial" pitchFamily="1" charset="0"/>
              </a:rPr>
              <a:t> Als</a:t>
            </a:r>
            <a:r>
              <a:rPr lang="nl-NL" sz="1200" b="0" i="0" u="none" strike="noStrike" kern="1200" baseline="0" dirty="0">
                <a:solidFill>
                  <a:schemeClr val="tx1"/>
                </a:solidFill>
                <a:latin typeface="+mn-lt"/>
                <a:ea typeface="Arial" pitchFamily="1" charset="0"/>
                <a:cs typeface="Arial" pitchFamily="1" charset="0"/>
              </a:rPr>
              <a:t> u</a:t>
            </a:r>
            <a:r>
              <a:rPr lang="nl-NL" sz="1200" b="0" i="0" u="none" strike="noStrike" kern="1200" dirty="0">
                <a:solidFill>
                  <a:schemeClr val="tx1"/>
                </a:solidFill>
                <a:latin typeface="+mn-lt"/>
                <a:ea typeface="Arial" pitchFamily="1" charset="0"/>
                <a:cs typeface="Arial" pitchFamily="1" charset="0"/>
              </a:rPr>
              <a:t> zelf aanvulling of ideeën hebt, laat het weten.</a:t>
            </a:r>
          </a:p>
          <a:p>
            <a:endParaRPr lang="nl-NL" dirty="0"/>
          </a:p>
          <a:p>
            <a:r>
              <a:rPr lang="nl-NL" dirty="0"/>
              <a:t>Tip: we hebben een animatie gemaakt waarin alle valrisicofactoren aan bod komen. Dit kun je laten zien. We hebben ook animaties per risicofactor. De link naar de animatie hebben we als notitie onder de betreffende onderwerpen gezet.</a:t>
            </a:r>
          </a:p>
          <a:p>
            <a:r>
              <a:rPr lang="nl-NL" dirty="0"/>
              <a:t>Link animatie Tips om een val te voorkomen: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https://youtu.be/tU7Lxn8cYu0</a:t>
            </a:r>
            <a:endParaRPr lang="nl-NL" dirty="0"/>
          </a:p>
        </p:txBody>
      </p:sp>
    </p:spTree>
    <p:extLst>
      <p:ext uri="{BB962C8B-B14F-4D97-AF65-F5344CB8AC3E}">
        <p14:creationId xmlns:p14="http://schemas.microsoft.com/office/powerpoint/2010/main" val="319138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Een goed evenwicht is belangrijk, net als genoeg spierkracht.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Bijvoorbeeld als u wilt opstaan uit een stoel, of als u wilt voorkomen dat u struikelt. </a:t>
            </a:r>
          </a:p>
          <a:p>
            <a:pPr marL="0" marR="0" indent="0" algn="l" defTabSz="914400" rtl="0" eaLnBrk="1" fontAlgn="auto" latinLnBrk="0" hangingPunct="1">
              <a:lnSpc>
                <a:spcPct val="100000"/>
              </a:lnSpc>
              <a:spcBef>
                <a:spcPts val="0"/>
              </a:spcBef>
              <a:spcAft>
                <a:spcPts val="0"/>
              </a:spcAft>
              <a:buClrTx/>
              <a:buSzTx/>
              <a:buFontTx/>
              <a:buNone/>
              <a:tabLst/>
              <a:defRPr/>
            </a:pPr>
            <a:r>
              <a:rPr lang="nl-NL" dirty="0"/>
              <a:t>U voelt zich zekerder en valt minder snel als u een goed evenwicht en genoeg kracht in de spieren heeft. </a:t>
            </a:r>
            <a:endParaRPr lang="en-US" sz="1200" b="0" i="0" u="none" strike="noStrike" kern="1200" baseline="0" dirty="0">
              <a:solidFill>
                <a:schemeClr val="tx1"/>
              </a:solidFill>
              <a:latin typeface="+mn-lt"/>
              <a:ea typeface="Arial" pitchFamily="1" charset="0"/>
              <a:cs typeface="Arial" pitchFamily="1" charset="0"/>
            </a:endParaRPr>
          </a:p>
          <a:p>
            <a:endParaRPr lang="nl-NL" dirty="0"/>
          </a:p>
          <a:p>
            <a:r>
              <a:rPr lang="nl-NL" dirty="0"/>
              <a:t>Uw evenwicht en spierkracht kunt u ook makkelijk thuis trainen. (zie volgende slide voor een aantal oefeningen)</a:t>
            </a:r>
          </a:p>
          <a:p>
            <a:endParaRPr lang="nl-NL" dirty="0"/>
          </a:p>
          <a:p>
            <a:r>
              <a:rPr lang="nl-NL" b="1" dirty="0"/>
              <a:t>Tip: laat de animatie zien: Train uw evenwicht en spierkracht</a:t>
            </a:r>
            <a:r>
              <a:rPr lang="nl-NL" dirty="0"/>
              <a:t>: </a:t>
            </a:r>
            <a:r>
              <a:rPr lang="nl-NL" sz="1800" u="none" strike="noStrike" dirty="0">
                <a:solidFill>
                  <a:srgbClr val="0000FF"/>
                </a:solidFill>
                <a:effectLst/>
                <a:latin typeface="Roboto" panose="02000000000000000000" pitchFamily="2" charset="0"/>
                <a:ea typeface="Calibri" panose="020F0502020204030204" pitchFamily="34" charset="0"/>
                <a:cs typeface="Times New Roman" panose="02020603050405020304" pitchFamily="18" charset="0"/>
                <a:hlinkClick r:id="rId3"/>
              </a:rPr>
              <a:t>https://youtu.be/pLAlNT0ci9U</a:t>
            </a:r>
            <a:endParaRPr lang="nl-NL" dirty="0"/>
          </a:p>
          <a:p>
            <a:endParaRPr lang="nl-NL" dirty="0"/>
          </a:p>
        </p:txBody>
      </p:sp>
    </p:spTree>
    <p:extLst>
      <p:ext uri="{BB962C8B-B14F-4D97-AF65-F5344CB8AC3E}">
        <p14:creationId xmlns:p14="http://schemas.microsoft.com/office/powerpoint/2010/main" val="115271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4175" y="685800"/>
            <a:ext cx="6089650" cy="3429000"/>
          </a:xfrm>
        </p:spPr>
      </p:sp>
      <p:sp>
        <p:nvSpPr>
          <p:cNvPr id="3" name="Tijdelijke aanduiding voor notities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nl-NL" dirty="0"/>
              <a:t>Probeer deze eenvoudige oefeningen maar eens.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Als u echt resultaat wilt behalen, is een beetje uitdaging wel belangrijk.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U bent immers aan het trainen.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Dus u kunt wat spierpijn hebben nadat u deze oefeningen heeft gedaan.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Maar dat kan echt geen kwaad. </a:t>
            </a:r>
          </a:p>
          <a:p>
            <a:pPr marL="0" marR="0" lvl="0" indent="0" defTabSz="914400" eaLnBrk="1" fontAlgn="auto" latinLnBrk="0" hangingPunct="1">
              <a:lnSpc>
                <a:spcPct val="100000"/>
              </a:lnSpc>
              <a:spcBef>
                <a:spcPts val="400"/>
              </a:spcBef>
              <a:spcAft>
                <a:spcPts val="0"/>
              </a:spcAft>
              <a:buClrTx/>
              <a:buSzTx/>
              <a:buFontTx/>
              <a:buNone/>
              <a:tabLst/>
              <a:defRPr/>
            </a:pPr>
            <a:r>
              <a:rPr lang="nl-NL" dirty="0"/>
              <a:t>Als u de oefeningen regelmatig doet, merkt u dat de spierpijn steeds minder wordt</a:t>
            </a:r>
          </a:p>
          <a:p>
            <a:endParaRPr lang="nl-NL" dirty="0"/>
          </a:p>
        </p:txBody>
      </p:sp>
    </p:spTree>
    <p:extLst>
      <p:ext uri="{BB962C8B-B14F-4D97-AF65-F5344CB8AC3E}">
        <p14:creationId xmlns:p14="http://schemas.microsoft.com/office/powerpoint/2010/main" val="584424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pd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d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pd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d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6.pd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d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d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0.pd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9.pd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d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0.pd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d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d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pd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d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pd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d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d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omepage">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a:xfrm>
            <a:off x="11195050" y="6356350"/>
            <a:ext cx="784225" cy="501650"/>
          </a:xfrm>
          <a:prstGeom prst="rect">
            <a:avLst/>
          </a:prstGeom>
        </p:spPr>
        <p:txBody>
          <a:bodyPr/>
          <a:lstStyle>
            <a:lvl1pPr algn="r">
              <a:defRPr>
                <a:solidFill>
                  <a:srgbClr val="FAF8F1"/>
                </a:solidFill>
              </a:defRPr>
            </a:lvl1pPr>
          </a:lstStyle>
          <a:p>
            <a:fld id="{2C5570BF-70B1-BC4B-9AC0-179DDF6E36CB}" type="slidenum">
              <a:rPr lang="en-US" smtClean="0"/>
              <a:pPr/>
              <a:t>‹nr.›</a:t>
            </a:fld>
            <a:endParaRPr lang="en-US" dirty="0"/>
          </a:p>
        </p:txBody>
      </p:sp>
      <p:sp>
        <p:nvSpPr>
          <p:cNvPr id="14" name="Titel 11 (JU-Free)">
            <a:extLst>
              <a:ext uri="{FF2B5EF4-FFF2-40B4-BE49-F238E27FC236}">
                <a16:creationId xmlns:a16="http://schemas.microsoft.com/office/drawing/2014/main" id="{935B549A-99A9-D748-B7D0-8F4C3BD19735}"/>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[ondertitel]</a:t>
            </a:r>
          </a:p>
        </p:txBody>
      </p:sp>
      <p:sp>
        <p:nvSpPr>
          <p:cNvPr id="15" name="Titel 11 (JU-Free)">
            <a:extLst>
              <a:ext uri="{FF2B5EF4-FFF2-40B4-BE49-F238E27FC236}">
                <a16:creationId xmlns:a16="http://schemas.microsoft.com/office/drawing/2014/main" id="{95D0E024-A4EF-064F-9EBC-10B2CAFF8560}"/>
              </a:ext>
            </a:extLst>
          </p:cNvPr>
          <p:cNvSpPr>
            <a:spLocks noGrp="1"/>
          </p:cNvSpPr>
          <p:nvPr>
            <p:ph type="body" sz="quarter" idx="19" hasCustomPrompt="1"/>
          </p:nvPr>
        </p:nvSpPr>
        <p:spPr bwMode="ltGray">
          <a:xfrm>
            <a:off x="1049090" y="5843608"/>
            <a:ext cx="7569200" cy="827220"/>
          </a:xfrm>
          <a:prstGeom prst="rect">
            <a:avLst/>
          </a:prstGeom>
        </p:spPr>
        <p:txBody>
          <a:bodyPr/>
          <a:lstStyle>
            <a:lvl1pPr marL="0" indent="0" algn="l">
              <a:buFontTx/>
              <a:buNone/>
              <a:defRPr sz="14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[Hier naam en datum plaatsen]</a:t>
            </a:r>
          </a:p>
        </p:txBody>
      </p:sp>
      <p:sp>
        <p:nvSpPr>
          <p:cNvPr id="6" name="Titel 11 (JU-Free)">
            <a:extLst>
              <a:ext uri="{FF2B5EF4-FFF2-40B4-BE49-F238E27FC236}">
                <a16:creationId xmlns:a16="http://schemas.microsoft.com/office/drawing/2014/main" id="{3BD91128-59B4-494D-899C-A386BA677D9E}"/>
              </a:ext>
            </a:extLst>
          </p:cNvPr>
          <p:cNvSpPr>
            <a:spLocks noGrp="1"/>
          </p:cNvSpPr>
          <p:nvPr>
            <p:ph type="body" sz="quarter" idx="31" hasCustomPrompt="1"/>
          </p:nvPr>
        </p:nvSpPr>
        <p:spPr bwMode="ltGray">
          <a:xfrm>
            <a:off x="1049090" y="1335210"/>
            <a:ext cx="7569200" cy="827219"/>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elpagina creme">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FAF8F1"/>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dirty="0"/>
              <a:t>Titeltekst</a:t>
            </a:r>
          </a:p>
        </p:txBody>
      </p:sp>
    </p:spTree>
    <p:extLst>
      <p:ext uri="{BB962C8B-B14F-4D97-AF65-F5344CB8AC3E}">
        <p14:creationId xmlns:p14="http://schemas.microsoft.com/office/powerpoint/2010/main" val="314595643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eeldpagina">
    <p:spTree>
      <p:nvGrpSpPr>
        <p:cNvPr id="1" name=""/>
        <p:cNvGrpSpPr/>
        <p:nvPr/>
      </p:nvGrpSpPr>
      <p:grpSpPr>
        <a:xfrm>
          <a:off x="0" y="0"/>
          <a:ext cx="0" cy="0"/>
          <a:chOff x="0" y="0"/>
          <a:chExt cx="0" cy="0"/>
        </a:xfrm>
      </p:grpSpPr>
      <p:sp>
        <p:nvSpPr>
          <p:cNvPr id="67" name="Picture Placeholder 5"/>
          <p:cNvSpPr>
            <a:spLocks noGrp="1"/>
          </p:cNvSpPr>
          <p:nvPr>
            <p:ph type="pic" idx="13"/>
          </p:nvPr>
        </p:nvSpPr>
        <p:spPr>
          <a:xfrm>
            <a:off x="-10951" y="0"/>
            <a:ext cx="12202212" cy="6858000"/>
          </a:xfrm>
          <a:prstGeom prst="rect">
            <a:avLst/>
          </a:prstGeom>
          <a:ln>
            <a:noFill/>
          </a:ln>
        </p:spPr>
        <p:txBody>
          <a:bodyPr lIns="91439" rIns="91439"/>
          <a:lstStyle/>
          <a:p>
            <a:endParaRPr/>
          </a:p>
        </p:txBody>
      </p:sp>
      <p:pic>
        <p:nvPicPr>
          <p:cNvPr id="5" name="Picture 4"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153657" y="292100"/>
            <a:ext cx="346193" cy="346193"/>
          </a:xfrm>
          <a:prstGeom prst="rect">
            <a:avLst/>
          </a:prstGeom>
        </p:spPr>
      </p:pic>
      <p:sp>
        <p:nvSpPr>
          <p:cNvPr id="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8" name="Text Placeholder 13">
            <a:extLst>
              <a:ext uri="{FF2B5EF4-FFF2-40B4-BE49-F238E27FC236}">
                <a16:creationId xmlns:a16="http://schemas.microsoft.com/office/drawing/2014/main" id="{ABEDF147-6C70-6445-A9E2-033BF71A0D02}"/>
              </a:ext>
            </a:extLst>
          </p:cNvPr>
          <p:cNvSpPr>
            <a:spLocks noGrp="1"/>
          </p:cNvSpPr>
          <p:nvPr>
            <p:ph type="body" sz="quarter" idx="11" hasCustomPrompt="1"/>
          </p:nvPr>
        </p:nvSpPr>
        <p:spPr>
          <a:xfrm>
            <a:off x="689051" y="1196752"/>
            <a:ext cx="4968552" cy="4320479"/>
          </a:xfrm>
          <a:prstGeom prst="rect">
            <a:avLst/>
          </a:prstGeom>
        </p:spPr>
        <p:txBody>
          <a:bodyPr vert="horz" anchor="ctr" anchorCtr="0"/>
          <a:lstStyle>
            <a:lvl1pPr algn="l">
              <a:buNone/>
              <a:defRPr sz="3600" b="1" i="0" baseline="0">
                <a:solidFill>
                  <a:srgbClr val="FAF8F1"/>
                </a:solidFill>
                <a:latin typeface="Montserrat" pitchFamily="2" charset="77"/>
                <a:cs typeface="Montserrat" pitchFamily="2" charset="77"/>
              </a:defRPr>
            </a:lvl1pPr>
            <a:lvl2pPr>
              <a:defRPr>
                <a:latin typeface="Arial Black"/>
                <a:cs typeface="Arial Black"/>
              </a:defRPr>
            </a:lvl2pPr>
            <a:lvl3pPr>
              <a:defRPr>
                <a:latin typeface="Arial Black"/>
                <a:cs typeface="Arial Black"/>
              </a:defRPr>
            </a:lvl3pPr>
            <a:lvl4pPr>
              <a:defRPr>
                <a:latin typeface="Arial Black"/>
                <a:cs typeface="Arial Black"/>
              </a:defRPr>
            </a:lvl4pPr>
            <a:lvl5pPr>
              <a:defRPr>
                <a:latin typeface="Arial Black"/>
                <a:cs typeface="Arial Black"/>
              </a:defRPr>
            </a:lvl5pPr>
          </a:lstStyle>
          <a:p>
            <a:pPr lvl="0"/>
            <a:r>
              <a:rPr lang="nl-NL" dirty="0"/>
              <a:t>Titeltekst</a:t>
            </a: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14" name="Hoofdtekst - niveau één…">
            <a:extLst>
              <a:ext uri="{FF2B5EF4-FFF2-40B4-BE49-F238E27FC236}">
                <a16:creationId xmlns:a16="http://schemas.microsoft.com/office/drawing/2014/main" id="{13DE4E7F-4116-974C-8B61-09B2CCD43C19}"/>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0" name="Hoofdtekst - niveau één…">
            <a:extLst>
              <a:ext uri="{FF2B5EF4-FFF2-40B4-BE49-F238E27FC236}">
                <a16:creationId xmlns:a16="http://schemas.microsoft.com/office/drawing/2014/main" id="{390A54D8-213A-1148-A1CF-C081B08D96AA}"/>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1" name="Hoofdtekst - niveau één…">
            <a:extLst>
              <a:ext uri="{FF2B5EF4-FFF2-40B4-BE49-F238E27FC236}">
                <a16:creationId xmlns:a16="http://schemas.microsoft.com/office/drawing/2014/main" id="{3153F854-4114-6C41-88ED-C4730B89F318}"/>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2" name="Hoofdtekst - niveau één…">
            <a:extLst>
              <a:ext uri="{FF2B5EF4-FFF2-40B4-BE49-F238E27FC236}">
                <a16:creationId xmlns:a16="http://schemas.microsoft.com/office/drawing/2014/main" id="{377CB53F-141F-F740-84D4-AC342DF143B2}"/>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15" name="Titel 1">
            <a:extLst>
              <a:ext uri="{FF2B5EF4-FFF2-40B4-BE49-F238E27FC236}">
                <a16:creationId xmlns:a16="http://schemas.microsoft.com/office/drawing/2014/main" id="{FC1DA8AA-3B3D-EB4E-AADE-2F89ED7E307E}"/>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14" name="Hoofdtekst - niveau één…">
            <a:extLst>
              <a:ext uri="{FF2B5EF4-FFF2-40B4-BE49-F238E27FC236}">
                <a16:creationId xmlns:a16="http://schemas.microsoft.com/office/drawing/2014/main" id="{18AB5CB3-7F6F-ED46-AE6D-718DC6E4D81F}"/>
              </a:ext>
            </a:extLst>
          </p:cNvPr>
          <p:cNvSpPr txBox="1">
            <a:spLocks noGrp="1"/>
          </p:cNvSpPr>
          <p:nvPr>
            <p:ph type="body" sz="half" idx="1" hasCustomPrompt="1"/>
          </p:nvPr>
        </p:nvSpPr>
        <p:spPr>
          <a:xfrm>
            <a:off x="4565650"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0" name="Hoofdtekst - niveau één…">
            <a:extLst>
              <a:ext uri="{FF2B5EF4-FFF2-40B4-BE49-F238E27FC236}">
                <a16:creationId xmlns:a16="http://schemas.microsoft.com/office/drawing/2014/main" id="{DC3591C8-4DAC-DA42-A657-583113EE865C}"/>
              </a:ext>
            </a:extLst>
          </p:cNvPr>
          <p:cNvSpPr txBox="1">
            <a:spLocks noGrp="1"/>
          </p:cNvSpPr>
          <p:nvPr>
            <p:ph type="body" sz="half" idx="16" hasCustomPrompt="1"/>
          </p:nvPr>
        </p:nvSpPr>
        <p:spPr>
          <a:xfrm>
            <a:off x="8402154" y="1219200"/>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1" name="Hoofdtekst - niveau één…">
            <a:extLst>
              <a:ext uri="{FF2B5EF4-FFF2-40B4-BE49-F238E27FC236}">
                <a16:creationId xmlns:a16="http://schemas.microsoft.com/office/drawing/2014/main" id="{197801E7-63B5-5E45-AEB8-AD13CC444D72}"/>
              </a:ext>
            </a:extLst>
          </p:cNvPr>
          <p:cNvSpPr txBox="1">
            <a:spLocks noGrp="1"/>
          </p:cNvSpPr>
          <p:nvPr>
            <p:ph type="body" sz="half" idx="17" hasCustomPrompt="1"/>
          </p:nvPr>
        </p:nvSpPr>
        <p:spPr>
          <a:xfrm>
            <a:off x="4565650"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22" name="Hoofdtekst - niveau één…">
            <a:extLst>
              <a:ext uri="{FF2B5EF4-FFF2-40B4-BE49-F238E27FC236}">
                <a16:creationId xmlns:a16="http://schemas.microsoft.com/office/drawing/2014/main" id="{40546A78-0350-4843-952F-4EDD2774CD88}"/>
              </a:ext>
            </a:extLst>
          </p:cNvPr>
          <p:cNvSpPr txBox="1">
            <a:spLocks noGrp="1"/>
          </p:cNvSpPr>
          <p:nvPr>
            <p:ph type="body" sz="half" idx="18" hasCustomPrompt="1"/>
          </p:nvPr>
        </p:nvSpPr>
        <p:spPr>
          <a:xfrm>
            <a:off x="8402154" y="3803374"/>
            <a:ext cx="3597275" cy="2033886"/>
          </a:xfrm>
          <a:prstGeom prst="rect">
            <a:avLst/>
          </a:prstGeom>
        </p:spPr>
        <p:txBody>
          <a:bodyPr/>
          <a:lstStyle>
            <a:lvl1pPr marL="182562" indent="-182562">
              <a:lnSpc>
                <a:spcPct val="150000"/>
              </a:lnSpc>
              <a:spcBef>
                <a:spcPts val="400"/>
              </a:spcBef>
              <a:buClr>
                <a:srgbClr val="26384B"/>
              </a:buClr>
              <a:buSzPct val="100000"/>
              <a:buFont typeface="Arial" panose="020B0604020202020204" pitchFamily="34" charset="0"/>
              <a:buChar char="●"/>
              <a:defRPr sz="2000" b="0" i="0" baseline="0">
                <a:solidFill>
                  <a:srgbClr val="26384B"/>
                </a:solidFill>
                <a:latin typeface="Montserrat" pitchFamily="2" charset="77"/>
                <a:cs typeface="Montserrat" pitchFamily="2" charset="77"/>
              </a:defRPr>
            </a:lvl1pPr>
            <a:lvl2pPr marL="382588" indent="-200025">
              <a:spcBef>
                <a:spcPts val="400"/>
              </a:spcBef>
              <a:buClr>
                <a:srgbClr val="26384B"/>
              </a:buClr>
              <a:buFont typeface="Arial"/>
              <a:defRPr sz="1400" b="0" i="0">
                <a:solidFill>
                  <a:schemeClr val="tx1"/>
                </a:solidFill>
                <a:latin typeface="Montserrat-Regular"/>
                <a:cs typeface="Montserrat-Regular"/>
              </a:defRPr>
            </a:lvl2pPr>
            <a:lvl3pPr marL="567002" indent="-212990">
              <a:spcBef>
                <a:spcPts val="400"/>
              </a:spcBef>
              <a:buClr>
                <a:srgbClr val="C2D2C7"/>
              </a:buClr>
              <a:buFont typeface="Arial"/>
              <a:defRPr sz="1400" b="0" i="0">
                <a:solidFill>
                  <a:schemeClr val="tx1"/>
                </a:solidFill>
                <a:latin typeface="Montserrat-Regular"/>
                <a:cs typeface="Montserrat-Regular"/>
              </a:defRPr>
            </a:lvl3pPr>
            <a:lvl4pPr marL="749565" indent="-212990">
              <a:spcBef>
                <a:spcPts val="400"/>
              </a:spcBef>
              <a:buClr>
                <a:srgbClr val="FAF8F1"/>
              </a:buClr>
              <a:buFont typeface="Arial"/>
              <a:defRPr sz="1400" b="0" i="0">
                <a:solidFill>
                  <a:schemeClr val="tx1"/>
                </a:solidFill>
                <a:latin typeface="Montserrat-Regular"/>
                <a:cs typeface="Montserrat-Regular"/>
              </a:defRPr>
            </a:lvl4pPr>
            <a:lvl5pPr marL="932127" indent="-212990">
              <a:spcBef>
                <a:spcPts val="400"/>
              </a:spcBef>
              <a:buClr>
                <a:srgbClr val="22404B"/>
              </a:buClr>
              <a:buFont typeface="Arial"/>
              <a:defRPr sz="1400" b="0" i="0">
                <a:solidFill>
                  <a:schemeClr val="tx1"/>
                </a:solidFill>
                <a:latin typeface="Montserrat-Regular"/>
                <a:cs typeface="Montserrat-Regular"/>
              </a:defRPr>
            </a:lvl5pPr>
          </a:lstStyle>
          <a:p>
            <a:r>
              <a:rPr dirty="0"/>
              <a:t>Hoofdtekst – niveau </a:t>
            </a:r>
          </a:p>
        </p:txBody>
      </p:sp>
      <p:sp>
        <p:nvSpPr>
          <p:cNvPr id="15" name="Titel 1">
            <a:extLst>
              <a:ext uri="{FF2B5EF4-FFF2-40B4-BE49-F238E27FC236}">
                <a16:creationId xmlns:a16="http://schemas.microsoft.com/office/drawing/2014/main" id="{109D65AA-4DC7-D242-A209-F9C051068C1B}"/>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dirty="0"/>
              <a:t>Titeltekst</a:t>
            </a: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ekstpagina oranje">
    <p:spTree>
      <p:nvGrpSpPr>
        <p:cNvPr id="1" name=""/>
        <p:cNvGrpSpPr/>
        <p:nvPr/>
      </p:nvGrpSpPr>
      <p:grpSpPr>
        <a:xfrm>
          <a:off x="0" y="0"/>
          <a:ext cx="0" cy="0"/>
          <a:chOff x="0" y="0"/>
          <a:chExt cx="0" cy="0"/>
        </a:xfrm>
      </p:grpSpPr>
      <p:sp>
        <p:nvSpPr>
          <p:cNvPr id="78" name="Rectangle 7"/>
          <p:cNvSpPr/>
          <p:nvPr/>
        </p:nvSpPr>
        <p:spPr>
          <a:xfrm>
            <a:off x="1" y="0"/>
            <a:ext cx="4076700" cy="6858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1 (JU-Free)">
            <a:extLst>
              <a:ext uri="{FF2B5EF4-FFF2-40B4-BE49-F238E27FC236}">
                <a16:creationId xmlns:a16="http://schemas.microsoft.com/office/drawing/2014/main" id="{F5510DFE-9539-E049-8EF8-F16DD7E87862}"/>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8" name="Titel 1">
            <a:extLst>
              <a:ext uri="{FF2B5EF4-FFF2-40B4-BE49-F238E27FC236}">
                <a16:creationId xmlns:a16="http://schemas.microsoft.com/office/drawing/2014/main" id="{86963CCC-B2FA-B24D-8A24-5664766EC4BC}"/>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AF8F1"/>
                </a:solidFill>
                <a:latin typeface="Montserrat" pitchFamily="2" charset="77"/>
              </a:defRPr>
            </a:lvl1pPr>
          </a:lstStyle>
          <a:p>
            <a:r>
              <a:rPr lang="nl-NL" dirty="0"/>
              <a:t>Titeltekst</a:t>
            </a: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ekstpagina groen">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8" name="Titel 11 (JU-Free)">
            <a:extLst>
              <a:ext uri="{FF2B5EF4-FFF2-40B4-BE49-F238E27FC236}">
                <a16:creationId xmlns:a16="http://schemas.microsoft.com/office/drawing/2014/main" id="{B068B3D2-7F24-5041-83D9-CBD8C9B676E1}"/>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9" name="Titel 1">
            <a:extLst>
              <a:ext uri="{FF2B5EF4-FFF2-40B4-BE49-F238E27FC236}">
                <a16:creationId xmlns:a16="http://schemas.microsoft.com/office/drawing/2014/main" id="{4E6B3EB5-6F9D-1C4B-874A-E43C9D7652FF}"/>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F08D17"/>
                </a:solidFill>
                <a:latin typeface="Montserrat" pitchFamily="2" charset="77"/>
              </a:defRPr>
            </a:lvl1pPr>
          </a:lstStyle>
          <a:p>
            <a:r>
              <a:rPr lang="nl-NL" dirty="0"/>
              <a:t>Titeltekst</a:t>
            </a: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_Tekstpagina blauw">
    <p:spTree>
      <p:nvGrpSpPr>
        <p:cNvPr id="1" name=""/>
        <p:cNvGrpSpPr/>
        <p:nvPr/>
      </p:nvGrpSpPr>
      <p:grpSpPr>
        <a:xfrm>
          <a:off x="0" y="0"/>
          <a:ext cx="0" cy="0"/>
          <a:chOff x="0" y="0"/>
          <a:chExt cx="0" cy="0"/>
        </a:xfrm>
      </p:grpSpPr>
      <p:sp>
        <p:nvSpPr>
          <p:cNvPr id="11" name="Rectangle 7"/>
          <p:cNvSpPr/>
          <p:nvPr userDrawn="1"/>
        </p:nvSpPr>
        <p:spPr>
          <a:xfrm>
            <a:off x="1" y="0"/>
            <a:ext cx="4076700" cy="6858000"/>
          </a:xfrm>
          <a:prstGeom prst="rect">
            <a:avLst/>
          </a:prstGeom>
          <a:solidFill>
            <a:srgbClr val="FCFAF4"/>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2" name="Picture 11" descr="logo_pijl_oranje_fc.eps"/>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8" name="Titel 11 (JU-Free)">
            <a:extLst>
              <a:ext uri="{FF2B5EF4-FFF2-40B4-BE49-F238E27FC236}">
                <a16:creationId xmlns:a16="http://schemas.microsoft.com/office/drawing/2014/main" id="{0467934A-A55C-F641-B385-6964A87188B4}"/>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9" name="Titel 1">
            <a:extLst>
              <a:ext uri="{FF2B5EF4-FFF2-40B4-BE49-F238E27FC236}">
                <a16:creationId xmlns:a16="http://schemas.microsoft.com/office/drawing/2014/main" id="{8A3C7E28-924A-8E49-BDFE-19662DA55C34}"/>
              </a:ext>
            </a:extLst>
          </p:cNvPr>
          <p:cNvSpPr>
            <a:spLocks noGrp="1"/>
          </p:cNvSpPr>
          <p:nvPr>
            <p:ph type="title" hasCustomPrompt="1"/>
          </p:nvPr>
        </p:nvSpPr>
        <p:spPr>
          <a:xfrm>
            <a:off x="547447" y="1207876"/>
            <a:ext cx="3237948"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spTree>
    <p:extLst>
      <p:ext uri="{BB962C8B-B14F-4D97-AF65-F5344CB8AC3E}">
        <p14:creationId xmlns:p14="http://schemas.microsoft.com/office/powerpoint/2010/main" val="327809173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 blokken">
    <p:spTree>
      <p:nvGrpSpPr>
        <p:cNvPr id="1" name=""/>
        <p:cNvGrpSpPr/>
        <p:nvPr/>
      </p:nvGrpSpPr>
      <p:grpSpPr>
        <a:xfrm>
          <a:off x="0" y="0"/>
          <a:ext cx="0" cy="0"/>
          <a:chOff x="0" y="0"/>
          <a:chExt cx="0" cy="0"/>
        </a:xfrm>
      </p:grpSpPr>
      <p:sp>
        <p:nvSpPr>
          <p:cNvPr id="12" name="Rectangle 7"/>
          <p:cNvSpPr/>
          <p:nvPr userDrawn="1"/>
        </p:nvSpPr>
        <p:spPr>
          <a:xfrm>
            <a:off x="6096000" y="0"/>
            <a:ext cx="6083301" cy="3429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Rectangle 7"/>
          <p:cNvSpPr/>
          <p:nvPr userDrawn="1"/>
        </p:nvSpPr>
        <p:spPr>
          <a:xfrm>
            <a:off x="0" y="3429000"/>
            <a:ext cx="6096000" cy="3429000"/>
          </a:xfrm>
          <a:prstGeom prst="rect">
            <a:avLst/>
          </a:prstGeom>
          <a:solidFill>
            <a:srgbClr val="F08D1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14" name="Rectangle 7"/>
          <p:cNvSpPr/>
          <p:nvPr userDrawn="1"/>
        </p:nvSpPr>
        <p:spPr>
          <a:xfrm>
            <a:off x="6096000" y="3429000"/>
            <a:ext cx="6096000" cy="3429000"/>
          </a:xfrm>
          <a:prstGeom prst="rect">
            <a:avLst/>
          </a:prstGeom>
          <a:solidFill>
            <a:srgbClr val="C2D2C7"/>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sp>
        <p:nvSpPr>
          <p:cNvPr id="20" name="Titel 11 (JU-Free)">
            <a:extLst>
              <a:ext uri="{FF2B5EF4-FFF2-40B4-BE49-F238E27FC236}">
                <a16:creationId xmlns:a16="http://schemas.microsoft.com/office/drawing/2014/main" id="{00B90BBF-74BF-EF48-9FB9-FBD50EA0A3DB}"/>
              </a:ext>
            </a:extLst>
          </p:cNvPr>
          <p:cNvSpPr>
            <a:spLocks noGrp="1"/>
          </p:cNvSpPr>
          <p:nvPr>
            <p:ph type="body" sz="quarter" idx="31" hasCustomPrompt="1"/>
          </p:nvPr>
        </p:nvSpPr>
        <p:spPr bwMode="ltGray">
          <a:xfrm>
            <a:off x="13380" y="705706"/>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
        <p:nvSpPr>
          <p:cNvPr id="21" name="Titel 11 (JU-Free)">
            <a:extLst>
              <a:ext uri="{FF2B5EF4-FFF2-40B4-BE49-F238E27FC236}">
                <a16:creationId xmlns:a16="http://schemas.microsoft.com/office/drawing/2014/main" id="{77AB61B3-DD3F-144D-B343-061616B110AD}"/>
              </a:ext>
            </a:extLst>
          </p:cNvPr>
          <p:cNvSpPr>
            <a:spLocks noGrp="1"/>
          </p:cNvSpPr>
          <p:nvPr>
            <p:ph type="body" sz="quarter" idx="32" hasCustomPrompt="1"/>
          </p:nvPr>
        </p:nvSpPr>
        <p:spPr bwMode="ltGray">
          <a:xfrm>
            <a:off x="6085706" y="705706"/>
            <a:ext cx="6082619" cy="1656184"/>
          </a:xfrm>
          <a:prstGeom prst="rect">
            <a:avLst/>
          </a:prstGeom>
        </p:spPr>
        <p:txBody>
          <a:bodyPr anchor="ctr" anchorCtr="0"/>
          <a:lstStyle>
            <a:lvl1pPr marL="0" indent="0" algn="ctr">
              <a:buFontTx/>
              <a:buNone/>
              <a:defRPr sz="3600" b="1" i="0">
                <a:solidFill>
                  <a:srgbClr val="F08D17"/>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
        <p:nvSpPr>
          <p:cNvPr id="22" name="Titel 11 (JU-Free)">
            <a:extLst>
              <a:ext uri="{FF2B5EF4-FFF2-40B4-BE49-F238E27FC236}">
                <a16:creationId xmlns:a16="http://schemas.microsoft.com/office/drawing/2014/main" id="{BA51FDF8-E841-FD43-B1BB-0D99EB01155E}"/>
              </a:ext>
            </a:extLst>
          </p:cNvPr>
          <p:cNvSpPr>
            <a:spLocks noGrp="1"/>
          </p:cNvSpPr>
          <p:nvPr>
            <p:ph type="body" sz="quarter" idx="33" hasCustomPrompt="1"/>
          </p:nvPr>
        </p:nvSpPr>
        <p:spPr bwMode="ltGray">
          <a:xfrm>
            <a:off x="13380" y="4274530"/>
            <a:ext cx="6082619" cy="1656184"/>
          </a:xfrm>
          <a:prstGeom prst="rect">
            <a:avLst/>
          </a:prstGeom>
        </p:spPr>
        <p:txBody>
          <a:bodyPr anchor="ctr" anchorCtr="0"/>
          <a:lstStyle>
            <a:lvl1pPr marL="0" indent="0" algn="ctr">
              <a:buFontTx/>
              <a:buNone/>
              <a:defRPr sz="3600" b="1"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
        <p:nvSpPr>
          <p:cNvPr id="23" name="Titel 11 (JU-Free)">
            <a:extLst>
              <a:ext uri="{FF2B5EF4-FFF2-40B4-BE49-F238E27FC236}">
                <a16:creationId xmlns:a16="http://schemas.microsoft.com/office/drawing/2014/main" id="{5E7A9B50-8FF6-8D47-ACE5-356C7CEF959E}"/>
              </a:ext>
            </a:extLst>
          </p:cNvPr>
          <p:cNvSpPr>
            <a:spLocks noGrp="1"/>
          </p:cNvSpPr>
          <p:nvPr>
            <p:ph type="body" sz="quarter" idx="34" hasCustomPrompt="1"/>
          </p:nvPr>
        </p:nvSpPr>
        <p:spPr bwMode="ltGray">
          <a:xfrm>
            <a:off x="6094157" y="4274529"/>
            <a:ext cx="6082619" cy="1656184"/>
          </a:xfrm>
          <a:prstGeom prst="rect">
            <a:avLst/>
          </a:prstGeom>
        </p:spPr>
        <p:txBody>
          <a:bodyPr anchor="ctr" anchorCtr="0"/>
          <a:lstStyle>
            <a:lvl1pPr marL="0" indent="0" algn="ctr">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agina 2x cirkelbeeld">
    <p:spTree>
      <p:nvGrpSpPr>
        <p:cNvPr id="1" name=""/>
        <p:cNvGrpSpPr/>
        <p:nvPr/>
      </p:nvGrpSpPr>
      <p:grpSpPr>
        <a:xfrm>
          <a:off x="0" y="0"/>
          <a:ext cx="0" cy="0"/>
          <a:chOff x="0" y="0"/>
          <a:chExt cx="0" cy="0"/>
        </a:xfrm>
      </p:grpSpPr>
      <p:sp>
        <p:nvSpPr>
          <p:cNvPr id="12" name="Rectangle 7"/>
          <p:cNvSpPr/>
          <p:nvPr userDrawn="1"/>
        </p:nvSpPr>
        <p:spPr>
          <a:xfrm>
            <a:off x="0" y="0"/>
            <a:ext cx="4076700" cy="6858000"/>
          </a:xfrm>
          <a:prstGeom prst="rect">
            <a:avLst/>
          </a:prstGeom>
          <a:solidFill>
            <a:srgbClr val="26384B"/>
          </a:solidFill>
          <a:ln w="3175">
            <a:no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3" name="Picture 12"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4"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16" name="Tijdelijke aanduiding voor afbeelding 16">
            <a:extLst>
              <a:ext uri="{FF2B5EF4-FFF2-40B4-BE49-F238E27FC236}">
                <a16:creationId xmlns:a16="http://schemas.microsoft.com/office/drawing/2014/main" id="{5BD17C53-415A-E745-8019-4F8D470CA344}"/>
              </a:ext>
            </a:extLst>
          </p:cNvPr>
          <p:cNvSpPr>
            <a:spLocks noGrp="1"/>
          </p:cNvSpPr>
          <p:nvPr>
            <p:ph type="pic" idx="28"/>
          </p:nvPr>
        </p:nvSpPr>
        <p:spPr>
          <a:xfrm>
            <a:off x="1265114" y="638292"/>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7" name="Tijdelijke aanduiding voor afbeelding 16">
            <a:extLst>
              <a:ext uri="{FF2B5EF4-FFF2-40B4-BE49-F238E27FC236}">
                <a16:creationId xmlns:a16="http://schemas.microsoft.com/office/drawing/2014/main" id="{7DAEBAB1-B24B-CA45-BE0E-AADBEE9FF75A}"/>
              </a:ext>
            </a:extLst>
          </p:cNvPr>
          <p:cNvSpPr>
            <a:spLocks noGrp="1"/>
          </p:cNvSpPr>
          <p:nvPr>
            <p:ph type="pic" idx="29"/>
          </p:nvPr>
        </p:nvSpPr>
        <p:spPr>
          <a:xfrm>
            <a:off x="1265114" y="3668875"/>
            <a:ext cx="1751550" cy="1751847"/>
          </a:xfrm>
          <a:custGeom>
            <a:avLst/>
            <a:gdLst>
              <a:gd name="connsiteX0" fmla="*/ 699561 w 1399835"/>
              <a:gd name="connsiteY0" fmla="*/ 0 h 1400072"/>
              <a:gd name="connsiteX1" fmla="*/ 1194180 w 1399835"/>
              <a:gd name="connsiteY1" fmla="*/ 204941 h 1400072"/>
              <a:gd name="connsiteX2" fmla="*/ 1194180 w 1399835"/>
              <a:gd name="connsiteY2" fmla="*/ 1195131 h 1400072"/>
              <a:gd name="connsiteX3" fmla="*/ 204942 w 1399835"/>
              <a:gd name="connsiteY3" fmla="*/ 1195131 h 1400072"/>
              <a:gd name="connsiteX4" fmla="*/ 204942 w 1399835"/>
              <a:gd name="connsiteY4" fmla="*/ 204941 h 1400072"/>
              <a:gd name="connsiteX5" fmla="*/ 699561 w 1399835"/>
              <a:gd name="connsiteY5" fmla="*/ 0 h 14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9835" h="1400072">
                <a:moveTo>
                  <a:pt x="699561" y="0"/>
                </a:moveTo>
                <a:cubicBezTo>
                  <a:pt x="878557" y="0"/>
                  <a:pt x="1057553" y="68313"/>
                  <a:pt x="1194180" y="204941"/>
                </a:cubicBezTo>
                <a:cubicBezTo>
                  <a:pt x="1468387" y="478195"/>
                  <a:pt x="1468387" y="921877"/>
                  <a:pt x="1194180" y="1195131"/>
                </a:cubicBezTo>
                <a:cubicBezTo>
                  <a:pt x="920926" y="1468386"/>
                  <a:pt x="478196" y="1468386"/>
                  <a:pt x="204942" y="1195131"/>
                </a:cubicBezTo>
                <a:cubicBezTo>
                  <a:pt x="-68313" y="921877"/>
                  <a:pt x="-68313" y="478195"/>
                  <a:pt x="204942" y="204941"/>
                </a:cubicBezTo>
                <a:cubicBezTo>
                  <a:pt x="341569" y="68313"/>
                  <a:pt x="520565" y="0"/>
                  <a:pt x="699561" y="0"/>
                </a:cubicBezTo>
                <a:close/>
              </a:path>
            </a:pathLst>
          </a:custGeom>
          <a:ln w="57150">
            <a:noFill/>
          </a:ln>
        </p:spPr>
      </p:sp>
      <p:sp>
        <p:nvSpPr>
          <p:cNvPr id="18" name="Titel 11 (JU-Free)">
            <a:extLst>
              <a:ext uri="{FF2B5EF4-FFF2-40B4-BE49-F238E27FC236}">
                <a16:creationId xmlns:a16="http://schemas.microsoft.com/office/drawing/2014/main" id="{A291AD88-EF84-0648-AEB5-35DC67DF57A3}"/>
              </a:ext>
            </a:extLst>
          </p:cNvPr>
          <p:cNvSpPr>
            <a:spLocks noGrp="1"/>
          </p:cNvSpPr>
          <p:nvPr>
            <p:ph type="body" sz="quarter" idx="18" hasCustomPrompt="1"/>
          </p:nvPr>
        </p:nvSpPr>
        <p:spPr bwMode="ltGray">
          <a:xfrm>
            <a:off x="4571227" y="1196752"/>
            <a:ext cx="7056773" cy="4320479"/>
          </a:xfrm>
          <a:prstGeom prst="rect">
            <a:avLst/>
          </a:prstGeom>
        </p:spPr>
        <p:txBody>
          <a:bodyPr anchor="ctr" anchorCtr="0"/>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19" name="Titel 11 (JU-Free)">
            <a:extLst>
              <a:ext uri="{FF2B5EF4-FFF2-40B4-BE49-F238E27FC236}">
                <a16:creationId xmlns:a16="http://schemas.microsoft.com/office/drawing/2014/main" id="{A5CECB4A-B0E5-2B46-A45A-3A8AEA16EAE7}"/>
              </a:ext>
            </a:extLst>
          </p:cNvPr>
          <p:cNvSpPr>
            <a:spLocks noGrp="1"/>
          </p:cNvSpPr>
          <p:nvPr>
            <p:ph type="body" sz="quarter" idx="30" hasCustomPrompt="1"/>
          </p:nvPr>
        </p:nvSpPr>
        <p:spPr bwMode="ltGray">
          <a:xfrm>
            <a:off x="0" y="2622606"/>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
        <p:nvSpPr>
          <p:cNvPr id="20" name="Titel 11 (JU-Free)">
            <a:extLst>
              <a:ext uri="{FF2B5EF4-FFF2-40B4-BE49-F238E27FC236}">
                <a16:creationId xmlns:a16="http://schemas.microsoft.com/office/drawing/2014/main" id="{3EAAF99F-D18D-4D46-AE6E-034C17567104}"/>
              </a:ext>
            </a:extLst>
          </p:cNvPr>
          <p:cNvSpPr>
            <a:spLocks noGrp="1"/>
          </p:cNvSpPr>
          <p:nvPr>
            <p:ph type="body" sz="quarter" idx="31" hasCustomPrompt="1"/>
          </p:nvPr>
        </p:nvSpPr>
        <p:spPr bwMode="ltGray">
          <a:xfrm>
            <a:off x="0" y="5617212"/>
            <a:ext cx="4076700" cy="566519"/>
          </a:xfrm>
          <a:prstGeom prst="rect">
            <a:avLst/>
          </a:prstGeom>
        </p:spPr>
        <p:txBody>
          <a:bodyPr anchor="t" anchorCtr="0"/>
          <a:lstStyle>
            <a:lvl1pPr marL="0" indent="0" algn="ctr">
              <a:buFontTx/>
              <a:buNone/>
              <a:defRPr sz="2000" b="0" i="0">
                <a:solidFill>
                  <a:srgbClr val="FAF8F1"/>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a:t>
            </a:r>
            <a:r>
              <a:rPr lang="nl-NL" noProof="0" dirty="0" err="1"/>
              <a:t>plattetekst</a:t>
            </a:r>
            <a:r>
              <a:rPr lang="nl-NL" noProof="0" dirty="0"/>
              <a: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elpagina blauw">
    <p:spTree>
      <p:nvGrpSpPr>
        <p:cNvPr id="1" name=""/>
        <p:cNvGrpSpPr/>
        <p:nvPr/>
      </p:nvGrpSpPr>
      <p:grpSpPr>
        <a:xfrm>
          <a:off x="0" y="0"/>
          <a:ext cx="0" cy="0"/>
          <a:chOff x="0" y="0"/>
          <a:chExt cx="0" cy="0"/>
        </a:xfrm>
      </p:grpSpPr>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dirty="0"/>
              <a:t>Titeltekst</a:t>
            </a:r>
          </a:p>
        </p:txBody>
      </p:sp>
    </p:spTree>
    <p:extLst>
      <p:ext uri="{BB962C8B-B14F-4D97-AF65-F5344CB8AC3E}">
        <p14:creationId xmlns:p14="http://schemas.microsoft.com/office/powerpoint/2010/main" val="2875218491"/>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atste pagina">
    <p:spTree>
      <p:nvGrpSpPr>
        <p:cNvPr id="1" name=""/>
        <p:cNvGrpSpPr/>
        <p:nvPr/>
      </p:nvGrpSpPr>
      <p:grpSpPr>
        <a:xfrm>
          <a:off x="0" y="0"/>
          <a:ext cx="0" cy="0"/>
          <a:chOff x="0" y="0"/>
          <a:chExt cx="0" cy="0"/>
        </a:xfrm>
      </p:grpSpPr>
      <p:sp>
        <p:nvSpPr>
          <p:cNvPr id="6" name="Titel 11 (JU-Free)">
            <a:extLst>
              <a:ext uri="{FF2B5EF4-FFF2-40B4-BE49-F238E27FC236}">
                <a16:creationId xmlns:a16="http://schemas.microsoft.com/office/drawing/2014/main" id="{454F2B0F-309A-9444-807C-B2ED94F6BB3E}"/>
              </a:ext>
            </a:extLst>
          </p:cNvPr>
          <p:cNvSpPr>
            <a:spLocks noGrp="1"/>
          </p:cNvSpPr>
          <p:nvPr>
            <p:ph type="body" sz="quarter" idx="18" hasCustomPrompt="1"/>
          </p:nvPr>
        </p:nvSpPr>
        <p:spPr bwMode="ltGray">
          <a:xfrm>
            <a:off x="1049090" y="2276768"/>
            <a:ext cx="7569200" cy="1323135"/>
          </a:xfrm>
          <a:prstGeom prst="rect">
            <a:avLst/>
          </a:prstGeom>
        </p:spPr>
        <p:txBody>
          <a:bodyPr/>
          <a:lstStyle>
            <a:lvl1pPr marL="0" indent="0" algn="l">
              <a:buFontTx/>
              <a:buNone/>
              <a:defRPr sz="2000" b="0"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[ondertitel]</a:t>
            </a:r>
          </a:p>
        </p:txBody>
      </p:sp>
      <p:sp>
        <p:nvSpPr>
          <p:cNvPr id="5" name="Titel 11 (JU-Free)">
            <a:extLst>
              <a:ext uri="{FF2B5EF4-FFF2-40B4-BE49-F238E27FC236}">
                <a16:creationId xmlns:a16="http://schemas.microsoft.com/office/drawing/2014/main" id="{8894CBC9-5D4A-9C45-9E7E-08F5F4A664FF}"/>
              </a:ext>
            </a:extLst>
          </p:cNvPr>
          <p:cNvSpPr>
            <a:spLocks noGrp="1"/>
          </p:cNvSpPr>
          <p:nvPr>
            <p:ph type="body" sz="quarter" idx="31" hasCustomPrompt="1"/>
          </p:nvPr>
        </p:nvSpPr>
        <p:spPr bwMode="ltGray">
          <a:xfrm>
            <a:off x="1049090" y="1335210"/>
            <a:ext cx="7569200" cy="876717"/>
          </a:xfrm>
          <a:prstGeom prst="rect">
            <a:avLst/>
          </a:prstGeom>
        </p:spPr>
        <p:txBody>
          <a:bodyPr anchor="t" anchorCtr="0"/>
          <a:lstStyle>
            <a:lvl1pPr marL="0" indent="0" algn="l">
              <a:buFontTx/>
              <a:buNone/>
              <a:defRPr sz="3600" b="1" i="0">
                <a:solidFill>
                  <a:srgbClr val="26384B"/>
                </a:solidFill>
                <a:latin typeface="Montserrat" pitchFamily="2" charset="77"/>
              </a:defRPr>
            </a:lvl1pPr>
            <a:lvl2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2pPr>
            <a:lvl3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3pPr>
            <a:lvl4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4pPr>
            <a:lvl5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5pPr>
            <a:lvl6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6pPr>
            <a:lvl7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7pPr>
            <a:lvl8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8pPr>
            <a:lvl9pPr marL="0" marR="0" indent="0" algn="l" fontAlgn="auto">
              <a:lnSpc>
                <a:spcPct val="120000"/>
              </a:lnSpc>
              <a:spcBef>
                <a:spcPts val="0"/>
              </a:spcBef>
              <a:spcAft>
                <a:spcPts val="0"/>
              </a:spcAft>
              <a:defRPr kumimoji="0" sz="4000" b="1" i="0" u="none" baseline="0">
                <a:solidFill>
                  <a:schemeClr val="tx1">
                    <a:lumMod val="100000"/>
                  </a:schemeClr>
                </a:solidFill>
                <a:latin typeface="Montserrat" panose="00000500000000000000" pitchFamily="2" charset="0"/>
              </a:defRPr>
            </a:lvl9pPr>
          </a:lstStyle>
          <a:p>
            <a:pPr lvl="0"/>
            <a:r>
              <a:rPr lang="nl-NL" noProof="0" dirty="0"/>
              <a:t>[Titeltekst]</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titelpagina blauw">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1088F022-000B-6D4C-AFB6-18C97BF48097}"/>
              </a:ext>
            </a:extLst>
          </p:cNvPr>
          <p:cNvSpPr/>
          <p:nvPr userDrawn="1"/>
        </p:nvSpPr>
        <p:spPr>
          <a:xfrm>
            <a:off x="0"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mv="urn:schemas-microsoft-com:mac:vml" xmlns:ma="http://schemas.microsoft.com/office/mac/drawingml/2008/main"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Verdana" panose="020B0604030504040204" pitchFamily="34" charset="0"/>
                <a:ea typeface="Verdana" panose="020B0604030504040204" pitchFamily="34" charset="0"/>
                <a:cs typeface="Verdana" panose="020B0604030504040204" pitchFamily="34" charset="0"/>
              </a:defRPr>
            </a:lvl1pPr>
          </a:lstStyle>
          <a:p>
            <a:fld id="{2C5570BF-70B1-BC4B-9AC0-179DDF6E36CB}" type="slidenum">
              <a:rPr lang="en-US" smtClean="0"/>
              <a:pPr/>
              <a:t>‹nr.›</a:t>
            </a:fld>
            <a:endParaRPr lang="en-US"/>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300" b="1" i="0">
                <a:solidFill>
                  <a:srgbClr val="26384B"/>
                </a:solidFill>
                <a:latin typeface="Verdana" panose="020B0604030504040204" pitchFamily="34" charset="0"/>
                <a:ea typeface="Verdana" panose="020B0604030504040204" pitchFamily="34" charset="0"/>
                <a:cs typeface="Verdana" panose="020B0604030504040204" pitchFamily="34" charset="0"/>
              </a:defRPr>
            </a:lvl1pPr>
          </a:lstStyle>
          <a:p>
            <a:r>
              <a:rPr lang="nl-NL"/>
              <a:t>Titeltekst</a:t>
            </a:r>
          </a:p>
        </p:txBody>
      </p:sp>
    </p:spTree>
    <p:extLst>
      <p:ext uri="{BB962C8B-B14F-4D97-AF65-F5344CB8AC3E}">
        <p14:creationId xmlns:p14="http://schemas.microsoft.com/office/powerpoint/2010/main" val="229681511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elpagina oranje">
    <p:spTree>
      <p:nvGrpSpPr>
        <p:cNvPr id="1" name=""/>
        <p:cNvGrpSpPr/>
        <p:nvPr/>
      </p:nvGrpSpPr>
      <p:grpSpPr>
        <a:xfrm>
          <a:off x="0" y="0"/>
          <a:ext cx="0" cy="0"/>
          <a:chOff x="0" y="0"/>
          <a:chExt cx="0" cy="0"/>
        </a:xfrm>
      </p:grpSpPr>
      <p:sp>
        <p:nvSpPr>
          <p:cNvPr id="13" name="Rectangle 10"/>
          <p:cNvSpPr/>
          <p:nvPr userDrawn="1"/>
        </p:nvSpPr>
        <p:spPr>
          <a:xfrm>
            <a:off x="0" y="0"/>
            <a:ext cx="12179300"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4" name="Picture 13"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829" y="216000"/>
            <a:ext cx="346193" cy="346193"/>
          </a:xfrm>
          <a:prstGeom prst="rect">
            <a:avLst/>
          </a:prstGeom>
        </p:spPr>
      </p:pic>
      <p:sp>
        <p:nvSpPr>
          <p:cNvPr id="15"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2" name="Titel 1">
            <a:extLst>
              <a:ext uri="{FF2B5EF4-FFF2-40B4-BE49-F238E27FC236}">
                <a16:creationId xmlns:a16="http://schemas.microsoft.com/office/drawing/2014/main" id="{70D35F1F-BBBC-8147-B491-B2212F788E79}"/>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latin typeface="Montserrat" pitchFamily="2" charset="77"/>
              </a:defRPr>
            </a:lvl1pPr>
          </a:lstStyle>
          <a:p>
            <a:r>
              <a:rPr lang="nl-NL" dirty="0"/>
              <a:t>Titeltekst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elpagina blauw">
    <p:spTree>
      <p:nvGrpSpPr>
        <p:cNvPr id="1" name=""/>
        <p:cNvGrpSpPr/>
        <p:nvPr/>
      </p:nvGrpSpPr>
      <p:grpSpPr>
        <a:xfrm>
          <a:off x="0" y="0"/>
          <a:ext cx="0" cy="0"/>
          <a:chOff x="0" y="0"/>
          <a:chExt cx="0" cy="0"/>
        </a:xfrm>
      </p:grpSpPr>
      <p:sp>
        <p:nvSpPr>
          <p:cNvPr id="6" name="Rectangle 10">
            <a:extLst>
              <a:ext uri="{FF2B5EF4-FFF2-40B4-BE49-F238E27FC236}">
                <a16:creationId xmlns:a16="http://schemas.microsoft.com/office/drawing/2014/main" id="{1088F022-000B-6D4C-AFB6-18C97BF48097}"/>
              </a:ext>
            </a:extLst>
          </p:cNvPr>
          <p:cNvSpPr/>
          <p:nvPr userDrawn="1"/>
        </p:nvSpPr>
        <p:spPr>
          <a:xfrm>
            <a:off x="0"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8" name="Picture 13" descr="logo_pijl_oranje_fc.eps">
            <a:extLst>
              <a:ext uri="{FF2B5EF4-FFF2-40B4-BE49-F238E27FC236}">
                <a16:creationId xmlns:a16="http://schemas.microsoft.com/office/drawing/2014/main" id="{4C170D7F-8938-A240-80F8-F42CE7604C2E}"/>
              </a:ext>
            </a:extLst>
          </p:cNvPr>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26384B"/>
                </a:solidFill>
                <a:latin typeface="Montserrat" pitchFamily="2" charset="77"/>
              </a:defRPr>
            </a:lvl1pPr>
          </a:lstStyle>
          <a:p>
            <a:r>
              <a:rPr lang="nl-NL" dirty="0"/>
              <a:t>Titeltekst</a:t>
            </a:r>
          </a:p>
        </p:txBody>
      </p:sp>
    </p:spTree>
    <p:extLst>
      <p:ext uri="{BB962C8B-B14F-4D97-AF65-F5344CB8AC3E}">
        <p14:creationId xmlns:p14="http://schemas.microsoft.com/office/powerpoint/2010/main" val="229681511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pagina blauw">
    <p:spTree>
      <p:nvGrpSpPr>
        <p:cNvPr id="1" name=""/>
        <p:cNvGrpSpPr/>
        <p:nvPr/>
      </p:nvGrpSpPr>
      <p:grpSpPr>
        <a:xfrm>
          <a:off x="0" y="0"/>
          <a:ext cx="0" cy="0"/>
          <a:chOff x="0" y="0"/>
          <a:chExt cx="0" cy="0"/>
        </a:xfrm>
      </p:grpSpPr>
      <p:sp>
        <p:nvSpPr>
          <p:cNvPr id="10" name="Rectangle 10"/>
          <p:cNvSpPr/>
          <p:nvPr userDrawn="1"/>
        </p:nvSpPr>
        <p:spPr>
          <a:xfrm>
            <a:off x="0" y="0"/>
            <a:ext cx="12179300"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
            <a:extLst>
              <a:ext uri="{FF2B5EF4-FFF2-40B4-BE49-F238E27FC236}">
                <a16:creationId xmlns:a16="http://schemas.microsoft.com/office/drawing/2014/main" id="{C327D880-BB20-9B4A-AC6D-802D36F1E691}"/>
              </a:ext>
            </a:extLst>
          </p:cNvPr>
          <p:cNvSpPr>
            <a:spLocks noGrp="1"/>
          </p:cNvSpPr>
          <p:nvPr>
            <p:ph type="title" hasCustomPrompt="1"/>
          </p:nvPr>
        </p:nvSpPr>
        <p:spPr>
          <a:xfrm>
            <a:off x="0" y="1207876"/>
            <a:ext cx="12179299" cy="4320479"/>
          </a:xfrm>
          <a:prstGeom prst="rect">
            <a:avLst/>
          </a:prstGeom>
        </p:spPr>
        <p:txBody>
          <a:bodyPr anchor="ctr" anchorCtr="0"/>
          <a:lstStyle>
            <a:lvl1pPr>
              <a:defRPr sz="3600" b="1" i="0">
                <a:solidFill>
                  <a:srgbClr val="F08D17"/>
                </a:solidFill>
                <a:latin typeface="Montserrat" pitchFamily="2" charset="77"/>
              </a:defRPr>
            </a:lvl1pPr>
          </a:lstStyle>
          <a:p>
            <a:r>
              <a:rPr lang="nl-NL" dirty="0"/>
              <a:t>Titeltekst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eld+tekst wit">
    <p:spTree>
      <p:nvGrpSpPr>
        <p:cNvPr id="1" name=""/>
        <p:cNvGrpSpPr/>
        <p:nvPr/>
      </p:nvGrpSpPr>
      <p:grpSpPr>
        <a:xfrm>
          <a:off x="0" y="0"/>
          <a:ext cx="0" cy="0"/>
          <a:chOff x="0" y="0"/>
          <a:chExt cx="0" cy="0"/>
        </a:xfrm>
      </p:grpSpPr>
      <p:sp>
        <p:nvSpPr>
          <p:cNvPr id="9"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0" name="Picture 9"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1"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
            <a:extLst>
              <a:ext uri="{FF2B5EF4-FFF2-40B4-BE49-F238E27FC236}">
                <a16:creationId xmlns:a16="http://schemas.microsoft.com/office/drawing/2014/main" id="{021E8227-A4DA-F246-BA30-C11C27D72F0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eeld+tekst groen">
    <p:spTree>
      <p:nvGrpSpPr>
        <p:cNvPr id="1" name=""/>
        <p:cNvGrpSpPr/>
        <p:nvPr/>
      </p:nvGrpSpPr>
      <p:grpSpPr>
        <a:xfrm>
          <a:off x="0" y="0"/>
          <a:ext cx="0" cy="0"/>
          <a:chOff x="0" y="0"/>
          <a:chExt cx="0" cy="0"/>
        </a:xfrm>
      </p:grpSpPr>
      <p:sp>
        <p:nvSpPr>
          <p:cNvPr id="17" name="Rectangle 10"/>
          <p:cNvSpPr/>
          <p:nvPr userDrawn="1"/>
        </p:nvSpPr>
        <p:spPr>
          <a:xfrm>
            <a:off x="5161" y="0"/>
            <a:ext cx="12179300" cy="6858000"/>
          </a:xfrm>
          <a:prstGeom prst="rect">
            <a:avLst/>
          </a:prstGeom>
          <a:solidFill>
            <a:srgbClr val="C2D2C7"/>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sp>
        <p:nvSpPr>
          <p:cNvPr id="13"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pic>
        <p:nvPicPr>
          <p:cNvPr id="14" name="Picture 13" descr="logo_pijl_oranje_fc.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6"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
            <a:extLst>
              <a:ext uri="{FF2B5EF4-FFF2-40B4-BE49-F238E27FC236}">
                <a16:creationId xmlns:a16="http://schemas.microsoft.com/office/drawing/2014/main" id="{1840CB50-07C3-F549-857F-F54FF1A92CE6}"/>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Beeld+tekst blauw">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26384B"/>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a:p>
        </p:txBody>
      </p:sp>
      <p:pic>
        <p:nvPicPr>
          <p:cNvPr id="11" name="Picture 10" descr="logo_pijl_diap.eps"/>
          <p:cNvPicPr>
            <a:picLocks noChangeAspect="1"/>
          </p:cNvPicPr>
          <p:nvPr userDrawn="1"/>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chemeClr val="bg1"/>
                </a:solidFill>
                <a:latin typeface="Montserrat" pitchFamily="2" charset="77"/>
              </a:defRPr>
            </a:lvl1pPr>
          </a:lstStyle>
          <a:p>
            <a:fld id="{2C5570BF-70B1-BC4B-9AC0-179DDF6E36CB}" type="slidenum">
              <a:rPr lang="en-US" smtClean="0"/>
              <a:pPr/>
              <a:t>‹nr.›</a:t>
            </a:fld>
            <a:endParaRPr lang="en-US" dirty="0">
              <a:latin typeface="Montserrat" pitchFamily="2" charset="77"/>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F08D17"/>
                </a:solidFill>
                <a:latin typeface="Montserrat" pitchFamily="2" charset="77"/>
              </a:defRPr>
            </a:lvl1pPr>
          </a:lstStyle>
          <a:p>
            <a:r>
              <a:rPr lang="nl-NL" dirty="0"/>
              <a:t>Titeltekst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eeld+tekst creme">
    <p:spTree>
      <p:nvGrpSpPr>
        <p:cNvPr id="1" name=""/>
        <p:cNvGrpSpPr/>
        <p:nvPr/>
      </p:nvGrpSpPr>
      <p:grpSpPr>
        <a:xfrm>
          <a:off x="0" y="0"/>
          <a:ext cx="0" cy="0"/>
          <a:chOff x="0" y="0"/>
          <a:chExt cx="0" cy="0"/>
        </a:xfrm>
      </p:grpSpPr>
      <p:sp>
        <p:nvSpPr>
          <p:cNvPr id="10" name="Rectangle 10"/>
          <p:cNvSpPr/>
          <p:nvPr userDrawn="1"/>
        </p:nvSpPr>
        <p:spPr>
          <a:xfrm>
            <a:off x="0" y="0"/>
            <a:ext cx="12188825" cy="6858000"/>
          </a:xfrm>
          <a:prstGeom prst="rect">
            <a:avLst/>
          </a:prstGeom>
          <a:solidFill>
            <a:srgbClr val="FCFAF4"/>
          </a:solidFill>
          <a:ln w="3175">
            <a:solidFill>
              <a:schemeClr val="accent1"/>
            </a:solidFill>
          </a:ln>
          <a:effectLst>
            <a:outerShdw blurRad="38100" dist="23000" dir="5400000" rotWithShape="0">
              <a:srgbClr val="000000">
                <a:alpha val="35000"/>
              </a:srgbClr>
            </a:outerShdw>
          </a:effectLst>
        </p:spPr>
        <p:txBody>
          <a:bodyPr lIns="45718" tIns="45718" rIns="45718" bIns="45718" anchor="ctr"/>
          <a:lstStyle/>
          <a:p>
            <a:endParaRPr dirty="0">
              <a:solidFill>
                <a:srgbClr val="FCFAF4"/>
              </a:solidFill>
              <a:highlight>
                <a:srgbClr val="F08D17"/>
              </a:highlight>
            </a:endParaRPr>
          </a:p>
        </p:txBody>
      </p:sp>
      <p:sp>
        <p:nvSpPr>
          <p:cNvPr id="12" name="Picture Placeholder 5"/>
          <p:cNvSpPr>
            <a:spLocks noGrp="1"/>
          </p:cNvSpPr>
          <p:nvPr>
            <p:ph type="pic" idx="17"/>
          </p:nvPr>
        </p:nvSpPr>
        <p:spPr>
          <a:xfrm>
            <a:off x="0" y="0"/>
            <a:ext cx="4067174" cy="6858000"/>
          </a:xfrm>
          <a:prstGeom prst="rect">
            <a:avLst/>
          </a:prstGeom>
          <a:ln>
            <a:noFill/>
          </a:ln>
        </p:spPr>
        <p:txBody>
          <a:bodyPr lIns="91439" rIns="91439"/>
          <a:lstStyle/>
          <a:p>
            <a:endParaRPr/>
          </a:p>
        </p:txBody>
      </p:sp>
      <p:sp>
        <p:nvSpPr>
          <p:cNvPr id="13" name="Slide Number Placeholder 5"/>
          <p:cNvSpPr>
            <a:spLocks noGrp="1"/>
          </p:cNvSpPr>
          <p:nvPr>
            <p:ph type="sldNum" sz="quarter" idx="12"/>
          </p:nvPr>
        </p:nvSpPr>
        <p:spPr>
          <a:xfrm>
            <a:off x="11195050" y="6356350"/>
            <a:ext cx="784225" cy="501650"/>
          </a:xfrm>
          <a:prstGeom prst="rect">
            <a:avLst/>
          </a:prstGeom>
        </p:spPr>
        <p:txBody>
          <a:bodyPr/>
          <a:lstStyle>
            <a:lvl1pPr algn="r">
              <a:defRPr b="0" i="0">
                <a:solidFill>
                  <a:srgbClr val="26384B"/>
                </a:solidFill>
                <a:latin typeface="Montserrat" pitchFamily="2" charset="77"/>
              </a:defRPr>
            </a:lvl1pPr>
          </a:lstStyle>
          <a:p>
            <a:fld id="{2C5570BF-70B1-BC4B-9AC0-179DDF6E36CB}" type="slidenum">
              <a:rPr lang="en-US" smtClean="0"/>
              <a:pPr/>
              <a:t>‹nr.›</a:t>
            </a:fld>
            <a:endParaRPr lang="en-US" dirty="0">
              <a:solidFill>
                <a:srgbClr val="26384B"/>
              </a:solidFill>
            </a:endParaRPr>
          </a:p>
        </p:txBody>
      </p:sp>
      <p:sp>
        <p:nvSpPr>
          <p:cNvPr id="7" name="Titel 1">
            <a:extLst>
              <a:ext uri="{FF2B5EF4-FFF2-40B4-BE49-F238E27FC236}">
                <a16:creationId xmlns:a16="http://schemas.microsoft.com/office/drawing/2014/main" id="{FF8292C1-3F26-4B4D-94FA-9FA30E0534C1}"/>
              </a:ext>
            </a:extLst>
          </p:cNvPr>
          <p:cNvSpPr>
            <a:spLocks noGrp="1"/>
          </p:cNvSpPr>
          <p:nvPr>
            <p:ph type="title" hasCustomPrompt="1"/>
          </p:nvPr>
        </p:nvSpPr>
        <p:spPr>
          <a:xfrm>
            <a:off x="4621351" y="1207876"/>
            <a:ext cx="7006650" cy="4320479"/>
          </a:xfrm>
          <a:prstGeom prst="rect">
            <a:avLst/>
          </a:prstGeom>
        </p:spPr>
        <p:txBody>
          <a:bodyPr anchor="ctr" anchorCtr="0"/>
          <a:lstStyle>
            <a:lvl1pPr algn="l">
              <a:defRPr sz="3600" b="1" i="0">
                <a:solidFill>
                  <a:srgbClr val="26384B"/>
                </a:solidFill>
                <a:latin typeface="Montserrat" pitchFamily="2" charset="77"/>
              </a:defRPr>
            </a:lvl1pPr>
          </a:lstStyle>
          <a:p>
            <a:r>
              <a:rPr lang="nl-NL" dirty="0"/>
              <a:t>Titeltekst</a:t>
            </a:r>
          </a:p>
        </p:txBody>
      </p:sp>
      <p:pic>
        <p:nvPicPr>
          <p:cNvPr id="8" name="Picture 13" descr="logo_pijl_oranje_fc.eps">
            <a:extLst>
              <a:ext uri="{FF2B5EF4-FFF2-40B4-BE49-F238E27FC236}">
                <a16:creationId xmlns:a16="http://schemas.microsoft.com/office/drawing/2014/main" id="{C6BB6E48-8F48-444F-8DA2-A1B6A602D84B}"/>
              </a:ext>
            </a:extLst>
          </p:cNvPr>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2"/>
              <a:stretch>
                <a:fillRect/>
              </a:stretch>
            </p:blipFill>
          </mc:Choice>
          <mc:Fallback>
            <p:blipFill>
              <a:blip r:embed="rId3"/>
              <a:stretch>
                <a:fillRect/>
              </a:stretch>
            </p:blipFill>
          </mc:Fallback>
        </mc:AlternateContent>
        <p:spPr>
          <a:xfrm>
            <a:off x="11628000" y="216000"/>
            <a:ext cx="346193" cy="346193"/>
          </a:xfrm>
          <a:prstGeom prst="rect">
            <a:avLst/>
          </a:prstGeom>
        </p:spPr>
      </p:pic>
    </p:spTree>
    <p:extLst>
      <p:ext uri="{BB962C8B-B14F-4D97-AF65-F5344CB8AC3E}">
        <p14:creationId xmlns:p14="http://schemas.microsoft.com/office/powerpoint/2010/main" val="1666527502"/>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theme" Target="../theme/theme2.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17862"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9" name="Google Shape;61;p14"/>
          <p:cNvPicPr preferRelativeResize="0"/>
          <p:nvPr userDrawn="1"/>
        </p:nvPicPr>
        <p:blipFill rotWithShape="1">
          <a:blip r:embed="rId21">
            <a:alphaModFix/>
          </a:blip>
          <a:srcRect r="17539" b="17273"/>
          <a:stretch/>
        </p:blipFill>
        <p:spPr>
          <a:xfrm>
            <a:off x="8507525" y="3174575"/>
            <a:ext cx="3671775" cy="3683425"/>
          </a:xfrm>
          <a:prstGeom prst="rect">
            <a:avLst/>
          </a:prstGeom>
          <a:noFill/>
          <a:ln>
            <a:noFill/>
          </a:ln>
        </p:spPr>
      </p:pic>
      <p:pic>
        <p:nvPicPr>
          <p:cNvPr id="6" name="Picture 11" descr="Picture 11"/>
          <p:cNvPicPr>
            <a:picLocks noChangeAspect="1"/>
          </p:cNvPicPr>
          <p:nvPr/>
        </p:nvPicPr>
        <p:blipFill>
          <a:blip r:embed="rId22"/>
          <a:stretch>
            <a:fillRect/>
          </a:stretch>
        </p:blipFill>
        <p:spPr>
          <a:xfrm>
            <a:off x="9442450" y="292100"/>
            <a:ext cx="2393950" cy="536620"/>
          </a:xfrm>
          <a:prstGeom prst="rect">
            <a:avLst/>
          </a:prstGeom>
          <a:ln w="12700">
            <a:miter lim="400000"/>
          </a:ln>
        </p:spPr>
      </p:pic>
      <p:sp>
        <p:nvSpPr>
          <p:cNvPr id="7" name="TextBox 6"/>
          <p:cNvSpPr txBox="1"/>
          <p:nvPr userDrawn="1"/>
        </p:nvSpPr>
        <p:spPr>
          <a:xfrm>
            <a:off x="4032250" y="2971800"/>
            <a:ext cx="5715000"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400" b="0" i="0" u="none" strike="noStrike" cap="none" spc="0" normalizeH="0" baseline="0" dirty="0">
              <a:ln>
                <a:noFill/>
              </a:ln>
              <a:solidFill>
                <a:srgbClr val="000000"/>
              </a:solidFill>
              <a:effectLst/>
              <a:uFillTx/>
              <a:latin typeface="+mj-lt"/>
              <a:ea typeface="+mj-ea"/>
              <a:cs typeface="+mj-cs"/>
              <a:sym typeface="Calibri"/>
            </a:endParaRPr>
          </a:p>
        </p:txBody>
      </p:sp>
    </p:spTree>
  </p:cSld>
  <p:clrMap bg1="lt1" tx1="dk1" bg2="lt2" tx2="dk2" accent1="accent1" accent2="accent2" accent3="accent3" accent4="accent4" accent5="accent5" accent6="accent6" hlink="hlink" folHlink="folHlink"/>
  <p:sldLayoutIdLst>
    <p:sldLayoutId id="2147483649" r:id="rId1"/>
    <p:sldLayoutId id="2147483676" r:id="rId2"/>
    <p:sldLayoutId id="2147483651" r:id="rId3"/>
    <p:sldLayoutId id="2147483675" r:id="rId4"/>
    <p:sldLayoutId id="2147483653" r:id="rId5"/>
    <p:sldLayoutId id="2147483654" r:id="rId6"/>
    <p:sldLayoutId id="2147483656" r:id="rId7"/>
    <p:sldLayoutId id="2147483657" r:id="rId8"/>
    <p:sldLayoutId id="2147483679" r:id="rId9"/>
    <p:sldLayoutId id="2147483677" r:id="rId10"/>
    <p:sldLayoutId id="2147483658" r:id="rId11"/>
    <p:sldLayoutId id="2147483660" r:id="rId12"/>
    <p:sldLayoutId id="2147483661" r:id="rId13"/>
    <p:sldLayoutId id="2147483662" r:id="rId14"/>
    <p:sldLayoutId id="2147483663" r:id="rId15"/>
    <p:sldLayoutId id="2147483664" r:id="rId16"/>
    <p:sldLayoutId id="2147483678" r:id="rId17"/>
    <p:sldLayoutId id="2147483665" r:id="rId18"/>
    <p:sldLayoutId id="2147483667" r:id="rId19"/>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5pPr>
      <a:lvl6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6pPr>
      <a:lvl7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7pPr>
      <a:lvl8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8pPr>
      <a:lvl9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9pPr>
    </p:titleStyle>
    <p:bodyStyle>
      <a:lvl1pPr marL="266700" marR="0" indent="-266700" algn="l" defTabSz="914400" rtl="0" latinLnBrk="0">
        <a:lnSpc>
          <a:spcPct val="100000"/>
        </a:lnSpc>
        <a:spcBef>
          <a:spcPts val="300"/>
        </a:spcBef>
        <a:spcAft>
          <a:spcPts val="0"/>
        </a:spcAft>
        <a:buClrTx/>
        <a:buSzTx/>
        <a:buFontTx/>
        <a:buNone/>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1pPr>
      <a:lvl2pPr marL="575354" marR="0" indent="-129267"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2pPr>
      <a:lvl3pPr marL="951969" marR="0" indent="-145519"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3pPr>
      <a:lvl4pPr marL="1311275" marR="0" indent="-150812"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4pPr>
      <a:lvl5pPr marL="1671636" marR="0" indent="-150812"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5pPr>
      <a:lvl6pPr marL="24003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6pPr>
      <a:lvl7pPr marL="28575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7pPr>
      <a:lvl8pPr marL="33147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8pPr>
      <a:lvl9pPr marL="37719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1pPr>
      <a:lvl2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2pPr>
      <a:lvl3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3pPr>
      <a:lvl4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4pPr>
      <a:lvl5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5pPr>
      <a:lvl6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6pPr>
      <a:lvl7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7pPr>
      <a:lvl8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8pPr>
      <a:lvl9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8"/>
          <p:cNvSpPr/>
          <p:nvPr userDrawn="1"/>
        </p:nvSpPr>
        <p:spPr>
          <a:xfrm>
            <a:off x="0"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3" name="Afbeelding 2">
            <a:extLst>
              <a:ext uri="{FF2B5EF4-FFF2-40B4-BE49-F238E27FC236}">
                <a16:creationId xmlns:a16="http://schemas.microsoft.com/office/drawing/2014/main" id="{B8559455-B69D-5444-BC69-B4887FAFE176}"/>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7529810" y="3429000"/>
            <a:ext cx="7361884" cy="8630812"/>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p:cNvSpPr/>
          <p:nvPr/>
        </p:nvSpPr>
        <p:spPr>
          <a:xfrm>
            <a:off x="17862" y="0"/>
            <a:ext cx="12188825" cy="6858000"/>
          </a:xfrm>
          <a:prstGeom prst="rect">
            <a:avLst/>
          </a:prstGeom>
          <a:solidFill>
            <a:srgbClr val="F08D17"/>
          </a:solidFill>
          <a:ln w="3175">
            <a:solidFill>
              <a:schemeClr val="accent1"/>
            </a:solidFill>
          </a:ln>
          <a:effectLst>
            <a:outerShdw blurRad="38100" dist="23000" dir="5400000" rotWithShape="0">
              <a:srgbClr val="000000">
                <a:alpha val="35000"/>
              </a:srgbClr>
            </a:outerShdw>
          </a:effectLst>
        </p:spPr>
        <p:txBody>
          <a:bodyPr lIns="45718" tIns="45718" rIns="45718" bIns="45718" anchor="t" anchorCtr="0"/>
          <a:lstStyle/>
          <a:p>
            <a:endParaRPr/>
          </a:p>
        </p:txBody>
      </p:sp>
      <p:pic>
        <p:nvPicPr>
          <p:cNvPr id="9" name="Google Shape;61;p14"/>
          <p:cNvPicPr preferRelativeResize="0"/>
          <p:nvPr userDrawn="1"/>
        </p:nvPicPr>
        <p:blipFill rotWithShape="1">
          <a:blip r:embed="rId3">
            <a:alphaModFix/>
          </a:blip>
          <a:srcRect r="17539" b="17273"/>
          <a:stretch/>
        </p:blipFill>
        <p:spPr>
          <a:xfrm>
            <a:off x="8507525" y="3174575"/>
            <a:ext cx="3671775" cy="3683425"/>
          </a:xfrm>
          <a:prstGeom prst="rect">
            <a:avLst/>
          </a:prstGeom>
          <a:noFill/>
          <a:ln>
            <a:noFill/>
          </a:ln>
        </p:spPr>
      </p:pic>
      <p:pic>
        <p:nvPicPr>
          <p:cNvPr id="6" name="Picture 11" descr="Picture 11"/>
          <p:cNvPicPr>
            <a:picLocks noChangeAspect="1"/>
          </p:cNvPicPr>
          <p:nvPr/>
        </p:nvPicPr>
        <p:blipFill>
          <a:blip r:embed="rId4"/>
          <a:stretch>
            <a:fillRect/>
          </a:stretch>
        </p:blipFill>
        <p:spPr>
          <a:xfrm>
            <a:off x="9442450" y="292100"/>
            <a:ext cx="2393950" cy="536620"/>
          </a:xfrm>
          <a:prstGeom prst="rect">
            <a:avLst/>
          </a:prstGeom>
          <a:ln w="12700">
            <a:miter lim="400000"/>
          </a:ln>
        </p:spPr>
      </p:pic>
    </p:spTree>
  </p:cSld>
  <p:clrMap bg1="lt1" tx1="dk1" bg2="lt2" tx2="dk2" accent1="accent1" accent2="accent2" accent3="accent3" accent4="accent4" accent5="accent5" accent6="accent6" hlink="hlink" folHlink="folHlink"/>
  <p:sldLayoutIdLst>
    <p:sldLayoutId id="2147483681" r:id="rId1"/>
  </p:sldLayoutIdLst>
  <p:transition spd="med"/>
  <p:hf hdr="0" ftr="0" dt="0"/>
  <p:txStyles>
    <p:titleStyle>
      <a:lvl1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1pPr>
      <a:lvl2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2pPr>
      <a:lvl3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3pPr>
      <a:lvl4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4pPr>
      <a:lvl5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5pPr>
      <a:lvl6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6pPr>
      <a:lvl7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7pPr>
      <a:lvl8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8pPr>
      <a:lvl9pPr marL="0" marR="0" indent="0" algn="ctr" defTabSz="914400" rtl="0" latinLnBrk="0">
        <a:lnSpc>
          <a:spcPct val="100000"/>
        </a:lnSpc>
        <a:spcBef>
          <a:spcPts val="0"/>
        </a:spcBef>
        <a:spcAft>
          <a:spcPts val="0"/>
        </a:spcAft>
        <a:buClrTx/>
        <a:buSzTx/>
        <a:buFontTx/>
        <a:buNone/>
        <a:tabLst/>
        <a:defRPr sz="2800" b="0" i="0" u="none" strike="noStrike" cap="none" spc="0" baseline="0">
          <a:ln>
            <a:noFill/>
          </a:ln>
          <a:solidFill>
            <a:srgbClr val="FFFFFF"/>
          </a:solidFill>
          <a:uFillTx/>
          <a:latin typeface="Montserrat-Bold"/>
          <a:ea typeface="Montserrat-Bold"/>
          <a:cs typeface="Montserrat-Bold"/>
          <a:sym typeface="Montserrat-Bold"/>
        </a:defRPr>
      </a:lvl9pPr>
    </p:titleStyle>
    <p:bodyStyle>
      <a:lvl1pPr marL="266700" marR="0" indent="-266700" algn="l" defTabSz="914400" rtl="0" latinLnBrk="0">
        <a:lnSpc>
          <a:spcPct val="100000"/>
        </a:lnSpc>
        <a:spcBef>
          <a:spcPts val="300"/>
        </a:spcBef>
        <a:spcAft>
          <a:spcPts val="0"/>
        </a:spcAft>
        <a:buClrTx/>
        <a:buSzTx/>
        <a:buFontTx/>
        <a:buNone/>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1pPr>
      <a:lvl2pPr marL="575354" marR="0" indent="-129267"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2pPr>
      <a:lvl3pPr marL="951969" marR="0" indent="-145519"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3pPr>
      <a:lvl4pPr marL="1311275" marR="0" indent="-150812"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4pPr>
      <a:lvl5pPr marL="1671636" marR="0" indent="-150812"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5pPr>
      <a:lvl6pPr marL="24003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6pPr>
      <a:lvl7pPr marL="28575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7pPr>
      <a:lvl8pPr marL="33147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8pPr>
      <a:lvl9pPr marL="3771900" marR="0" indent="-114300" algn="l" defTabSz="914400" rtl="0" latinLnBrk="0">
        <a:lnSpc>
          <a:spcPct val="100000"/>
        </a:lnSpc>
        <a:spcBef>
          <a:spcPts val="300"/>
        </a:spcBef>
        <a:spcAft>
          <a:spcPts val="0"/>
        </a:spcAft>
        <a:buClrTx/>
        <a:buSzPct val="100000"/>
        <a:buFontTx/>
        <a:buChar char="•"/>
        <a:tabLst>
          <a:tab pos="177800" algn="l"/>
          <a:tab pos="533400" algn="l"/>
          <a:tab pos="889000" algn="l"/>
        </a:tabLst>
        <a:defRPr sz="1000" b="0" i="0" u="none" strike="noStrike" cap="none" spc="0" baseline="0">
          <a:ln>
            <a:noFill/>
          </a:ln>
          <a:solidFill>
            <a:srgbClr val="30393F"/>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1pPr>
      <a:lvl2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2pPr>
      <a:lvl3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3pPr>
      <a:lvl4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4pPr>
      <a:lvl5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5pPr>
      <a:lvl6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6pPr>
      <a:lvl7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7pPr>
      <a:lvl8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8pPr>
      <a:lvl9pPr marL="0" marR="0" indent="0" algn="r" defTabSz="457200" rtl="0" latinLnBrk="0">
        <a:lnSpc>
          <a:spcPct val="100000"/>
        </a:lnSpc>
        <a:spcBef>
          <a:spcPts val="0"/>
        </a:spcBef>
        <a:spcAft>
          <a:spcPts val="0"/>
        </a:spcAft>
        <a:buClrTx/>
        <a:buSzTx/>
        <a:buFontTx/>
        <a:buNone/>
        <a:tabLst/>
        <a:defRPr sz="1100" b="0" i="0" u="none" strike="noStrike" cap="none" spc="0" baseline="0">
          <a:ln>
            <a:noFill/>
          </a:ln>
          <a:solidFill>
            <a:schemeClr val="tx1"/>
          </a:solidFill>
          <a:uFillTx/>
          <a:latin typeface="+mn-lt"/>
          <a:ea typeface="+mn-ea"/>
          <a:cs typeface="+mn-cs"/>
          <a:sym typeface="Montserrat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WJpZg5R0YYA"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cid:image002.png@01D7AEFC.789A9FF0"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hyperlink" Target="https://www.veiligheid.nl/valpreventie/voorlichtingsmateriaal/brochure-zo-blijft-u-overeind-en-voorkomt-u-een-val" TargetMode="Externa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EB9C14-4E78-8640-B254-F7C7C6D9AB9C}"/>
              </a:ext>
            </a:extLst>
          </p:cNvPr>
          <p:cNvSpPr>
            <a:spLocks noGrp="1"/>
          </p:cNvSpPr>
          <p:nvPr>
            <p:ph type="title" idx="4294967295"/>
          </p:nvPr>
        </p:nvSpPr>
        <p:spPr>
          <a:xfrm>
            <a:off x="1077641" y="1923170"/>
            <a:ext cx="7196941" cy="2093790"/>
          </a:xfrm>
          <a:prstGeom prst="rect">
            <a:avLst/>
          </a:prstGeom>
        </p:spPr>
        <p:txBody>
          <a:bodyPr/>
          <a:lstStyle/>
          <a:p>
            <a:pPr algn="l"/>
            <a:r>
              <a:rPr lang="nl-NL" sz="3600" b="1" dirty="0">
                <a:solidFill>
                  <a:srgbClr val="26384B"/>
                </a:solidFill>
                <a:latin typeface="+mj-lt"/>
                <a:ea typeface="Verdana" panose="020B0604030504040204" pitchFamily="34" charset="0"/>
                <a:cs typeface="Verdana" panose="020B0604030504040204" pitchFamily="34" charset="0"/>
              </a:rPr>
              <a:t>Zo blijft u overeind en voorkomt u een val</a:t>
            </a:r>
          </a:p>
        </p:txBody>
      </p:sp>
      <p:sp>
        <p:nvSpPr>
          <p:cNvPr id="3" name="Tijdelijke aanduiding voor tekst 2">
            <a:extLst>
              <a:ext uri="{FF2B5EF4-FFF2-40B4-BE49-F238E27FC236}">
                <a16:creationId xmlns:a16="http://schemas.microsoft.com/office/drawing/2014/main" id="{65E18449-700E-A04D-829E-33A279C88DCB}"/>
              </a:ext>
            </a:extLst>
          </p:cNvPr>
          <p:cNvSpPr>
            <a:spLocks noGrp="1"/>
          </p:cNvSpPr>
          <p:nvPr>
            <p:ph type="body" sz="quarter" idx="18"/>
          </p:nvPr>
        </p:nvSpPr>
        <p:spPr>
          <a:xfrm>
            <a:off x="1052948" y="3161761"/>
            <a:ext cx="7989029" cy="1179015"/>
          </a:xfrm>
        </p:spPr>
        <p:txBody>
          <a:bodyPr/>
          <a:lstStyle/>
          <a:p>
            <a:r>
              <a:rPr lang="nl-NL" sz="3200" dirty="0">
                <a:latin typeface="+mj-lt"/>
                <a:ea typeface="Verdana" panose="020B0604030504040204" pitchFamily="34" charset="0"/>
                <a:cs typeface="Verdana" panose="020B0604030504040204" pitchFamily="34" charset="0"/>
              </a:rPr>
              <a:t>Wat kunt u zelf doen om een val te voorkomen?</a:t>
            </a:r>
          </a:p>
        </p:txBody>
      </p:sp>
      <p:sp>
        <p:nvSpPr>
          <p:cNvPr id="4" name="Tijdelijke aanduiding voor tekst 3">
            <a:extLst>
              <a:ext uri="{FF2B5EF4-FFF2-40B4-BE49-F238E27FC236}">
                <a16:creationId xmlns:a16="http://schemas.microsoft.com/office/drawing/2014/main" id="{27928E07-474D-534C-8DCE-5BEC5B0EC4B9}"/>
              </a:ext>
            </a:extLst>
          </p:cNvPr>
          <p:cNvSpPr>
            <a:spLocks noGrp="1"/>
          </p:cNvSpPr>
          <p:nvPr>
            <p:ph type="body" sz="quarter" idx="19"/>
          </p:nvPr>
        </p:nvSpPr>
        <p:spPr/>
        <p:txBody>
          <a:bodyPr/>
          <a:lstStyle/>
          <a:p>
            <a:r>
              <a:rPr lang="nl-NL" dirty="0">
                <a:latin typeface="Verdana" panose="020B0604030504040204" pitchFamily="34" charset="0"/>
                <a:ea typeface="Verdana" panose="020B0604030504040204" pitchFamily="34" charset="0"/>
                <a:cs typeface="Verdana" panose="020B0604030504040204" pitchFamily="34" charset="0"/>
              </a:rPr>
              <a:t>dag maand jaar</a:t>
            </a:r>
          </a:p>
        </p:txBody>
      </p:sp>
    </p:spTree>
    <p:extLst>
      <p:ext uri="{BB962C8B-B14F-4D97-AF65-F5344CB8AC3E}">
        <p14:creationId xmlns:p14="http://schemas.microsoft.com/office/powerpoint/2010/main" val="29864950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10</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Train uw evenwicht en spierkracht</a:t>
            </a:r>
          </a:p>
        </p:txBody>
      </p:sp>
      <p:pic>
        <p:nvPicPr>
          <p:cNvPr id="7" name="Afbeelding 6">
            <a:extLst>
              <a:ext uri="{FF2B5EF4-FFF2-40B4-BE49-F238E27FC236}">
                <a16:creationId xmlns:a16="http://schemas.microsoft.com/office/drawing/2014/main" id="{2AA4E5D7-07C1-4C64-B3ED-AFC54E75EBF6}"/>
              </a:ext>
            </a:extLst>
          </p:cNvPr>
          <p:cNvPicPr>
            <a:picLocks noChangeAspect="1"/>
          </p:cNvPicPr>
          <p:nvPr/>
        </p:nvPicPr>
        <p:blipFill>
          <a:blip r:embed="rId3"/>
          <a:stretch>
            <a:fillRect/>
          </a:stretch>
        </p:blipFill>
        <p:spPr>
          <a:xfrm>
            <a:off x="4319613" y="1907660"/>
            <a:ext cx="7560000" cy="3042679"/>
          </a:xfrm>
          <a:prstGeom prst="rect">
            <a:avLst/>
          </a:prstGeom>
        </p:spPr>
      </p:pic>
    </p:spTree>
    <p:extLst>
      <p:ext uri="{BB962C8B-B14F-4D97-AF65-F5344CB8AC3E}">
        <p14:creationId xmlns:p14="http://schemas.microsoft.com/office/powerpoint/2010/main" val="114308321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C6B9887E-B8EA-EC2C-DB6C-35E256E5B382}"/>
              </a:ext>
            </a:extLst>
          </p:cNvPr>
          <p:cNvSpPr>
            <a:spLocks noGrp="1"/>
          </p:cNvSpPr>
          <p:nvPr>
            <p:ph type="sldNum" sz="quarter" idx="12"/>
          </p:nvPr>
        </p:nvSpPr>
        <p:spPr/>
        <p:txBody>
          <a:bodyPr/>
          <a:lstStyle/>
          <a:p>
            <a:fld id="{2C5570BF-70B1-BC4B-9AC0-179DDF6E36CB}" type="slidenum">
              <a:rPr lang="en-US" smtClean="0"/>
              <a:pPr/>
              <a:t>11</a:t>
            </a:fld>
            <a:endParaRPr lang="en-US"/>
          </a:p>
        </p:txBody>
      </p:sp>
      <p:sp>
        <p:nvSpPr>
          <p:cNvPr id="3" name="Titel 2">
            <a:extLst>
              <a:ext uri="{FF2B5EF4-FFF2-40B4-BE49-F238E27FC236}">
                <a16:creationId xmlns:a16="http://schemas.microsoft.com/office/drawing/2014/main" id="{796E29AC-6997-8589-094D-125A8DB42583}"/>
              </a:ext>
            </a:extLst>
          </p:cNvPr>
          <p:cNvSpPr>
            <a:spLocks noGrp="1"/>
          </p:cNvSpPr>
          <p:nvPr>
            <p:ph type="title"/>
          </p:nvPr>
        </p:nvSpPr>
        <p:spPr>
          <a:xfrm>
            <a:off x="3191" y="562481"/>
            <a:ext cx="12179299" cy="862408"/>
          </a:xfrm>
        </p:spPr>
        <p:txBody>
          <a:bodyPr/>
          <a:lstStyle/>
          <a:p>
            <a:r>
              <a:rPr lang="nl-NL" sz="3600" dirty="0">
                <a:effectLst/>
                <a:latin typeface="Montserrat" panose="00000500000000000000" pitchFamily="2" charset="0"/>
                <a:ea typeface="Calibri" panose="020F0502020204030204" pitchFamily="34" charset="0"/>
                <a:cs typeface="Calibri" panose="020F0502020204030204" pitchFamily="34" charset="0"/>
              </a:rPr>
              <a:t>Erkende valpreventieve beweeginterventies</a:t>
            </a:r>
            <a:endParaRPr lang="nl-NL" sz="3600" dirty="0">
              <a:latin typeface="Montserrat" panose="00000500000000000000" pitchFamily="2" charset="0"/>
            </a:endParaRPr>
          </a:p>
        </p:txBody>
      </p:sp>
      <p:pic>
        <p:nvPicPr>
          <p:cNvPr id="4" name="Afbeelding 3" descr="Afbeelding met tekst, schermopname, Lettertype, visitekaartje&#10;&#10;Automatisch gegenereerde beschrijving">
            <a:extLst>
              <a:ext uri="{FF2B5EF4-FFF2-40B4-BE49-F238E27FC236}">
                <a16:creationId xmlns:a16="http://schemas.microsoft.com/office/drawing/2014/main" id="{9A306F56-1A7D-FAC8-01E7-85B02DF49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797" y="1923604"/>
            <a:ext cx="10768085" cy="3868010"/>
          </a:xfrm>
          <a:prstGeom prst="rect">
            <a:avLst/>
          </a:prstGeom>
          <a:solidFill>
            <a:srgbClr val="000000">
              <a:shade val="95000"/>
            </a:srgbClr>
          </a:solidFill>
          <a:ln w="444500" cap="sq">
            <a:solidFill>
              <a:srgbClr val="FCFAF4"/>
            </a:solidFill>
            <a:miter lim="800000"/>
          </a:ln>
          <a:effectLst/>
        </p:spPr>
      </p:pic>
    </p:spTree>
    <p:extLst>
      <p:ext uri="{BB962C8B-B14F-4D97-AF65-F5344CB8AC3E}">
        <p14:creationId xmlns:p14="http://schemas.microsoft.com/office/powerpoint/2010/main" val="62780525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E9DAE81-5FB2-4FD8-A8C9-BC97D0896560}"/>
              </a:ext>
            </a:extLst>
          </p:cNvPr>
          <p:cNvSpPr>
            <a:spLocks noGrp="1"/>
          </p:cNvSpPr>
          <p:nvPr>
            <p:ph type="sldNum" sz="quarter" idx="12"/>
          </p:nvPr>
        </p:nvSpPr>
        <p:spPr/>
        <p:txBody>
          <a:bodyPr/>
          <a:lstStyle/>
          <a:p>
            <a:fld id="{2C5570BF-70B1-BC4B-9AC0-179DDF6E36CB}" type="slidenum">
              <a:rPr lang="en-US" smtClean="0"/>
              <a:pPr/>
              <a:t>12</a:t>
            </a:fld>
            <a:endParaRPr lang="en-US" dirty="0">
              <a:latin typeface="Montserrat" pitchFamily="2" charset="77"/>
            </a:endParaRPr>
          </a:p>
        </p:txBody>
      </p:sp>
      <p:sp>
        <p:nvSpPr>
          <p:cNvPr id="7" name="Titel 4">
            <a:extLst>
              <a:ext uri="{FF2B5EF4-FFF2-40B4-BE49-F238E27FC236}">
                <a16:creationId xmlns:a16="http://schemas.microsoft.com/office/drawing/2014/main" id="{30D04AB9-B4A5-44A5-8516-7697DFD867F5}"/>
              </a:ext>
            </a:extLst>
          </p:cNvPr>
          <p:cNvSpPr>
            <a:spLocks noGrp="1"/>
          </p:cNvSpPr>
          <p:nvPr>
            <p:ph type="title"/>
          </p:nvPr>
        </p:nvSpPr>
        <p:spPr>
          <a:xfrm>
            <a:off x="547447" y="1207876"/>
            <a:ext cx="3237948" cy="4320479"/>
          </a:xfrm>
        </p:spPr>
        <p:txBody>
          <a:bodyPr/>
          <a:lstStyle/>
          <a:p>
            <a:r>
              <a:rPr lang="nl-NL" dirty="0"/>
              <a:t>Ervarings-</a:t>
            </a:r>
            <a:br>
              <a:rPr lang="nl-NL" dirty="0"/>
            </a:br>
            <a:r>
              <a:rPr lang="nl-NL" dirty="0"/>
              <a:t>verhalen</a:t>
            </a:r>
          </a:p>
        </p:txBody>
      </p:sp>
      <p:sp>
        <p:nvSpPr>
          <p:cNvPr id="6" name="Tekstvak 5">
            <a:extLst>
              <a:ext uri="{FF2B5EF4-FFF2-40B4-BE49-F238E27FC236}">
                <a16:creationId xmlns:a16="http://schemas.microsoft.com/office/drawing/2014/main" id="{4473BA9A-D5EB-4757-930E-090FAAC2107C}"/>
              </a:ext>
            </a:extLst>
          </p:cNvPr>
          <p:cNvSpPr txBox="1"/>
          <p:nvPr/>
        </p:nvSpPr>
        <p:spPr>
          <a:xfrm>
            <a:off x="4442334" y="1628800"/>
            <a:ext cx="6110342" cy="27699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spcBef>
                <a:spcPts val="300"/>
              </a:spcBef>
              <a:tabLst>
                <a:tab pos="177800" algn="l"/>
                <a:tab pos="533400" algn="l"/>
                <a:tab pos="889000" algn="l"/>
              </a:tabLst>
            </a:pPr>
            <a:r>
              <a:rPr lang="nl-NL" sz="3200" dirty="0">
                <a:solidFill>
                  <a:srgbClr val="26384B"/>
                </a:solidFill>
                <a:cs typeface="Arial"/>
                <a:sym typeface="Arial"/>
                <a:hlinkClick r:id="rId3"/>
              </a:rPr>
              <a:t>Vallen voorkomen</a:t>
            </a:r>
            <a:r>
              <a:rPr lang="nl-NL" sz="3200" dirty="0">
                <a:solidFill>
                  <a:srgbClr val="26384B"/>
                </a:solidFill>
                <a:cs typeface="Arial"/>
                <a:sym typeface="Arial"/>
              </a:rPr>
              <a:t>?</a:t>
            </a:r>
          </a:p>
          <a:p>
            <a:pPr algn="just">
              <a:spcBef>
                <a:spcPts val="300"/>
              </a:spcBef>
              <a:tabLst>
                <a:tab pos="177800" algn="l"/>
                <a:tab pos="533400" algn="l"/>
                <a:tab pos="889000" algn="l"/>
              </a:tabLst>
            </a:pPr>
            <a:r>
              <a:rPr lang="nl-NL" sz="2400" dirty="0">
                <a:solidFill>
                  <a:srgbClr val="26384B"/>
                </a:solidFill>
                <a:cs typeface="Arial"/>
                <a:sym typeface="Arial"/>
              </a:rPr>
              <a:t>Voel je net zo vrij als Henny of stap net als Evert over het ongemak heen. Wat kunt u doen om eenvoudig het risico op een val te verlagen?</a:t>
            </a:r>
          </a:p>
          <a:p>
            <a:pPr algn="just">
              <a:spcBef>
                <a:spcPts val="300"/>
              </a:spcBef>
              <a:tabLst>
                <a:tab pos="177800" algn="l"/>
                <a:tab pos="533400" algn="l"/>
                <a:tab pos="889000" algn="l"/>
              </a:tabLst>
            </a:pPr>
            <a:endParaRPr lang="nl-NL" sz="2000" dirty="0">
              <a:solidFill>
                <a:srgbClr val="26384B"/>
              </a:solidFill>
              <a:latin typeface="Verdana Pro" panose="020B0604020202020204" pitchFamily="34" charset="0"/>
              <a:cs typeface="Arial"/>
              <a:sym typeface="Arial"/>
            </a:endParaRPr>
          </a:p>
          <a:p>
            <a:pPr algn="just">
              <a:spcBef>
                <a:spcPts val="300"/>
              </a:spcBef>
              <a:tabLst>
                <a:tab pos="177800" algn="l"/>
                <a:tab pos="533400" algn="l"/>
                <a:tab pos="889000" algn="l"/>
              </a:tabLst>
            </a:pPr>
            <a:endParaRPr lang="nl-NL" sz="2000" dirty="0">
              <a:solidFill>
                <a:srgbClr val="26384B"/>
              </a:solidFill>
              <a:latin typeface="Montserrat" pitchFamily="2" charset="77"/>
              <a:cs typeface="Arial"/>
              <a:sym typeface="Arial"/>
            </a:endParaRPr>
          </a:p>
          <a:p>
            <a:pPr algn="just">
              <a:spcBef>
                <a:spcPts val="300"/>
              </a:spcBef>
              <a:tabLst>
                <a:tab pos="177800" algn="l"/>
                <a:tab pos="533400" algn="l"/>
                <a:tab pos="889000" algn="l"/>
              </a:tabLst>
            </a:pPr>
            <a:endParaRPr lang="nl-NL" sz="2000" dirty="0">
              <a:solidFill>
                <a:srgbClr val="26384B"/>
              </a:solidFill>
              <a:latin typeface="Montserrat" pitchFamily="2" charset="77"/>
              <a:cs typeface="Arial"/>
              <a:sym typeface="Arial"/>
            </a:endParaRPr>
          </a:p>
        </p:txBody>
      </p:sp>
      <p:pic>
        <p:nvPicPr>
          <p:cNvPr id="8" name="Afbeelding 7" descr="Afbeelding met venster, gebouw, portiek&#10;&#10;Automatisch gegenereerde beschrijving">
            <a:extLst>
              <a:ext uri="{FF2B5EF4-FFF2-40B4-BE49-F238E27FC236}">
                <a16:creationId xmlns:a16="http://schemas.microsoft.com/office/drawing/2014/main" id="{152EBE2B-BCF1-4294-BA63-F4555B5C7235}"/>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177882" y="4005064"/>
            <a:ext cx="3531360" cy="1727572"/>
          </a:xfrm>
          <a:prstGeom prst="rect">
            <a:avLst/>
          </a:prstGeom>
          <a:noFill/>
          <a:ln>
            <a:noFill/>
          </a:ln>
        </p:spPr>
      </p:pic>
      <p:pic>
        <p:nvPicPr>
          <p:cNvPr id="11" name="Afbeelding 10">
            <a:extLst>
              <a:ext uri="{FF2B5EF4-FFF2-40B4-BE49-F238E27FC236}">
                <a16:creationId xmlns:a16="http://schemas.microsoft.com/office/drawing/2014/main" id="{88EE750B-00A3-403D-A4CD-0568EC5FE8D5}"/>
              </a:ext>
            </a:extLst>
          </p:cNvPr>
          <p:cNvPicPr>
            <a:picLocks noChangeAspect="1"/>
          </p:cNvPicPr>
          <p:nvPr/>
        </p:nvPicPr>
        <p:blipFill>
          <a:blip r:embed="rId6"/>
          <a:stretch>
            <a:fillRect/>
          </a:stretch>
        </p:blipFill>
        <p:spPr>
          <a:xfrm>
            <a:off x="4442334" y="4005064"/>
            <a:ext cx="3543300" cy="1752600"/>
          </a:xfrm>
          <a:prstGeom prst="rect">
            <a:avLst/>
          </a:prstGeom>
        </p:spPr>
      </p:pic>
    </p:spTree>
    <p:extLst>
      <p:ext uri="{BB962C8B-B14F-4D97-AF65-F5344CB8AC3E}">
        <p14:creationId xmlns:p14="http://schemas.microsoft.com/office/powerpoint/2010/main" val="11696956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540DF8C8-B802-B549-9C20-2933E6922E13}"/>
              </a:ext>
            </a:extLst>
          </p:cNvPr>
          <p:cNvSpPr>
            <a:spLocks noGrp="1"/>
          </p:cNvSpPr>
          <p:nvPr>
            <p:ph type="sldNum" sz="quarter" idx="12"/>
          </p:nvPr>
        </p:nvSpPr>
        <p:spPr/>
        <p:txBody>
          <a:bodyPr/>
          <a:lstStyle/>
          <a:p>
            <a:fld id="{2C5570BF-70B1-BC4B-9AC0-179DDF6E36CB}" type="slidenum">
              <a:rPr lang="en-US" smtClean="0">
                <a:latin typeface="Verdana" panose="020B0604030504040204" pitchFamily="34" charset="0"/>
                <a:ea typeface="Verdana" panose="020B0604030504040204" pitchFamily="34" charset="0"/>
                <a:cs typeface="Verdana" panose="020B0604030504040204" pitchFamily="34" charset="0"/>
              </a:rPr>
              <a:pPr/>
              <a:t>13</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a:extLst>
              <a:ext uri="{FF2B5EF4-FFF2-40B4-BE49-F238E27FC236}">
                <a16:creationId xmlns:a16="http://schemas.microsoft.com/office/drawing/2014/main" id="{00C22470-CE79-5D42-AB39-F9BFB67546CC}"/>
              </a:ext>
            </a:extLst>
          </p:cNvPr>
          <p:cNvSpPr>
            <a:spLocks noGrp="1"/>
          </p:cNvSpPr>
          <p:nvPr>
            <p:ph type="body" sz="half" idx="1"/>
          </p:nvPr>
        </p:nvSpPr>
        <p:spPr/>
        <p:txBody>
          <a:bodyPr/>
          <a:lstStyle/>
          <a:p>
            <a:r>
              <a:rPr lang="nl-NL" sz="2400" dirty="0">
                <a:latin typeface="+mj-lt"/>
                <a:ea typeface="Verdana" panose="020B0604030504040204" pitchFamily="34" charset="0"/>
                <a:cs typeface="Verdana" panose="020B0604030504040204" pitchFamily="34" charset="0"/>
              </a:rPr>
              <a:t>[activiteit 1]</a:t>
            </a:r>
          </a:p>
        </p:txBody>
      </p:sp>
      <p:sp>
        <p:nvSpPr>
          <p:cNvPr id="4" name="Tijdelijke aanduiding voor tekst 3">
            <a:extLst>
              <a:ext uri="{FF2B5EF4-FFF2-40B4-BE49-F238E27FC236}">
                <a16:creationId xmlns:a16="http://schemas.microsoft.com/office/drawing/2014/main" id="{6400FB94-B059-7140-B9B9-80C0C2E3D3EE}"/>
              </a:ext>
            </a:extLst>
          </p:cNvPr>
          <p:cNvSpPr>
            <a:spLocks noGrp="1"/>
          </p:cNvSpPr>
          <p:nvPr>
            <p:ph type="body" sz="half" idx="16"/>
          </p:nvPr>
        </p:nvSpPr>
        <p:spPr/>
        <p:txBody>
          <a:bodyPr/>
          <a:lstStyle/>
          <a:p>
            <a:r>
              <a:rPr lang="nl-NL" sz="2400" dirty="0">
                <a:latin typeface="+mj-lt"/>
                <a:ea typeface="Verdana" panose="020B0604030504040204" pitchFamily="34" charset="0"/>
                <a:cs typeface="Verdana" panose="020B0604030504040204" pitchFamily="34" charset="0"/>
              </a:rPr>
              <a:t>[activiteit 2]</a:t>
            </a:r>
          </a:p>
        </p:txBody>
      </p:sp>
      <p:sp>
        <p:nvSpPr>
          <p:cNvPr id="5" name="Tijdelijke aanduiding voor tekst 4">
            <a:extLst>
              <a:ext uri="{FF2B5EF4-FFF2-40B4-BE49-F238E27FC236}">
                <a16:creationId xmlns:a16="http://schemas.microsoft.com/office/drawing/2014/main" id="{AA0D1CFA-58C8-7340-B816-72CE8453EFFA}"/>
              </a:ext>
            </a:extLst>
          </p:cNvPr>
          <p:cNvSpPr>
            <a:spLocks noGrp="1"/>
          </p:cNvSpPr>
          <p:nvPr>
            <p:ph type="body" sz="half" idx="17"/>
          </p:nvPr>
        </p:nvSpPr>
        <p:spPr/>
        <p:txBody>
          <a:bodyPr/>
          <a:lstStyle/>
          <a:p>
            <a:r>
              <a:rPr lang="nl-NL" sz="2400" dirty="0">
                <a:latin typeface="+mj-lt"/>
                <a:ea typeface="Verdana" panose="020B0604030504040204" pitchFamily="34" charset="0"/>
                <a:cs typeface="Verdana" panose="020B0604030504040204" pitchFamily="34" charset="0"/>
              </a:rPr>
              <a:t>[activiteit 3]</a:t>
            </a:r>
          </a:p>
        </p:txBody>
      </p:sp>
      <p:sp>
        <p:nvSpPr>
          <p:cNvPr id="6" name="Tijdelijke aanduiding voor tekst 5">
            <a:extLst>
              <a:ext uri="{FF2B5EF4-FFF2-40B4-BE49-F238E27FC236}">
                <a16:creationId xmlns:a16="http://schemas.microsoft.com/office/drawing/2014/main" id="{CE6DF4C6-9398-F846-9E99-90D91D53AD5F}"/>
              </a:ext>
            </a:extLst>
          </p:cNvPr>
          <p:cNvSpPr>
            <a:spLocks noGrp="1"/>
          </p:cNvSpPr>
          <p:nvPr>
            <p:ph type="body" sz="half" idx="18"/>
          </p:nvPr>
        </p:nvSpPr>
        <p:spPr/>
        <p:txBody>
          <a:bodyPr/>
          <a:lstStyle/>
          <a:p>
            <a:r>
              <a:rPr lang="nl-NL" sz="2400" dirty="0">
                <a:latin typeface="+mj-lt"/>
                <a:ea typeface="Verdana" panose="020B0604030504040204" pitchFamily="34" charset="0"/>
                <a:cs typeface="Verdana" panose="020B0604030504040204" pitchFamily="34" charset="0"/>
              </a:rPr>
              <a:t>[activiteit 4]</a:t>
            </a:r>
          </a:p>
        </p:txBody>
      </p:sp>
      <p:sp>
        <p:nvSpPr>
          <p:cNvPr id="7" name="Titel 6">
            <a:extLst>
              <a:ext uri="{FF2B5EF4-FFF2-40B4-BE49-F238E27FC236}">
                <a16:creationId xmlns:a16="http://schemas.microsoft.com/office/drawing/2014/main" id="{420CE503-D1A6-CB4F-9B04-6214D4754DC7}"/>
              </a:ext>
            </a:extLst>
          </p:cNvPr>
          <p:cNvSpPr>
            <a:spLocks noGrp="1"/>
          </p:cNvSpPr>
          <p:nvPr>
            <p:ph type="title"/>
          </p:nvPr>
        </p:nvSpPr>
        <p:spPr>
          <a:xfrm>
            <a:off x="547446" y="1207876"/>
            <a:ext cx="3381963" cy="4320479"/>
          </a:xfrm>
        </p:spPr>
        <p:txBody>
          <a:bodyPr/>
          <a:lstStyle/>
          <a:p>
            <a:r>
              <a:rPr lang="nl-NL" dirty="0">
                <a:latin typeface="+mj-lt"/>
                <a:ea typeface="Verdana" panose="020B0604030504040204" pitchFamily="34" charset="0"/>
                <a:cs typeface="Verdana" panose="020B0604030504040204" pitchFamily="34" charset="0"/>
              </a:rPr>
              <a:t>Aanbod bij u in de buurt</a:t>
            </a:r>
          </a:p>
        </p:txBody>
      </p:sp>
    </p:spTree>
    <p:extLst>
      <p:ext uri="{BB962C8B-B14F-4D97-AF65-F5344CB8AC3E}">
        <p14:creationId xmlns:p14="http://schemas.microsoft.com/office/powerpoint/2010/main" val="45163589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14</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p:txBody>
          <a:bodyPr/>
          <a:lstStyle/>
          <a:p>
            <a:pPr marL="457200" indent="-457200">
              <a:buFont typeface="Arial" panose="020B0604020202020204" pitchFamily="34" charset="0"/>
              <a:buChar char="•"/>
            </a:pPr>
            <a:r>
              <a:rPr lang="nl-NL" sz="3200" dirty="0"/>
              <a:t>Slikt u medicijnen? </a:t>
            </a:r>
          </a:p>
          <a:p>
            <a:pPr marL="457200" indent="-457200">
              <a:buFont typeface="Arial" panose="020B0604020202020204" pitchFamily="34" charset="0"/>
              <a:buChar char="•"/>
            </a:pPr>
            <a:r>
              <a:rPr lang="nl-NL" sz="3200" dirty="0"/>
              <a:t>Door sommige medicijnen (of combinaties van medicijnen) voelt u zich duizelig, slap of trager. </a:t>
            </a:r>
          </a:p>
          <a:p>
            <a:pPr marL="457200" indent="-457200">
              <a:buFont typeface="Arial" panose="020B0604020202020204" pitchFamily="34" charset="0"/>
              <a:buChar char="•"/>
            </a:pPr>
            <a:r>
              <a:rPr lang="nl-NL" sz="3200" dirty="0"/>
              <a:t>Daardoor is de kans groter dat u valt.</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Laat uw medicijnen controleren</a:t>
            </a:r>
          </a:p>
        </p:txBody>
      </p:sp>
      <p:pic>
        <p:nvPicPr>
          <p:cNvPr id="7" name="Afbeelding 6">
            <a:extLst>
              <a:ext uri="{FF2B5EF4-FFF2-40B4-BE49-F238E27FC236}">
                <a16:creationId xmlns:a16="http://schemas.microsoft.com/office/drawing/2014/main" id="{C5BCEA78-CF58-4149-AE6E-5953E4BA31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231668" y="4365104"/>
            <a:ext cx="3182163" cy="2652550"/>
          </a:xfrm>
          <a:prstGeom prst="rect">
            <a:avLst/>
          </a:prstGeom>
        </p:spPr>
      </p:pic>
    </p:spTree>
    <p:extLst>
      <p:ext uri="{BB962C8B-B14F-4D97-AF65-F5344CB8AC3E}">
        <p14:creationId xmlns:p14="http://schemas.microsoft.com/office/powerpoint/2010/main" val="124181151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15</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Laat uw medicijnen controleren</a:t>
            </a:r>
          </a:p>
        </p:txBody>
      </p:sp>
      <p:pic>
        <p:nvPicPr>
          <p:cNvPr id="6" name="Afbeelding 5">
            <a:extLst>
              <a:ext uri="{FF2B5EF4-FFF2-40B4-BE49-F238E27FC236}">
                <a16:creationId xmlns:a16="http://schemas.microsoft.com/office/drawing/2014/main" id="{58D4432E-EC5F-4C09-B2BB-C55083A7E12C}"/>
              </a:ext>
            </a:extLst>
          </p:cNvPr>
          <p:cNvPicPr>
            <a:picLocks noChangeAspect="1"/>
          </p:cNvPicPr>
          <p:nvPr/>
        </p:nvPicPr>
        <p:blipFill>
          <a:blip r:embed="rId3"/>
          <a:stretch>
            <a:fillRect/>
          </a:stretch>
        </p:blipFill>
        <p:spPr>
          <a:xfrm>
            <a:off x="4319613" y="1634876"/>
            <a:ext cx="7560000" cy="3588247"/>
          </a:xfrm>
          <a:prstGeom prst="rect">
            <a:avLst/>
          </a:prstGeom>
        </p:spPr>
      </p:pic>
    </p:spTree>
    <p:extLst>
      <p:ext uri="{BB962C8B-B14F-4D97-AF65-F5344CB8AC3E}">
        <p14:creationId xmlns:p14="http://schemas.microsoft.com/office/powerpoint/2010/main" val="876099552"/>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16</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p:txBody>
          <a:bodyPr/>
          <a:lstStyle/>
          <a:p>
            <a:pPr marL="457200" indent="-457200">
              <a:buFont typeface="Arial" panose="020B0604020202020204" pitchFamily="34" charset="0"/>
              <a:buChar char="•"/>
            </a:pPr>
            <a:r>
              <a:rPr lang="nl-NL" sz="3200" dirty="0"/>
              <a:t>Als u lekker en gezond eet, krijgt u goede bouwstoffen binnen. </a:t>
            </a:r>
          </a:p>
          <a:p>
            <a:pPr marL="457200" indent="-457200">
              <a:buFont typeface="Arial" panose="020B0604020202020204" pitchFamily="34" charset="0"/>
              <a:buChar char="•"/>
            </a:pPr>
            <a:r>
              <a:rPr lang="nl-NL" sz="3200" dirty="0"/>
              <a:t>Zo houdt u uw spieren sterk.</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Eet lekker en voedzaam</a:t>
            </a:r>
          </a:p>
        </p:txBody>
      </p:sp>
      <p:pic>
        <p:nvPicPr>
          <p:cNvPr id="9" name="Afbeelding 8">
            <a:extLst>
              <a:ext uri="{FF2B5EF4-FFF2-40B4-BE49-F238E27FC236}">
                <a16:creationId xmlns:a16="http://schemas.microsoft.com/office/drawing/2014/main" id="{497A97CD-1D51-4F91-A5F7-FE21522CFC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9300" y="3857154"/>
            <a:ext cx="3600000" cy="3000846"/>
          </a:xfrm>
          <a:prstGeom prst="rect">
            <a:avLst/>
          </a:prstGeom>
        </p:spPr>
      </p:pic>
    </p:spTree>
    <p:extLst>
      <p:ext uri="{BB962C8B-B14F-4D97-AF65-F5344CB8AC3E}">
        <p14:creationId xmlns:p14="http://schemas.microsoft.com/office/powerpoint/2010/main" val="377708518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a:lstStyle/>
          <a:p>
            <a:fld id="{2C5570BF-70B1-BC4B-9AC0-179DDF6E36CB}" type="slidenum">
              <a:rPr lang="en-US" smtClean="0">
                <a:latin typeface="Verdana" panose="020B0604030504040204" pitchFamily="34" charset="0"/>
                <a:ea typeface="Verdana" panose="020B0604030504040204" pitchFamily="34" charset="0"/>
                <a:cs typeface="Verdana" panose="020B0604030504040204" pitchFamily="34" charset="0"/>
              </a:rPr>
              <a:pPr/>
              <a:t>17</a:t>
            </a:fld>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 name="Afbeelding 6">
            <a:extLst>
              <a:ext uri="{FF2B5EF4-FFF2-40B4-BE49-F238E27FC236}">
                <a16:creationId xmlns:a16="http://schemas.microsoft.com/office/drawing/2014/main" id="{7A01FDFC-A318-469B-926E-F894F91E5994}"/>
              </a:ext>
            </a:extLst>
          </p:cNvPr>
          <p:cNvPicPr>
            <a:picLocks noChangeAspect="1"/>
          </p:cNvPicPr>
          <p:nvPr/>
        </p:nvPicPr>
        <p:blipFill>
          <a:blip r:embed="rId3"/>
          <a:stretch>
            <a:fillRect/>
          </a:stretch>
        </p:blipFill>
        <p:spPr>
          <a:xfrm>
            <a:off x="5801618" y="1271494"/>
            <a:ext cx="6377682" cy="4315012"/>
          </a:xfrm>
          <a:prstGeom prst="rect">
            <a:avLst/>
          </a:prstGeom>
        </p:spPr>
      </p:pic>
      <p:pic>
        <p:nvPicPr>
          <p:cNvPr id="8" name="Picture 2" descr="De bronafbeelding bekijken">
            <a:extLst>
              <a:ext uri="{FF2B5EF4-FFF2-40B4-BE49-F238E27FC236}">
                <a16:creationId xmlns:a16="http://schemas.microsoft.com/office/drawing/2014/main" id="{56DD1281-40E3-4E24-BAF8-700EAB1FCA6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597" b="14616"/>
          <a:stretch/>
        </p:blipFill>
        <p:spPr bwMode="auto">
          <a:xfrm>
            <a:off x="-16247" y="1271493"/>
            <a:ext cx="5847964" cy="4315013"/>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B57AADD0-B5C8-4609-9964-0CD9C9F57C04}"/>
              </a:ext>
            </a:extLst>
          </p:cNvPr>
          <p:cNvSpPr txBox="1"/>
          <p:nvPr/>
        </p:nvSpPr>
        <p:spPr>
          <a:xfrm>
            <a:off x="224409" y="6453288"/>
            <a:ext cx="3528392" cy="2616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nl-NL" sz="1050" dirty="0">
                <a:solidFill>
                  <a:srgbClr val="F08D17"/>
                </a:solidFill>
              </a:rPr>
              <a:t>Bron: </a:t>
            </a:r>
            <a:r>
              <a:rPr lang="nl-NL" sz="1050">
                <a:solidFill>
                  <a:srgbClr val="F08D17"/>
                </a:solidFill>
              </a:rPr>
              <a:t>www.voedingscentrum.nl/schijfvanvijf</a:t>
            </a:r>
            <a:r>
              <a:rPr lang="nl-NL" sz="1050" dirty="0">
                <a:solidFill>
                  <a:srgbClr val="F08D17"/>
                </a:solidFill>
              </a:rPr>
              <a:t> </a:t>
            </a:r>
            <a:endParaRPr kumimoji="0" lang="nl-NL" sz="1050" b="0" i="0" u="none" strike="noStrike" cap="none" spc="0" normalizeH="0" baseline="0" dirty="0">
              <a:ln>
                <a:noFill/>
              </a:ln>
              <a:solidFill>
                <a:srgbClr val="F08D17"/>
              </a:solidFill>
              <a:effectLst/>
              <a:uFillTx/>
              <a:latin typeface="+mj-lt"/>
              <a:ea typeface="+mj-ea"/>
              <a:cs typeface="+mj-cs"/>
              <a:sym typeface="Calibri"/>
            </a:endParaRPr>
          </a:p>
        </p:txBody>
      </p:sp>
    </p:spTree>
    <p:extLst>
      <p:ext uri="{BB962C8B-B14F-4D97-AF65-F5344CB8AC3E}">
        <p14:creationId xmlns:p14="http://schemas.microsoft.com/office/powerpoint/2010/main" val="1421111326"/>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18</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Eet lekker en voedzaam</a:t>
            </a:r>
          </a:p>
        </p:txBody>
      </p:sp>
      <p:pic>
        <p:nvPicPr>
          <p:cNvPr id="6" name="Afbeelding 5">
            <a:extLst>
              <a:ext uri="{FF2B5EF4-FFF2-40B4-BE49-F238E27FC236}">
                <a16:creationId xmlns:a16="http://schemas.microsoft.com/office/drawing/2014/main" id="{08C60F15-308B-43F0-80C0-0917F206890E}"/>
              </a:ext>
            </a:extLst>
          </p:cNvPr>
          <p:cNvPicPr>
            <a:picLocks noChangeAspect="1"/>
          </p:cNvPicPr>
          <p:nvPr/>
        </p:nvPicPr>
        <p:blipFill>
          <a:blip r:embed="rId3"/>
          <a:stretch>
            <a:fillRect/>
          </a:stretch>
        </p:blipFill>
        <p:spPr>
          <a:xfrm>
            <a:off x="4319613" y="1293808"/>
            <a:ext cx="7560000" cy="4148613"/>
          </a:xfrm>
          <a:prstGeom prst="rect">
            <a:avLst/>
          </a:prstGeom>
        </p:spPr>
      </p:pic>
    </p:spTree>
    <p:extLst>
      <p:ext uri="{BB962C8B-B14F-4D97-AF65-F5344CB8AC3E}">
        <p14:creationId xmlns:p14="http://schemas.microsoft.com/office/powerpoint/2010/main" val="410904557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19</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p:txBody>
          <a:bodyPr/>
          <a:lstStyle/>
          <a:p>
            <a:pPr marL="342900" indent="-342900">
              <a:buFont typeface="Arial" panose="020B0604020202020204" pitchFamily="34" charset="0"/>
              <a:buChar char="•"/>
            </a:pPr>
            <a:r>
              <a:rPr lang="nl-NL" sz="3200" dirty="0"/>
              <a:t>Laat elk jaar uw ogen controleren door een optometrist of oogarts.</a:t>
            </a:r>
          </a:p>
          <a:p>
            <a:pPr marL="342900" indent="-342900">
              <a:buFont typeface="Arial" panose="020B0604020202020204" pitchFamily="34" charset="0"/>
              <a:buChar char="•"/>
            </a:pPr>
            <a:r>
              <a:rPr lang="nl-NL" sz="3200" dirty="0"/>
              <a:t>Waarom? Goed zien draagt bij aan een beter evenwicht. </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Controleer uw ogen</a:t>
            </a:r>
          </a:p>
        </p:txBody>
      </p:sp>
      <p:pic>
        <p:nvPicPr>
          <p:cNvPr id="7" name="Afbeelding 6">
            <a:extLst>
              <a:ext uri="{FF2B5EF4-FFF2-40B4-BE49-F238E27FC236}">
                <a16:creationId xmlns:a16="http://schemas.microsoft.com/office/drawing/2014/main" id="{2B5F3361-0D62-44D3-ABB0-3F7184C7D7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9970" y="4160825"/>
            <a:ext cx="3600000" cy="3000846"/>
          </a:xfrm>
          <a:prstGeom prst="rect">
            <a:avLst/>
          </a:prstGeom>
        </p:spPr>
      </p:pic>
    </p:spTree>
    <p:extLst>
      <p:ext uri="{BB962C8B-B14F-4D97-AF65-F5344CB8AC3E}">
        <p14:creationId xmlns:p14="http://schemas.microsoft.com/office/powerpoint/2010/main" val="2121686165"/>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A0EC6D39-9DD6-3F59-D340-62B11C54ED72}"/>
              </a:ext>
            </a:extLst>
          </p:cNvPr>
          <p:cNvSpPr>
            <a:spLocks noGrp="1"/>
          </p:cNvSpPr>
          <p:nvPr>
            <p:ph type="pic" idx="17"/>
          </p:nvPr>
        </p:nvSpPr>
        <p:spPr/>
        <p:txBody>
          <a:bodyPr/>
          <a:lstStyle/>
          <a:p>
            <a:endParaRPr lang="nl-NL"/>
          </a:p>
        </p:txBody>
      </p:sp>
      <p:sp>
        <p:nvSpPr>
          <p:cNvPr id="3" name="Tijdelijke aanduiding voor dianummer 2">
            <a:extLst>
              <a:ext uri="{FF2B5EF4-FFF2-40B4-BE49-F238E27FC236}">
                <a16:creationId xmlns:a16="http://schemas.microsoft.com/office/drawing/2014/main" id="{F06275A1-323E-E243-AA82-CCEC3D298B17}"/>
              </a:ext>
            </a:extLst>
          </p:cNvPr>
          <p:cNvSpPr>
            <a:spLocks noGrp="1"/>
          </p:cNvSpPr>
          <p:nvPr>
            <p:ph type="sldNum" sz="quarter" idx="12"/>
          </p:nvPr>
        </p:nvSpPr>
        <p:spPr/>
        <p:txBody>
          <a:bodyPr>
            <a:normAutofit/>
          </a:bodyPr>
          <a:lstStyle/>
          <a:p>
            <a:pPr>
              <a:spcAft>
                <a:spcPts val="600"/>
              </a:spcAft>
            </a:pPr>
            <a:fld id="{2C5570BF-70B1-BC4B-9AC0-179DDF6E36CB}" type="slidenum">
              <a:rPr lang="en-US" smtClean="0">
                <a:latin typeface="Verdana" panose="020B0604030504040204" pitchFamily="34" charset="0"/>
                <a:ea typeface="Verdana" panose="020B0604030504040204" pitchFamily="34" charset="0"/>
                <a:cs typeface="Verdana" panose="020B0604030504040204" pitchFamily="34" charset="0"/>
              </a:rPr>
              <a:pPr>
                <a:spcAft>
                  <a:spcPts val="600"/>
                </a:spcAft>
              </a:pPr>
              <a:t>2</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p:txBody>
          <a:bodyPr anchor="ctr">
            <a:normAutofit/>
          </a:bodyPr>
          <a:lstStyle/>
          <a:p>
            <a:r>
              <a:rPr lang="nl-NL" dirty="0">
                <a:latin typeface="+mj-lt"/>
                <a:ea typeface="Verdana" panose="020B0604030504040204" pitchFamily="34" charset="0"/>
                <a:cs typeface="Verdana" panose="020B0604030504040204" pitchFamily="34" charset="0"/>
              </a:rPr>
              <a:t>Fit en vitaal ouder worden…</a:t>
            </a:r>
            <a:br>
              <a:rPr lang="nl-NL" dirty="0">
                <a:latin typeface="+mj-lt"/>
                <a:ea typeface="Verdana" panose="020B0604030504040204" pitchFamily="34" charset="0"/>
                <a:cs typeface="Verdana" panose="020B0604030504040204" pitchFamily="34" charset="0"/>
              </a:rPr>
            </a:br>
            <a:r>
              <a:rPr lang="nl-NL" b="0" dirty="0">
                <a:latin typeface="+mj-lt"/>
                <a:ea typeface="Verdana" panose="020B0604030504040204" pitchFamily="34" charset="0"/>
                <a:cs typeface="Verdana" panose="020B0604030504040204" pitchFamily="34" charset="0"/>
              </a:rPr>
              <a:t>Wat betekent dit voor u?</a:t>
            </a:r>
          </a:p>
        </p:txBody>
      </p:sp>
      <p:pic>
        <p:nvPicPr>
          <p:cNvPr id="16" name="Afbeelding 15">
            <a:extLst>
              <a:ext uri="{FF2B5EF4-FFF2-40B4-BE49-F238E27FC236}">
                <a16:creationId xmlns:a16="http://schemas.microsoft.com/office/drawing/2014/main" id="{1303B300-FBB1-46F7-8C08-8769D6AD2D72}"/>
              </a:ext>
            </a:extLst>
          </p:cNvPr>
          <p:cNvPicPr>
            <a:picLocks noChangeAspect="1"/>
          </p:cNvPicPr>
          <p:nvPr/>
        </p:nvPicPr>
        <p:blipFill>
          <a:blip r:embed="rId3"/>
          <a:stretch>
            <a:fillRect/>
          </a:stretch>
        </p:blipFill>
        <p:spPr>
          <a:xfrm>
            <a:off x="0" y="10758"/>
            <a:ext cx="4193216" cy="6874626"/>
          </a:xfrm>
          <a:prstGeom prst="rect">
            <a:avLst/>
          </a:prstGeom>
        </p:spPr>
      </p:pic>
    </p:spTree>
    <p:extLst>
      <p:ext uri="{BB962C8B-B14F-4D97-AF65-F5344CB8AC3E}">
        <p14:creationId xmlns:p14="http://schemas.microsoft.com/office/powerpoint/2010/main" val="45533161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20</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Controleer uw ogen</a:t>
            </a:r>
          </a:p>
        </p:txBody>
      </p:sp>
      <p:pic>
        <p:nvPicPr>
          <p:cNvPr id="9" name="Afbeelding 8">
            <a:extLst>
              <a:ext uri="{FF2B5EF4-FFF2-40B4-BE49-F238E27FC236}">
                <a16:creationId xmlns:a16="http://schemas.microsoft.com/office/drawing/2014/main" id="{AD297A3E-F3F4-4F89-A848-78D60F59C073}"/>
              </a:ext>
            </a:extLst>
          </p:cNvPr>
          <p:cNvPicPr>
            <a:picLocks noChangeAspect="1"/>
          </p:cNvPicPr>
          <p:nvPr/>
        </p:nvPicPr>
        <p:blipFill>
          <a:blip r:embed="rId3"/>
          <a:stretch>
            <a:fillRect/>
          </a:stretch>
        </p:blipFill>
        <p:spPr>
          <a:xfrm>
            <a:off x="4319613" y="1955168"/>
            <a:ext cx="7560000" cy="2947664"/>
          </a:xfrm>
          <a:prstGeom prst="rect">
            <a:avLst/>
          </a:prstGeom>
        </p:spPr>
      </p:pic>
    </p:spTree>
    <p:extLst>
      <p:ext uri="{BB962C8B-B14F-4D97-AF65-F5344CB8AC3E}">
        <p14:creationId xmlns:p14="http://schemas.microsoft.com/office/powerpoint/2010/main" val="4048107219"/>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21</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p:txBody>
          <a:bodyPr/>
          <a:lstStyle/>
          <a:p>
            <a:pPr marL="457200" indent="-457200">
              <a:buFont typeface="Arial" panose="020B0604020202020204" pitchFamily="34" charset="0"/>
              <a:buChar char="•"/>
            </a:pPr>
            <a:r>
              <a:rPr lang="nl-NL" sz="3200" dirty="0"/>
              <a:t>Wist u dat uw voeten veranderen als u ouder wordt? </a:t>
            </a:r>
          </a:p>
          <a:p>
            <a:pPr marL="457200" indent="-457200">
              <a:buFont typeface="Arial" panose="020B0604020202020204" pitchFamily="34" charset="0"/>
              <a:buChar char="•"/>
            </a:pPr>
            <a:r>
              <a:rPr lang="nl-NL" sz="3200" dirty="0"/>
              <a:t>Controleer daarom uw schoenen! Passen ze nog goed?</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Draag goed passende schoenen</a:t>
            </a:r>
          </a:p>
        </p:txBody>
      </p:sp>
      <p:pic>
        <p:nvPicPr>
          <p:cNvPr id="6" name="Afbeelding 5">
            <a:extLst>
              <a:ext uri="{FF2B5EF4-FFF2-40B4-BE49-F238E27FC236}">
                <a16:creationId xmlns:a16="http://schemas.microsoft.com/office/drawing/2014/main" id="{2F1153D6-9EC3-49C2-A01B-388573ECB7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729" y="3925000"/>
            <a:ext cx="3600000" cy="3000845"/>
          </a:xfrm>
          <a:prstGeom prst="rect">
            <a:avLst/>
          </a:prstGeom>
        </p:spPr>
      </p:pic>
    </p:spTree>
    <p:extLst>
      <p:ext uri="{BB962C8B-B14F-4D97-AF65-F5344CB8AC3E}">
        <p14:creationId xmlns:p14="http://schemas.microsoft.com/office/powerpoint/2010/main" val="11985357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22</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Draag goed passende schoenen</a:t>
            </a:r>
          </a:p>
        </p:txBody>
      </p:sp>
      <p:pic>
        <p:nvPicPr>
          <p:cNvPr id="9" name="Afbeelding 8">
            <a:extLst>
              <a:ext uri="{FF2B5EF4-FFF2-40B4-BE49-F238E27FC236}">
                <a16:creationId xmlns:a16="http://schemas.microsoft.com/office/drawing/2014/main" id="{60A2ACB6-722A-4D9E-AB80-F0AAFFCC2DAE}"/>
              </a:ext>
            </a:extLst>
          </p:cNvPr>
          <p:cNvPicPr>
            <a:picLocks noChangeAspect="1"/>
          </p:cNvPicPr>
          <p:nvPr/>
        </p:nvPicPr>
        <p:blipFill>
          <a:blip r:embed="rId3"/>
          <a:stretch>
            <a:fillRect/>
          </a:stretch>
        </p:blipFill>
        <p:spPr>
          <a:xfrm>
            <a:off x="4319613" y="1742114"/>
            <a:ext cx="7560000" cy="3373771"/>
          </a:xfrm>
          <a:prstGeom prst="rect">
            <a:avLst/>
          </a:prstGeom>
        </p:spPr>
      </p:pic>
    </p:spTree>
    <p:extLst>
      <p:ext uri="{BB962C8B-B14F-4D97-AF65-F5344CB8AC3E}">
        <p14:creationId xmlns:p14="http://schemas.microsoft.com/office/powerpoint/2010/main" val="49772319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23</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p:txBody>
          <a:bodyPr/>
          <a:lstStyle/>
          <a:p>
            <a:pPr marL="342900" indent="-342900">
              <a:buFont typeface="Arial" panose="020B0604020202020204" pitchFamily="34" charset="0"/>
              <a:buChar char="•"/>
            </a:pPr>
            <a:r>
              <a:rPr lang="nl-NL" sz="3200" dirty="0"/>
              <a:t>U kunt uw huis een stuk veiliger maken. </a:t>
            </a:r>
          </a:p>
          <a:p>
            <a:pPr marL="342900" indent="-342900">
              <a:buFont typeface="Arial" panose="020B0604020202020204" pitchFamily="34" charset="0"/>
              <a:buChar char="•"/>
            </a:pPr>
            <a:r>
              <a:rPr lang="nl-NL" sz="3200" dirty="0"/>
              <a:t>Met soms maar een paar kleine aanpassingen voorkomt u een val.</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Maak het huis veilig</a:t>
            </a:r>
          </a:p>
        </p:txBody>
      </p:sp>
      <p:pic>
        <p:nvPicPr>
          <p:cNvPr id="6" name="Afbeelding 5">
            <a:extLst>
              <a:ext uri="{FF2B5EF4-FFF2-40B4-BE49-F238E27FC236}">
                <a16:creationId xmlns:a16="http://schemas.microsoft.com/office/drawing/2014/main" id="{80DBE539-6A54-40EE-B6E6-C9DA7A330B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7162" y="3608021"/>
            <a:ext cx="3600000" cy="2999154"/>
          </a:xfrm>
          <a:prstGeom prst="rect">
            <a:avLst/>
          </a:prstGeom>
        </p:spPr>
      </p:pic>
    </p:spTree>
    <p:extLst>
      <p:ext uri="{BB962C8B-B14F-4D97-AF65-F5344CB8AC3E}">
        <p14:creationId xmlns:p14="http://schemas.microsoft.com/office/powerpoint/2010/main" val="363605606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24</a:t>
            </a:fld>
            <a:endParaRPr lang="en-US" dirty="0">
              <a:latin typeface="Montserrat" pitchFamily="2" charset="77"/>
            </a:endParaRP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Maak het huis veilig</a:t>
            </a:r>
          </a:p>
        </p:txBody>
      </p:sp>
      <p:pic>
        <p:nvPicPr>
          <p:cNvPr id="7" name="Afbeelding 6">
            <a:extLst>
              <a:ext uri="{FF2B5EF4-FFF2-40B4-BE49-F238E27FC236}">
                <a16:creationId xmlns:a16="http://schemas.microsoft.com/office/drawing/2014/main" id="{D275CE2C-66F3-42EC-94B8-68372356A24D}"/>
              </a:ext>
            </a:extLst>
          </p:cNvPr>
          <p:cNvPicPr>
            <a:picLocks noChangeAspect="1"/>
          </p:cNvPicPr>
          <p:nvPr/>
        </p:nvPicPr>
        <p:blipFill>
          <a:blip r:embed="rId3"/>
          <a:stretch>
            <a:fillRect/>
          </a:stretch>
        </p:blipFill>
        <p:spPr>
          <a:xfrm>
            <a:off x="4319613" y="1939827"/>
            <a:ext cx="7560000" cy="2978346"/>
          </a:xfrm>
          <a:prstGeom prst="rect">
            <a:avLst/>
          </a:prstGeom>
        </p:spPr>
      </p:pic>
    </p:spTree>
    <p:extLst>
      <p:ext uri="{BB962C8B-B14F-4D97-AF65-F5344CB8AC3E}">
        <p14:creationId xmlns:p14="http://schemas.microsoft.com/office/powerpoint/2010/main" val="252245985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F06275A1-323E-E243-AA82-CCEC3D298B17}"/>
              </a:ext>
            </a:extLst>
          </p:cNvPr>
          <p:cNvSpPr>
            <a:spLocks noGrp="1"/>
          </p:cNvSpPr>
          <p:nvPr>
            <p:ph type="sldNum" sz="quarter" idx="12"/>
          </p:nvPr>
        </p:nvSpPr>
        <p:spPr>
          <a:xfrm>
            <a:off x="11195050" y="6356350"/>
            <a:ext cx="784225" cy="501650"/>
          </a:xfrm>
        </p:spPr>
        <p:txBody>
          <a:bodyPr>
            <a:normAutofit/>
          </a:bodyPr>
          <a:lstStyle/>
          <a:p>
            <a:pPr>
              <a:spcAft>
                <a:spcPts val="600"/>
              </a:spcAft>
            </a:pPr>
            <a:fld id="{2C5570BF-70B1-BC4B-9AC0-179DDF6E36CB}" type="slidenum">
              <a:rPr lang="en-US" smtClean="0">
                <a:latin typeface="Verdana" panose="020B0604030504040204" pitchFamily="34" charset="0"/>
                <a:ea typeface="Verdana" panose="020B0604030504040204" pitchFamily="34" charset="0"/>
                <a:cs typeface="Verdana" panose="020B0604030504040204" pitchFamily="34" charset="0"/>
              </a:rPr>
              <a:pPr>
                <a:spcAft>
                  <a:spcPts val="600"/>
                </a:spcAft>
              </a:pPr>
              <a:t>25</a:t>
            </a:fld>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4" name="Titel 3">
            <a:extLst>
              <a:ext uri="{FF2B5EF4-FFF2-40B4-BE49-F238E27FC236}">
                <a16:creationId xmlns:a16="http://schemas.microsoft.com/office/drawing/2014/main" id="{9B4092D5-E318-7F4D-8E1C-5897CB93A68B}"/>
              </a:ext>
            </a:extLst>
          </p:cNvPr>
          <p:cNvSpPr>
            <a:spLocks noGrp="1"/>
          </p:cNvSpPr>
          <p:nvPr>
            <p:ph type="title"/>
          </p:nvPr>
        </p:nvSpPr>
        <p:spPr>
          <a:xfrm>
            <a:off x="4621351" y="1207876"/>
            <a:ext cx="7006650" cy="4320479"/>
          </a:xfrm>
        </p:spPr>
        <p:txBody>
          <a:bodyPr anchor="ctr">
            <a:normAutofit/>
          </a:bodyPr>
          <a:lstStyle/>
          <a:p>
            <a:r>
              <a:rPr lang="nl-NL" sz="3300" dirty="0">
                <a:latin typeface="+mj-lt"/>
                <a:ea typeface="Verdana" panose="020B0604030504040204" pitchFamily="34" charset="0"/>
                <a:cs typeface="Verdana" panose="020B0604030504040204" pitchFamily="34" charset="0"/>
              </a:rPr>
              <a:t>Informatie en</a:t>
            </a:r>
            <a:br>
              <a:rPr lang="nl-NL" sz="3300" dirty="0">
                <a:latin typeface="+mj-lt"/>
                <a:ea typeface="Verdana" panose="020B0604030504040204" pitchFamily="34" charset="0"/>
                <a:cs typeface="Verdana" panose="020B0604030504040204" pitchFamily="34" charset="0"/>
              </a:rPr>
            </a:br>
            <a:r>
              <a:rPr lang="nl-NL" sz="3300" dirty="0">
                <a:latin typeface="+mj-lt"/>
                <a:ea typeface="Verdana" panose="020B0604030504040204" pitchFamily="34" charset="0"/>
                <a:cs typeface="Verdana" panose="020B0604030504040204" pitchFamily="34" charset="0"/>
              </a:rPr>
              <a:t>handige links</a:t>
            </a:r>
            <a:br>
              <a:rPr lang="nl-NL" dirty="0">
                <a:latin typeface="+mj-lt"/>
              </a:rPr>
            </a:br>
            <a:br>
              <a:rPr lang="nl-NL" dirty="0">
                <a:latin typeface="+mj-lt"/>
              </a:rPr>
            </a:br>
            <a:r>
              <a:rPr lang="nl-NL" sz="3200" b="0" dirty="0">
                <a:latin typeface="+mj-lt"/>
                <a:ea typeface="Verdana" panose="020B0604030504040204" pitchFamily="34" charset="0"/>
              </a:rPr>
              <a:t>B</a:t>
            </a:r>
            <a:r>
              <a:rPr lang="nl-NL" sz="3200" b="0" dirty="0">
                <a:latin typeface="+mj-lt"/>
                <a:ea typeface="Verdana" panose="020B0604030504040204" pitchFamily="34" charset="0"/>
                <a:cs typeface="Verdana" panose="020B0604030504040204" pitchFamily="34" charset="0"/>
              </a:rPr>
              <a:t>rochure ‘</a:t>
            </a:r>
            <a:r>
              <a:rPr lang="nl-NL" sz="3200" b="0" dirty="0">
                <a:latin typeface="+mj-lt"/>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Zo blijft u overeind en voorkomt u een val</a:t>
            </a:r>
            <a:r>
              <a:rPr lang="nl-NL" sz="3200" b="0" dirty="0">
                <a:latin typeface="+mj-lt"/>
                <a:ea typeface="Verdana" panose="020B0604030504040204" pitchFamily="34" charset="0"/>
                <a:cs typeface="Verdana" panose="020B0604030504040204" pitchFamily="34" charset="0"/>
              </a:rPr>
              <a:t>’</a:t>
            </a:r>
            <a:br>
              <a:rPr lang="nl-NL" sz="3200" b="0" dirty="0">
                <a:latin typeface="+mj-lt"/>
                <a:ea typeface="Verdana" panose="020B0604030504040204" pitchFamily="34" charset="0"/>
                <a:cs typeface="Verdana" panose="020B0604030504040204" pitchFamily="34" charset="0"/>
              </a:rPr>
            </a:br>
            <a:br>
              <a:rPr lang="nl-NL" sz="3200" b="0" dirty="0">
                <a:latin typeface="+mj-lt"/>
                <a:ea typeface="Verdana" panose="020B0604030504040204" pitchFamily="34" charset="0"/>
                <a:cs typeface="Verdana" panose="020B0604030504040204" pitchFamily="34" charset="0"/>
              </a:rPr>
            </a:br>
            <a:r>
              <a:rPr lang="nl-NL" sz="3200" b="0" dirty="0">
                <a:latin typeface="+mj-lt"/>
                <a:ea typeface="Verdana" panose="020B0604030504040204" pitchFamily="34" charset="0"/>
                <a:cs typeface="Verdana" panose="020B0604030504040204" pitchFamily="34" charset="0"/>
              </a:rPr>
              <a:t>[voeg hier uw eigen website toe]</a:t>
            </a:r>
            <a:br>
              <a:rPr lang="nl-NL" sz="3200" b="0" dirty="0">
                <a:latin typeface="+mj-lt"/>
                <a:ea typeface="Verdana" panose="020B0604030504040204" pitchFamily="34" charset="0"/>
                <a:cs typeface="Verdana" panose="020B0604030504040204" pitchFamily="34" charset="0"/>
              </a:rPr>
            </a:br>
            <a:endParaRPr lang="nl-NL" sz="3200" b="0" dirty="0">
              <a:latin typeface="+mj-lt"/>
              <a:ea typeface="Verdana" panose="020B0604030504040204" pitchFamily="34" charset="0"/>
              <a:cs typeface="Verdana" panose="020B0604030504040204" pitchFamily="34" charset="0"/>
            </a:endParaRPr>
          </a:p>
        </p:txBody>
      </p:sp>
      <p:sp>
        <p:nvSpPr>
          <p:cNvPr id="5" name="Tijdelijke aanduiding voor afbeelding 4">
            <a:extLst>
              <a:ext uri="{FF2B5EF4-FFF2-40B4-BE49-F238E27FC236}">
                <a16:creationId xmlns:a16="http://schemas.microsoft.com/office/drawing/2014/main" id="{82BB2226-E61C-48F6-A848-1A62A212AF0B}"/>
              </a:ext>
            </a:extLst>
          </p:cNvPr>
          <p:cNvSpPr>
            <a:spLocks noGrp="1"/>
          </p:cNvSpPr>
          <p:nvPr>
            <p:ph type="pic" idx="17"/>
          </p:nvPr>
        </p:nvSpPr>
        <p:spPr>
          <a:xfrm>
            <a:off x="-10057" y="0"/>
            <a:ext cx="4067174" cy="6858000"/>
          </a:xfrm>
        </p:spPr>
        <p:txBody>
          <a:bodyPr/>
          <a:lstStyle/>
          <a:p>
            <a:endParaRPr lang="nl-NL"/>
          </a:p>
        </p:txBody>
      </p:sp>
      <p:pic>
        <p:nvPicPr>
          <p:cNvPr id="12" name="Afbeelding 11">
            <a:extLst>
              <a:ext uri="{FF2B5EF4-FFF2-40B4-BE49-F238E27FC236}">
                <a16:creationId xmlns:a16="http://schemas.microsoft.com/office/drawing/2014/main" id="{4BC5599D-8D6B-4CF9-BB4A-A345C8611CC6}"/>
              </a:ext>
            </a:extLst>
          </p:cNvPr>
          <p:cNvPicPr>
            <a:picLocks noChangeAspect="1"/>
          </p:cNvPicPr>
          <p:nvPr/>
        </p:nvPicPr>
        <p:blipFill>
          <a:blip r:embed="rId4"/>
          <a:stretch>
            <a:fillRect/>
          </a:stretch>
        </p:blipFill>
        <p:spPr>
          <a:xfrm>
            <a:off x="0" y="0"/>
            <a:ext cx="4140850" cy="6858000"/>
          </a:xfrm>
          <a:prstGeom prst="rect">
            <a:avLst/>
          </a:prstGeom>
        </p:spPr>
      </p:pic>
    </p:spTree>
    <p:extLst>
      <p:ext uri="{BB962C8B-B14F-4D97-AF65-F5344CB8AC3E}">
        <p14:creationId xmlns:p14="http://schemas.microsoft.com/office/powerpoint/2010/main" val="42333885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5005D89-A1BA-784D-A642-8A0EB4E85A12}"/>
              </a:ext>
            </a:extLst>
          </p:cNvPr>
          <p:cNvSpPr>
            <a:spLocks noGrp="1"/>
          </p:cNvSpPr>
          <p:nvPr>
            <p:ph type="body" sz="quarter" idx="18"/>
          </p:nvPr>
        </p:nvSpPr>
        <p:spPr/>
        <p:txBody>
          <a:bodyPr/>
          <a:lstStyle/>
          <a:p>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4" name="Titel 1">
            <a:extLst>
              <a:ext uri="{FF2B5EF4-FFF2-40B4-BE49-F238E27FC236}">
                <a16:creationId xmlns:a16="http://schemas.microsoft.com/office/drawing/2014/main" id="{89D56CD8-B299-0C4A-903A-C0A4B2884EE8}"/>
              </a:ext>
            </a:extLst>
          </p:cNvPr>
          <p:cNvSpPr txBox="1">
            <a:spLocks/>
          </p:cNvSpPr>
          <p:nvPr/>
        </p:nvSpPr>
        <p:spPr>
          <a:xfrm>
            <a:off x="1052949" y="1335210"/>
            <a:ext cx="7196941" cy="72563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nl-NL" sz="3600" b="1" dirty="0">
                <a:solidFill>
                  <a:srgbClr val="26384B"/>
                </a:solidFill>
                <a:latin typeface="Montserrat" panose="00000500000000000000" pitchFamily="2" charset="0"/>
                <a:ea typeface="Verdana" panose="020B0604030504040204" pitchFamily="34" charset="0"/>
                <a:cs typeface="Verdana" panose="020B0604030504040204" pitchFamily="34" charset="0"/>
              </a:rPr>
              <a:t>Dank voor uw aandacht</a:t>
            </a:r>
          </a:p>
        </p:txBody>
      </p:sp>
    </p:spTree>
    <p:extLst>
      <p:ext uri="{BB962C8B-B14F-4D97-AF65-F5344CB8AC3E}">
        <p14:creationId xmlns:p14="http://schemas.microsoft.com/office/powerpoint/2010/main" val="1924931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schermopname, lamp, licht, nacht&#10;&#10;Automatisch gegenereerde beschrijving">
            <a:extLst>
              <a:ext uri="{FF2B5EF4-FFF2-40B4-BE49-F238E27FC236}">
                <a16:creationId xmlns:a16="http://schemas.microsoft.com/office/drawing/2014/main" id="{688D9CB0-3F11-A4B8-5542-69288DD15418}"/>
              </a:ext>
            </a:extLst>
          </p:cNvPr>
          <p:cNvPicPr>
            <a:picLocks noGrp="1" noChangeAspect="1"/>
          </p:cNvPicPr>
          <p:nvPr>
            <p:ph type="pic" idx="17"/>
          </p:nvPr>
        </p:nvPicPr>
        <p:blipFill rotWithShape="1">
          <a:blip r:embed="rId3" cstate="print">
            <a:extLst>
              <a:ext uri="{28A0092B-C50C-407E-A947-70E740481C1C}">
                <a14:useLocalDpi xmlns:a14="http://schemas.microsoft.com/office/drawing/2010/main" val="0"/>
              </a:ext>
            </a:extLst>
          </a:blip>
          <a:srcRect l="10004" r="40566"/>
          <a:stretch/>
        </p:blipFill>
        <p:spPr>
          <a:xfrm>
            <a:off x="0" y="0"/>
            <a:ext cx="4067174" cy="6858000"/>
          </a:xfrm>
        </p:spPr>
      </p:pic>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a:normAutofit/>
          </a:bodyPr>
          <a:lstStyle/>
          <a:p>
            <a:pPr>
              <a:spcAft>
                <a:spcPts val="600"/>
              </a:spcAft>
            </a:pPr>
            <a:fld id="{2C5570BF-70B1-BC4B-9AC0-179DDF6E36CB}" type="slidenum">
              <a:rPr lang="en-US" smtClean="0"/>
              <a:pPr>
                <a:spcAft>
                  <a:spcPts val="600"/>
                </a:spcAft>
              </a:pPr>
              <a:t>3</a:t>
            </a:fld>
            <a:endParaRPr lang="en-US" dirty="0"/>
          </a:p>
        </p:txBody>
      </p:sp>
      <p:sp>
        <p:nvSpPr>
          <p:cNvPr id="3" name="Titel 2">
            <a:extLst>
              <a:ext uri="{FF2B5EF4-FFF2-40B4-BE49-F238E27FC236}">
                <a16:creationId xmlns:a16="http://schemas.microsoft.com/office/drawing/2014/main" id="{144ADCF9-0066-094E-88CD-4F39A76D7B7B}"/>
              </a:ext>
            </a:extLst>
          </p:cNvPr>
          <p:cNvSpPr>
            <a:spLocks noGrp="1"/>
          </p:cNvSpPr>
          <p:nvPr>
            <p:ph type="title"/>
          </p:nvPr>
        </p:nvSpPr>
        <p:spPr/>
        <p:txBody>
          <a:bodyPr anchor="ctr">
            <a:normAutofit/>
          </a:bodyPr>
          <a:lstStyle/>
          <a:p>
            <a:r>
              <a:rPr lang="nl-NL" dirty="0">
                <a:latin typeface="+mj-lt"/>
                <a:ea typeface="Verdana" panose="020B0604030504040204" pitchFamily="34" charset="0"/>
              </a:rPr>
              <a:t>Kent u iemand die wel eens is gevallen?</a:t>
            </a:r>
            <a:endParaRPr lang="nl-NL" b="0" dirty="0">
              <a:latin typeface="+mj-lt"/>
              <a:ea typeface="Verdana" panose="020B0604030504040204" pitchFamily="34" charset="0"/>
            </a:endParaRPr>
          </a:p>
        </p:txBody>
      </p:sp>
      <p:cxnSp>
        <p:nvCxnSpPr>
          <p:cNvPr id="9" name="Rechte verbindingslijn 8">
            <a:extLst>
              <a:ext uri="{FF2B5EF4-FFF2-40B4-BE49-F238E27FC236}">
                <a16:creationId xmlns:a16="http://schemas.microsoft.com/office/drawing/2014/main" id="{62EAF838-1306-AD53-EE9C-E1659AA50E5C}"/>
              </a:ext>
            </a:extLst>
          </p:cNvPr>
          <p:cNvCxnSpPr/>
          <p:nvPr/>
        </p:nvCxnSpPr>
        <p:spPr>
          <a:xfrm>
            <a:off x="4067174" y="0"/>
            <a:ext cx="0" cy="6858000"/>
          </a:xfrm>
          <a:prstGeom prst="line">
            <a:avLst/>
          </a:prstGeom>
          <a:noFill/>
          <a:ln w="25400" cap="flat">
            <a:solidFill>
              <a:srgbClr val="C2D2C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5078857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DE9DAE81-5FB2-4FD8-A8C9-BC97D0896560}"/>
              </a:ext>
            </a:extLst>
          </p:cNvPr>
          <p:cNvSpPr>
            <a:spLocks noGrp="1"/>
          </p:cNvSpPr>
          <p:nvPr>
            <p:ph type="sldNum" sz="quarter" idx="12"/>
          </p:nvPr>
        </p:nvSpPr>
        <p:spPr/>
        <p:txBody>
          <a:bodyPr/>
          <a:lstStyle/>
          <a:p>
            <a:fld id="{2C5570BF-70B1-BC4B-9AC0-179DDF6E36CB}" type="slidenum">
              <a:rPr lang="en-US" smtClean="0"/>
              <a:pPr/>
              <a:t>4</a:t>
            </a:fld>
            <a:endParaRPr lang="en-US" dirty="0">
              <a:latin typeface="Montserrat" pitchFamily="2" charset="77"/>
            </a:endParaRPr>
          </a:p>
        </p:txBody>
      </p:sp>
      <p:sp>
        <p:nvSpPr>
          <p:cNvPr id="7" name="Titel 4">
            <a:extLst>
              <a:ext uri="{FF2B5EF4-FFF2-40B4-BE49-F238E27FC236}">
                <a16:creationId xmlns:a16="http://schemas.microsoft.com/office/drawing/2014/main" id="{30D04AB9-B4A5-44A5-8516-7697DFD867F5}"/>
              </a:ext>
            </a:extLst>
          </p:cNvPr>
          <p:cNvSpPr>
            <a:spLocks noGrp="1"/>
          </p:cNvSpPr>
          <p:nvPr>
            <p:ph type="title"/>
          </p:nvPr>
        </p:nvSpPr>
        <p:spPr/>
        <p:txBody>
          <a:bodyPr/>
          <a:lstStyle/>
          <a:p>
            <a:r>
              <a:rPr lang="nl-NL" dirty="0"/>
              <a:t>Waardoor valt iemand?</a:t>
            </a:r>
          </a:p>
        </p:txBody>
      </p:sp>
      <p:graphicFrame>
        <p:nvGraphicFramePr>
          <p:cNvPr id="3" name="Diagram 2">
            <a:extLst>
              <a:ext uri="{FF2B5EF4-FFF2-40B4-BE49-F238E27FC236}">
                <a16:creationId xmlns:a16="http://schemas.microsoft.com/office/drawing/2014/main" id="{D83CBCCD-5B4D-4039-85CC-2E8D381B26B2}"/>
              </a:ext>
            </a:extLst>
          </p:cNvPr>
          <p:cNvGraphicFramePr/>
          <p:nvPr>
            <p:extLst>
              <p:ext uri="{D42A27DB-BD31-4B8C-83A1-F6EECF244321}">
                <p14:modId xmlns:p14="http://schemas.microsoft.com/office/powerpoint/2010/main" val="62941080"/>
              </p:ext>
            </p:extLst>
          </p:nvPr>
        </p:nvGraphicFramePr>
        <p:xfrm>
          <a:off x="4786411" y="965182"/>
          <a:ext cx="6796070" cy="49276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225742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ladder, illustratie, ontwerp, kunst&#10;&#10;Automatisch gegenereerde beschrijving">
            <a:extLst>
              <a:ext uri="{FF2B5EF4-FFF2-40B4-BE49-F238E27FC236}">
                <a16:creationId xmlns:a16="http://schemas.microsoft.com/office/drawing/2014/main" id="{544FE7E8-7A1F-9176-FC1A-1068BD0C166B}"/>
              </a:ext>
            </a:extLst>
          </p:cNvPr>
          <p:cNvPicPr>
            <a:picLocks noGrp="1" noChangeAspect="1"/>
          </p:cNvPicPr>
          <p:nvPr>
            <p:ph type="pic" idx="17"/>
          </p:nvPr>
        </p:nvPicPr>
        <p:blipFill rotWithShape="1">
          <a:blip r:embed="rId3">
            <a:extLst>
              <a:ext uri="{28A0092B-C50C-407E-A947-70E740481C1C}">
                <a14:useLocalDpi xmlns:a14="http://schemas.microsoft.com/office/drawing/2010/main" val="0"/>
              </a:ext>
            </a:extLst>
          </a:blip>
          <a:srcRect l="12392" t="-22126" r="4593" b="-22126"/>
          <a:stretch/>
        </p:blipFill>
        <p:spPr>
          <a:xfrm>
            <a:off x="0" y="0"/>
            <a:ext cx="4067174" cy="6858000"/>
          </a:xfrm>
        </p:spPr>
      </p:pic>
      <p:sp>
        <p:nvSpPr>
          <p:cNvPr id="2" name="Tijdelijke aanduiding voor dianummer 1">
            <a:extLst>
              <a:ext uri="{FF2B5EF4-FFF2-40B4-BE49-F238E27FC236}">
                <a16:creationId xmlns:a16="http://schemas.microsoft.com/office/drawing/2014/main" id="{AB8C2BD6-3715-4639-B056-AC66F23B3516}"/>
              </a:ext>
            </a:extLst>
          </p:cNvPr>
          <p:cNvSpPr>
            <a:spLocks noGrp="1"/>
          </p:cNvSpPr>
          <p:nvPr>
            <p:ph type="sldNum" sz="quarter" idx="12"/>
          </p:nvPr>
        </p:nvSpPr>
        <p:spPr/>
        <p:txBody>
          <a:bodyPr>
            <a:normAutofit/>
          </a:bodyPr>
          <a:lstStyle/>
          <a:p>
            <a:pPr>
              <a:spcAft>
                <a:spcPts val="600"/>
              </a:spcAft>
            </a:pPr>
            <a:fld id="{2C5570BF-70B1-BC4B-9AC0-179DDF6E36CB}" type="slidenum">
              <a:rPr lang="en-US" smtClean="0"/>
              <a:pPr>
                <a:spcAft>
                  <a:spcPts val="600"/>
                </a:spcAft>
              </a:pPr>
              <a:t>5</a:t>
            </a:fld>
            <a:endParaRPr lang="en-US" dirty="0"/>
          </a:p>
        </p:txBody>
      </p:sp>
      <p:sp>
        <p:nvSpPr>
          <p:cNvPr id="4" name="Titel 3">
            <a:extLst>
              <a:ext uri="{FF2B5EF4-FFF2-40B4-BE49-F238E27FC236}">
                <a16:creationId xmlns:a16="http://schemas.microsoft.com/office/drawing/2014/main" id="{B2FA39AF-16B4-4334-96BF-747FE1E65BA3}"/>
              </a:ext>
            </a:extLst>
          </p:cNvPr>
          <p:cNvSpPr>
            <a:spLocks noGrp="1"/>
          </p:cNvSpPr>
          <p:nvPr>
            <p:ph type="title"/>
          </p:nvPr>
        </p:nvSpPr>
        <p:spPr/>
        <p:txBody>
          <a:bodyPr anchor="ctr">
            <a:normAutofit/>
          </a:bodyPr>
          <a:lstStyle/>
          <a:p>
            <a:r>
              <a:rPr lang="nl-NL" dirty="0"/>
              <a:t>Balansverstoring door omgevingsfactoren</a:t>
            </a:r>
          </a:p>
        </p:txBody>
      </p:sp>
      <p:cxnSp>
        <p:nvCxnSpPr>
          <p:cNvPr id="9" name="Rechte verbindingslijn 8">
            <a:extLst>
              <a:ext uri="{FF2B5EF4-FFF2-40B4-BE49-F238E27FC236}">
                <a16:creationId xmlns:a16="http://schemas.microsoft.com/office/drawing/2014/main" id="{DD3C99F0-A91A-39BC-A639-34804EBD16A9}"/>
              </a:ext>
            </a:extLst>
          </p:cNvPr>
          <p:cNvCxnSpPr/>
          <p:nvPr/>
        </p:nvCxnSpPr>
        <p:spPr>
          <a:xfrm>
            <a:off x="4067174" y="0"/>
            <a:ext cx="0" cy="6858000"/>
          </a:xfrm>
          <a:prstGeom prst="line">
            <a:avLst/>
          </a:prstGeom>
          <a:noFill/>
          <a:ln w="25400" cap="flat">
            <a:solidFill>
              <a:srgbClr val="C2D2C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8387055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afbeelding 6" descr="Afbeelding met schermopname, cirkel, tekenfilm, Graphics&#10;&#10;Automatisch gegenereerde beschrijving">
            <a:extLst>
              <a:ext uri="{FF2B5EF4-FFF2-40B4-BE49-F238E27FC236}">
                <a16:creationId xmlns:a16="http://schemas.microsoft.com/office/drawing/2014/main" id="{C03E24EB-E38F-3537-9809-BB4947FDD6A2}"/>
              </a:ext>
            </a:extLst>
          </p:cNvPr>
          <p:cNvPicPr>
            <a:picLocks noGrp="1" noChangeAspect="1"/>
          </p:cNvPicPr>
          <p:nvPr>
            <p:ph type="pic" idx="17"/>
          </p:nvPr>
        </p:nvPicPr>
        <p:blipFill rotWithShape="1">
          <a:blip r:embed="rId3" cstate="print">
            <a:extLst>
              <a:ext uri="{28A0092B-C50C-407E-A947-70E740481C1C}">
                <a14:useLocalDpi xmlns:a14="http://schemas.microsoft.com/office/drawing/2010/main" val="0"/>
              </a:ext>
            </a:extLst>
          </a:blip>
          <a:srcRect l="11816" t="-22700" r="10491" b="-36033"/>
          <a:stretch/>
        </p:blipFill>
        <p:spPr>
          <a:xfrm>
            <a:off x="0" y="0"/>
            <a:ext cx="4067174" cy="6858000"/>
          </a:xfrm>
        </p:spPr>
      </p:pic>
      <p:sp>
        <p:nvSpPr>
          <p:cNvPr id="3" name="Tijdelijke aanduiding voor dianummer 2">
            <a:extLst>
              <a:ext uri="{FF2B5EF4-FFF2-40B4-BE49-F238E27FC236}">
                <a16:creationId xmlns:a16="http://schemas.microsoft.com/office/drawing/2014/main" id="{2512F11E-C24B-4B4A-B3D0-8DF715415960}"/>
              </a:ext>
            </a:extLst>
          </p:cNvPr>
          <p:cNvSpPr>
            <a:spLocks noGrp="1"/>
          </p:cNvSpPr>
          <p:nvPr>
            <p:ph type="sldNum" sz="quarter" idx="12"/>
          </p:nvPr>
        </p:nvSpPr>
        <p:spPr/>
        <p:txBody>
          <a:bodyPr/>
          <a:lstStyle/>
          <a:p>
            <a:fld id="{2C5570BF-70B1-BC4B-9AC0-179DDF6E36CB}" type="slidenum">
              <a:rPr lang="en-US" smtClean="0"/>
              <a:pPr/>
              <a:t>6</a:t>
            </a:fld>
            <a:endParaRPr lang="en-US" dirty="0">
              <a:latin typeface="Montserrat" pitchFamily="2" charset="77"/>
            </a:endParaRPr>
          </a:p>
        </p:txBody>
      </p:sp>
      <p:sp>
        <p:nvSpPr>
          <p:cNvPr id="4" name="Titel 3">
            <a:extLst>
              <a:ext uri="{FF2B5EF4-FFF2-40B4-BE49-F238E27FC236}">
                <a16:creationId xmlns:a16="http://schemas.microsoft.com/office/drawing/2014/main" id="{1C471AC3-4C12-4E88-9CE7-5BDEC7599ECA}"/>
              </a:ext>
            </a:extLst>
          </p:cNvPr>
          <p:cNvSpPr>
            <a:spLocks noGrp="1"/>
          </p:cNvSpPr>
          <p:nvPr>
            <p:ph type="title"/>
          </p:nvPr>
        </p:nvSpPr>
        <p:spPr/>
        <p:txBody>
          <a:bodyPr/>
          <a:lstStyle/>
          <a:p>
            <a:r>
              <a:rPr lang="nl-NL" dirty="0"/>
              <a:t>Balansverstoring door persoonsfactoren</a:t>
            </a:r>
          </a:p>
        </p:txBody>
      </p:sp>
      <p:cxnSp>
        <p:nvCxnSpPr>
          <p:cNvPr id="9" name="Rechte verbindingslijn 8">
            <a:extLst>
              <a:ext uri="{FF2B5EF4-FFF2-40B4-BE49-F238E27FC236}">
                <a16:creationId xmlns:a16="http://schemas.microsoft.com/office/drawing/2014/main" id="{8F98F927-B39E-DD11-12BD-85D7B88FC86A}"/>
              </a:ext>
            </a:extLst>
          </p:cNvPr>
          <p:cNvCxnSpPr/>
          <p:nvPr/>
        </p:nvCxnSpPr>
        <p:spPr>
          <a:xfrm>
            <a:off x="4067174" y="0"/>
            <a:ext cx="0" cy="6858000"/>
          </a:xfrm>
          <a:prstGeom prst="line">
            <a:avLst/>
          </a:prstGeom>
          <a:noFill/>
          <a:ln w="25400" cap="flat">
            <a:solidFill>
              <a:srgbClr val="C2D2C7"/>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90156060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598A3E8-3960-473E-B31F-D77895D4DD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7990" y="3849001"/>
            <a:ext cx="5363318" cy="2507349"/>
          </a:xfrm>
          <a:prstGeom prst="rect">
            <a:avLst/>
          </a:prstGeom>
          <a:noFill/>
          <a:ln>
            <a:noFill/>
          </a:ln>
        </p:spPr>
      </p:pic>
      <p:sp>
        <p:nvSpPr>
          <p:cNvPr id="2" name="Tijdelijke aanduiding voor dianummer 1">
            <a:extLst>
              <a:ext uri="{FF2B5EF4-FFF2-40B4-BE49-F238E27FC236}">
                <a16:creationId xmlns:a16="http://schemas.microsoft.com/office/drawing/2014/main" id="{01B138A4-0A9E-2242-ADB0-DD4B1AE205B2}"/>
              </a:ext>
            </a:extLst>
          </p:cNvPr>
          <p:cNvSpPr>
            <a:spLocks noGrp="1"/>
          </p:cNvSpPr>
          <p:nvPr>
            <p:ph type="sldNum" sz="quarter" idx="12"/>
          </p:nvPr>
        </p:nvSpPr>
        <p:spPr/>
        <p:txBody>
          <a:bodyPr>
            <a:normAutofit/>
          </a:bodyPr>
          <a:lstStyle/>
          <a:p>
            <a:pPr>
              <a:spcAft>
                <a:spcPts val="600"/>
              </a:spcAft>
            </a:pPr>
            <a:fld id="{2C5570BF-70B1-BC4B-9AC0-179DDF6E36CB}" type="slidenum">
              <a:rPr lang="en-US" smtClean="0"/>
              <a:pPr>
                <a:spcAft>
                  <a:spcPts val="600"/>
                </a:spcAft>
              </a:pPr>
              <a:t>7</a:t>
            </a:fld>
            <a:endParaRPr lang="en-US"/>
          </a:p>
        </p:txBody>
      </p:sp>
      <p:sp>
        <p:nvSpPr>
          <p:cNvPr id="3" name="Titel 2">
            <a:extLst>
              <a:ext uri="{FF2B5EF4-FFF2-40B4-BE49-F238E27FC236}">
                <a16:creationId xmlns:a16="http://schemas.microsoft.com/office/drawing/2014/main" id="{144ADCF9-0066-094E-88CD-4F39A76D7B7B}"/>
              </a:ext>
            </a:extLst>
          </p:cNvPr>
          <p:cNvSpPr>
            <a:spLocks noGrp="1"/>
          </p:cNvSpPr>
          <p:nvPr>
            <p:ph type="title"/>
          </p:nvPr>
        </p:nvSpPr>
        <p:spPr/>
        <p:txBody>
          <a:bodyPr anchor="ctr">
            <a:normAutofit/>
          </a:bodyPr>
          <a:lstStyle/>
          <a:p>
            <a:r>
              <a:rPr lang="nl-NL" dirty="0"/>
              <a:t>Gelukkig kunt u zelf veel doen aan uw valrisico!</a:t>
            </a:r>
            <a:endParaRPr lang="nl-NL" b="0" dirty="0"/>
          </a:p>
        </p:txBody>
      </p:sp>
    </p:spTree>
    <p:extLst>
      <p:ext uri="{BB962C8B-B14F-4D97-AF65-F5344CB8AC3E}">
        <p14:creationId xmlns:p14="http://schemas.microsoft.com/office/powerpoint/2010/main" val="30367635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lstStyle/>
          <a:p>
            <a:fld id="{2C5570BF-70B1-BC4B-9AC0-179DDF6E36CB}" type="slidenum">
              <a:rPr lang="en-US" smtClean="0"/>
              <a:pPr/>
              <a:t>8</a:t>
            </a:fld>
            <a:endParaRPr lang="en-US" dirty="0">
              <a:latin typeface="Montserrat" pitchFamily="2" charset="77"/>
            </a:endParaRPr>
          </a:p>
        </p:txBody>
      </p:sp>
      <p:sp>
        <p:nvSpPr>
          <p:cNvPr id="3" name="Tijdelijke aanduiding voor tekst 2">
            <a:extLst>
              <a:ext uri="{FF2B5EF4-FFF2-40B4-BE49-F238E27FC236}">
                <a16:creationId xmlns:a16="http://schemas.microsoft.com/office/drawing/2014/main" id="{771FD01D-AF11-47B2-A2D1-EF235BB54CE3}"/>
              </a:ext>
            </a:extLst>
          </p:cNvPr>
          <p:cNvSpPr>
            <a:spLocks noGrp="1"/>
          </p:cNvSpPr>
          <p:nvPr>
            <p:ph type="body" sz="quarter" idx="18"/>
          </p:nvPr>
        </p:nvSpPr>
        <p:spPr>
          <a:xfrm>
            <a:off x="4639771" y="764704"/>
            <a:ext cx="7056773" cy="2993704"/>
          </a:xfrm>
        </p:spPr>
        <p:txBody>
          <a:bodyPr/>
          <a:lstStyle/>
          <a:p>
            <a:pPr marL="457200" indent="-457200">
              <a:buFont typeface="Arial" panose="020B0604020202020204" pitchFamily="34" charset="0"/>
              <a:buChar char="•"/>
            </a:pPr>
            <a:r>
              <a:rPr lang="nl-NL" sz="3200" dirty="0">
                <a:solidFill>
                  <a:srgbClr val="26384B"/>
                </a:solidFill>
              </a:rPr>
              <a:t>U kunt oefeningen doen om uw evenwicht en spierkracht te verbeteren. </a:t>
            </a:r>
          </a:p>
          <a:p>
            <a:pPr marL="457200" indent="-457200">
              <a:buFont typeface="Arial" panose="020B0604020202020204" pitchFamily="34" charset="0"/>
              <a:buChar char="•"/>
            </a:pPr>
            <a:r>
              <a:rPr lang="nl-NL" sz="3200" dirty="0">
                <a:solidFill>
                  <a:srgbClr val="26384B"/>
                </a:solidFill>
              </a:rPr>
              <a:t>De kans dat u valt, wordt zo een stuk lager.</a:t>
            </a:r>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lstStyle/>
          <a:p>
            <a:r>
              <a:rPr lang="nl-NL" dirty="0"/>
              <a:t>Train uw evenwicht en spierkracht</a:t>
            </a:r>
          </a:p>
        </p:txBody>
      </p:sp>
      <p:pic>
        <p:nvPicPr>
          <p:cNvPr id="6" name="Afbeelding 5">
            <a:extLst>
              <a:ext uri="{FF2B5EF4-FFF2-40B4-BE49-F238E27FC236}">
                <a16:creationId xmlns:a16="http://schemas.microsoft.com/office/drawing/2014/main" id="{7AE83243-DD3B-4A2E-B364-F4DE184427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9476" y="4062791"/>
            <a:ext cx="5760732" cy="2520701"/>
          </a:xfrm>
          <a:prstGeom prst="rect">
            <a:avLst/>
          </a:prstGeom>
        </p:spPr>
      </p:pic>
    </p:spTree>
    <p:extLst>
      <p:ext uri="{BB962C8B-B14F-4D97-AF65-F5344CB8AC3E}">
        <p14:creationId xmlns:p14="http://schemas.microsoft.com/office/powerpoint/2010/main" val="35214116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7683831-D8CD-49D2-8152-882256ED1766}"/>
              </a:ext>
            </a:extLst>
          </p:cNvPr>
          <p:cNvPicPr>
            <a:picLocks noChangeAspect="1"/>
          </p:cNvPicPr>
          <p:nvPr/>
        </p:nvPicPr>
        <p:blipFill>
          <a:blip r:embed="rId3"/>
          <a:stretch>
            <a:fillRect/>
          </a:stretch>
        </p:blipFill>
        <p:spPr>
          <a:xfrm>
            <a:off x="4073426" y="1"/>
            <a:ext cx="6223635" cy="6857999"/>
          </a:xfrm>
          <a:prstGeom prst="rect">
            <a:avLst/>
          </a:prstGeom>
          <a:noFill/>
          <a:ln>
            <a:noFill/>
          </a:ln>
        </p:spPr>
      </p:pic>
      <p:sp>
        <p:nvSpPr>
          <p:cNvPr id="2" name="Tijdelijke aanduiding voor dianummer 1">
            <a:extLst>
              <a:ext uri="{FF2B5EF4-FFF2-40B4-BE49-F238E27FC236}">
                <a16:creationId xmlns:a16="http://schemas.microsoft.com/office/drawing/2014/main" id="{E080645F-0858-4F1B-87C5-2FB298C7BC0E}"/>
              </a:ext>
            </a:extLst>
          </p:cNvPr>
          <p:cNvSpPr>
            <a:spLocks noGrp="1"/>
          </p:cNvSpPr>
          <p:nvPr>
            <p:ph type="sldNum" sz="quarter" idx="12"/>
          </p:nvPr>
        </p:nvSpPr>
        <p:spPr/>
        <p:txBody>
          <a:bodyPr>
            <a:normAutofit/>
          </a:bodyPr>
          <a:lstStyle/>
          <a:p>
            <a:pPr>
              <a:spcAft>
                <a:spcPts val="600"/>
              </a:spcAft>
            </a:pPr>
            <a:fld id="{2C5570BF-70B1-BC4B-9AC0-179DDF6E36CB}" type="slidenum">
              <a:rPr lang="en-US" smtClean="0"/>
              <a:pPr>
                <a:spcAft>
                  <a:spcPts val="600"/>
                </a:spcAft>
              </a:pPr>
              <a:t>9</a:t>
            </a:fld>
            <a:endParaRPr lang="en-US"/>
          </a:p>
        </p:txBody>
      </p:sp>
      <p:sp>
        <p:nvSpPr>
          <p:cNvPr id="4" name="Titel 3">
            <a:extLst>
              <a:ext uri="{FF2B5EF4-FFF2-40B4-BE49-F238E27FC236}">
                <a16:creationId xmlns:a16="http://schemas.microsoft.com/office/drawing/2014/main" id="{F1A705E8-626F-453F-9032-1B7553ADBAB0}"/>
              </a:ext>
            </a:extLst>
          </p:cNvPr>
          <p:cNvSpPr>
            <a:spLocks noGrp="1"/>
          </p:cNvSpPr>
          <p:nvPr>
            <p:ph type="title"/>
          </p:nvPr>
        </p:nvSpPr>
        <p:spPr/>
        <p:txBody>
          <a:bodyPr anchor="ctr">
            <a:normAutofit/>
          </a:bodyPr>
          <a:lstStyle/>
          <a:p>
            <a:r>
              <a:rPr lang="nl-NL" dirty="0"/>
              <a:t>Train uw evenwicht en spierkracht</a:t>
            </a:r>
          </a:p>
        </p:txBody>
      </p:sp>
    </p:spTree>
    <p:extLst>
      <p:ext uri="{BB962C8B-B14F-4D97-AF65-F5344CB8AC3E}">
        <p14:creationId xmlns:p14="http://schemas.microsoft.com/office/powerpoint/2010/main" val="2451805851"/>
      </p:ext>
    </p:extLst>
  </p:cSld>
  <p:clrMapOvr>
    <a:masterClrMapping/>
  </p:clrMapOvr>
  <p:transition spd="med"/>
</p:sld>
</file>

<file path=ppt/theme/theme1.xml><?xml version="1.0" encoding="utf-8"?>
<a:theme xmlns:a="http://schemas.openxmlformats.org/drawingml/2006/main" name="Homepage">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Montserrat">
      <a:majorFont>
        <a:latin typeface="Montserrat"/>
        <a:ea typeface="Calibri"/>
        <a:cs typeface="Calibri"/>
      </a:majorFont>
      <a:minorFont>
        <a:latin typeface="Montserrat"/>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Homepage">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omepage logo groot">
      <a:majorFont>
        <a:latin typeface="Calibri"/>
        <a:ea typeface="Calibri"/>
        <a:cs typeface="Calibri"/>
      </a:majorFont>
      <a:minorFont>
        <a:latin typeface="Helvetica"/>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Homepage logo groot">
  <a:themeElements>
    <a:clrScheme name="Homepage logo groo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Homepage logo groot">
      <a:majorFont>
        <a:latin typeface="Calibri"/>
        <a:ea typeface="Calibri"/>
        <a:cs typeface="Calibri"/>
      </a:majorFont>
      <a:minorFont>
        <a:latin typeface="Helvetica"/>
        <a:ea typeface="Helvetica"/>
        <a:cs typeface="Helvetica"/>
      </a:minorFont>
    </a:fontScheme>
    <a:fmtScheme name="Homepage logo groo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D2FD90739DDDE4A8E9163D1220321E4" ma:contentTypeVersion="17" ma:contentTypeDescription="Create a new document." ma:contentTypeScope="" ma:versionID="707b918b103b467c15be711a1f315deb">
  <xsd:schema xmlns:xsd="http://www.w3.org/2001/XMLSchema" xmlns:xs="http://www.w3.org/2001/XMLSchema" xmlns:p="http://schemas.microsoft.com/office/2006/metadata/properties" xmlns:ns2="5c50c901-67f1-4749-89d4-ca3815bc283d" xmlns:ns3="1bdafb54-5a4e-468b-a95a-6d30cc6459f7" targetNamespace="http://schemas.microsoft.com/office/2006/metadata/properties" ma:root="true" ma:fieldsID="2adcbefdb47d8930e081471ba7027b5f" ns2:_="" ns3:_="">
    <xsd:import namespace="5c50c901-67f1-4749-89d4-ca3815bc283d"/>
    <xsd:import namespace="1bdafb54-5a4e-468b-a95a-6d30cc6459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50c901-67f1-4749-89d4-ca3815bc2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a7b10c3-6051-43e0-be80-498b988003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dafb54-5a4e-468b-a95a-6d30cc6459f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c276ec6-06e2-4317-b2e9-484d3dc54cb0}" ma:internalName="TaxCatchAll" ma:showField="CatchAllData" ma:web="1bdafb54-5a4e-468b-a95a-6d30cc6459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bdafb54-5a4e-468b-a95a-6d30cc6459f7" xsi:nil="true"/>
    <lcf76f155ced4ddcb4097134ff3c332f xmlns="5c50c901-67f1-4749-89d4-ca3815bc283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803734-1CB8-4816-91CD-C456679BFA01}">
  <ds:schemaRefs>
    <ds:schemaRef ds:uri="http://schemas.microsoft.com/sharepoint/v3/contenttype/forms"/>
  </ds:schemaRefs>
</ds:datastoreItem>
</file>

<file path=customXml/itemProps2.xml><?xml version="1.0" encoding="utf-8"?>
<ds:datastoreItem xmlns:ds="http://schemas.openxmlformats.org/officeDocument/2006/customXml" ds:itemID="{27B22B83-787A-42AD-8A0C-AF1963754B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c50c901-67f1-4749-89d4-ca3815bc283d"/>
    <ds:schemaRef ds:uri="1bdafb54-5a4e-468b-a95a-6d30cc6459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219D4D-BCC3-463B-807C-EDC5FB33A848}">
  <ds:schemaRef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dcmitype/"/>
    <ds:schemaRef ds:uri="http://schemas.openxmlformats.org/package/2006/metadata/core-properties"/>
    <ds:schemaRef ds:uri="http://purl.org/dc/elements/1.1/"/>
    <ds:schemaRef ds:uri="1bdafb54-5a4e-468b-a95a-6d30cc6459f7"/>
    <ds:schemaRef ds:uri="5c50c901-67f1-4749-89d4-ca3815bc283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4059</TotalTime>
  <Words>2865</Words>
  <Application>Microsoft Office PowerPoint</Application>
  <PresentationFormat>Aangepast</PresentationFormat>
  <Paragraphs>262</Paragraphs>
  <Slides>26</Slides>
  <Notes>26</Notes>
  <HiddenSlides>0</HiddenSlides>
  <MMClips>0</MMClips>
  <ScaleCrop>false</ScaleCrop>
  <HeadingPairs>
    <vt:vector size="6" baseType="variant">
      <vt:variant>
        <vt:lpstr>Gebruikte lettertypen</vt:lpstr>
      </vt:variant>
      <vt:variant>
        <vt:i4>11</vt:i4>
      </vt:variant>
      <vt:variant>
        <vt:lpstr>Thema</vt:lpstr>
      </vt:variant>
      <vt:variant>
        <vt:i4>3</vt:i4>
      </vt:variant>
      <vt:variant>
        <vt:lpstr>Diatitels</vt:lpstr>
      </vt:variant>
      <vt:variant>
        <vt:i4>26</vt:i4>
      </vt:variant>
    </vt:vector>
  </HeadingPairs>
  <TitlesOfParts>
    <vt:vector size="40" baseType="lpstr">
      <vt:lpstr>Arial</vt:lpstr>
      <vt:lpstr>Arial Black</vt:lpstr>
      <vt:lpstr>Calibri</vt:lpstr>
      <vt:lpstr>Helvetica</vt:lpstr>
      <vt:lpstr>Montserrat</vt:lpstr>
      <vt:lpstr>Montserrat-Bold</vt:lpstr>
      <vt:lpstr>Montserrat-Regular</vt:lpstr>
      <vt:lpstr>Roboto</vt:lpstr>
      <vt:lpstr>Segoe UI</vt:lpstr>
      <vt:lpstr>Verdana</vt:lpstr>
      <vt:lpstr>Verdana Pro</vt:lpstr>
      <vt:lpstr>Homepage</vt:lpstr>
      <vt:lpstr>Office Theme</vt:lpstr>
      <vt:lpstr>Homepage</vt:lpstr>
      <vt:lpstr>Zo blijft u overeind en voorkomt u een val</vt:lpstr>
      <vt:lpstr>Fit en vitaal ouder worden… Wat betekent dit voor u?</vt:lpstr>
      <vt:lpstr>Kent u iemand die wel eens is gevallen?</vt:lpstr>
      <vt:lpstr>Waardoor valt iemand?</vt:lpstr>
      <vt:lpstr>Balansverstoring door omgevingsfactoren</vt:lpstr>
      <vt:lpstr>Balansverstoring door persoonsfactoren</vt:lpstr>
      <vt:lpstr>Gelukkig kunt u zelf veel doen aan uw valrisico!</vt:lpstr>
      <vt:lpstr>Train uw evenwicht en spierkracht</vt:lpstr>
      <vt:lpstr>Train uw evenwicht en spierkracht</vt:lpstr>
      <vt:lpstr>Train uw evenwicht en spierkracht</vt:lpstr>
      <vt:lpstr>Erkende valpreventieve beweeginterventies</vt:lpstr>
      <vt:lpstr>Ervarings- verhalen</vt:lpstr>
      <vt:lpstr>Aanbod bij u in de buurt</vt:lpstr>
      <vt:lpstr>Laat uw medicijnen controleren</vt:lpstr>
      <vt:lpstr>Laat uw medicijnen controleren</vt:lpstr>
      <vt:lpstr>Eet lekker en voedzaam</vt:lpstr>
      <vt:lpstr>PowerPoint-presentatie</vt:lpstr>
      <vt:lpstr>Eet lekker en voedzaam</vt:lpstr>
      <vt:lpstr>Controleer uw ogen</vt:lpstr>
      <vt:lpstr>Controleer uw ogen</vt:lpstr>
      <vt:lpstr>Draag goed passende schoenen</vt:lpstr>
      <vt:lpstr>Draag goed passende schoenen</vt:lpstr>
      <vt:lpstr>Maak het huis veilig</vt:lpstr>
      <vt:lpstr>Maak het huis veilig</vt:lpstr>
      <vt:lpstr>Informatie en handige links  Brochure ‘Zo blijft u overeind en voorkomt u een val’  [voeg hier uw eigen website toe]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Blijf in beweging</dc:title>
  <dc:creator>pietjan@52graden.com</dc:creator>
  <cp:lastModifiedBy>Nathalie Konings</cp:lastModifiedBy>
  <cp:revision>57</cp:revision>
  <dcterms:created xsi:type="dcterms:W3CDTF">2020-12-17T14:25:33Z</dcterms:created>
  <dcterms:modified xsi:type="dcterms:W3CDTF">2023-09-08T15:07:45Z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0x0101007D2FD90739DDDE4A8E9163D1220321E4</vt:lpwstr>
  </property>
  <property fmtid="{D5CDD505-2E9C-101B-9397-08002B2CF9AE}" pid="3" name="MediaServiceImageTags">
    <vt:lpwstr/>
  </property>
</Properties>
</file>