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3" r:id="rId4"/>
    <p:sldMasterId id="2147483707" r:id="rId5"/>
  </p:sldMasterIdLst>
  <p:notesMasterIdLst>
    <p:notesMasterId r:id="rId43"/>
  </p:notesMasterIdLst>
  <p:handoutMasterIdLst>
    <p:handoutMasterId r:id="rId44"/>
  </p:handoutMasterIdLst>
  <p:sldIdLst>
    <p:sldId id="257" r:id="rId6"/>
    <p:sldId id="259" r:id="rId7"/>
    <p:sldId id="5060" r:id="rId8"/>
    <p:sldId id="310" r:id="rId9"/>
    <p:sldId id="5055" r:id="rId10"/>
    <p:sldId id="5077" r:id="rId11"/>
    <p:sldId id="5102" r:id="rId12"/>
    <p:sldId id="5103" r:id="rId13"/>
    <p:sldId id="5104" r:id="rId14"/>
    <p:sldId id="5070" r:id="rId15"/>
    <p:sldId id="5105" r:id="rId16"/>
    <p:sldId id="263" r:id="rId17"/>
    <p:sldId id="5129" r:id="rId18"/>
    <p:sldId id="5081" r:id="rId19"/>
    <p:sldId id="5112" r:id="rId20"/>
    <p:sldId id="5090" r:id="rId21"/>
    <p:sldId id="5113" r:id="rId22"/>
    <p:sldId id="5114" r:id="rId23"/>
    <p:sldId id="5130" r:id="rId24"/>
    <p:sldId id="5123" r:id="rId25"/>
    <p:sldId id="5084" r:id="rId26"/>
    <p:sldId id="5088" r:id="rId27"/>
    <p:sldId id="5115" r:id="rId28"/>
    <p:sldId id="5116" r:id="rId29"/>
    <p:sldId id="5124" r:id="rId30"/>
    <p:sldId id="5125" r:id="rId31"/>
    <p:sldId id="5126" r:id="rId32"/>
    <p:sldId id="5117" r:id="rId33"/>
    <p:sldId id="5127" r:id="rId34"/>
    <p:sldId id="5120" r:id="rId35"/>
    <p:sldId id="5111" r:id="rId36"/>
    <p:sldId id="5108" r:id="rId37"/>
    <p:sldId id="5122" r:id="rId38"/>
    <p:sldId id="5121" r:id="rId39"/>
    <p:sldId id="304" r:id="rId40"/>
    <p:sldId id="5110" r:id="rId41"/>
    <p:sldId id="266" r:id="rId42"/>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1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1C9740-6DE6-9B40-9497-2E5330B3725B}" name="Kirsten Evenblij" initials="KE" userId="S::k.evenblij@veiligheid.nl::16b5a15c-3ba9-431a-b483-92fdcb584e7b" providerId="AD"/>
  <p188:author id="{B719B668-7143-E430-9D88-CDD3B8874D8C}" name="Wietske Hoekstra" initials="WH" userId="S::w.hoekstra@veiligheid.nl::ee2a7fe7-bb51-479a-8ac0-5d282b5a0b2f" providerId="AD"/>
  <p188:author id="{4A01C19B-3AE2-11C6-C6B7-0294B9C1FC9A}" name="Winden N.J.M. van (Nicole)" initials="WNv(" userId="S::152646@rotterdam.nl::5488815c-6615-4169-9ee1-37b035ed4aed" providerId="AD"/>
  <p188:author id="{86CBC8C4-03B7-8968-B1E4-BFF3449C9A22}" name="Elvera Overdevest" initials="EO" userId="S::e.overdevest@veiligheid.nl::27212abf-4839-461e-8ca4-c7033e8afd56" providerId="AD"/>
  <p188:author id="{BD22DDD6-7146-28BE-96E9-9A22A15327B0}" name="Liza Lotte Mulder" initials="LLM" userId="S::l.mulder@veiligheid.nl::3faa1b7d-562a-4d49-b8e5-cc6b3fa9a2d4" providerId="AD"/>
  <p188:author id="{B0E9DAED-B602-0E9F-0D71-28E503CB1220}" name="Rozan van der Veen" initials="RvdV" userId="S::r.vanderveen@veiligheid.nl::15425296-6f32-4824-9237-802436fcd7af" providerId="AD"/>
  <p188:author id="{FEA99EEE-C17B-41B0-5F1D-FDF855CE0414}" name="Nathalie Konings" initials="NK" userId="S::n.konings@veiligheid.nl::4ea1ab1a-b700-46ad-b207-28a43f52fa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4B"/>
    <a:srgbClr val="F08D17"/>
    <a:srgbClr val="C2D2C7"/>
    <a:srgbClr val="FAF8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36396-FA9A-4C13-910E-514D22B0595B}" v="7" dt="2023-06-19T12:23:31.450"/>
    <p1510:client id="{95911E10-6E86-7E35-CA1E-CB59CB28478A}" v="1" dt="2023-06-16T16:03:21.598"/>
    <p1510:client id="{EABF4B83-605B-27F4-34BE-03661CB2DFE3}" v="74" dt="2023-06-19T12:41:06.1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300" y="44"/>
      </p:cViewPr>
      <p:guideLst>
        <p:guide orient="horz" pos="4319"/>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dgm:spPr>
        <a:solidFill>
          <a:srgbClr val="F08D17"/>
        </a:solidFill>
      </dgm:spPr>
      <dgm:t>
        <a:bodyPr/>
        <a:lstStyle/>
        <a:p>
          <a:r>
            <a:rPr lang="nl-NL">
              <a:solidFill>
                <a:srgbClr val="26384B"/>
              </a:solidFill>
            </a:rPr>
            <a:t>2021</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dgm:spPr>
        <a:solidFill>
          <a:srgbClr val="C2D2C7">
            <a:alpha val="90000"/>
          </a:srgbClr>
        </a:solidFill>
      </dgm:spPr>
      <dgm:t>
        <a:bodyPr anchor="ctr"/>
        <a:lstStyle/>
        <a:p>
          <a:pPr algn="l"/>
          <a:r>
            <a:rPr lang="nl-NL">
              <a:solidFill>
                <a:srgbClr val="26384B"/>
              </a:solidFill>
            </a:rPr>
            <a:t>Valpreventie in coalitie akkoord</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dgm:spPr>
        <a:solidFill>
          <a:srgbClr val="F08D17"/>
        </a:solidFill>
      </dgm:spPr>
      <dgm:t>
        <a:bodyPr/>
        <a:lstStyle/>
        <a:p>
          <a:r>
            <a:rPr lang="nl-NL">
              <a:solidFill>
                <a:srgbClr val="26384B"/>
              </a:solidFill>
            </a:rPr>
            <a:t>2022</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dgm:spPr>
        <a:solidFill>
          <a:srgbClr val="C2D2C7">
            <a:alpha val="90000"/>
          </a:srgbClr>
        </a:solidFill>
      </dgm:spPr>
      <dgm:t>
        <a:bodyPr anchor="ctr"/>
        <a:lstStyle/>
        <a:p>
          <a:r>
            <a:rPr lang="nl-NL">
              <a:solidFill>
                <a:srgbClr val="26384B"/>
              </a:solidFill>
            </a:rPr>
            <a:t>Duiding valpreventie door Zorginstituut</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dgm:spPr>
        <a:solidFill>
          <a:srgbClr val="C2D2C7">
            <a:alpha val="90000"/>
          </a:srgbClr>
        </a:solidFill>
      </dgm:spPr>
      <dgm:t>
        <a:bodyPr anchor="ctr"/>
        <a:lstStyle/>
        <a:p>
          <a:r>
            <a:rPr lang="nl-NL">
              <a:solidFill>
                <a:srgbClr val="26384B"/>
              </a:solidFill>
            </a:rPr>
            <a:t>IZA</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dgm:spPr>
        <a:solidFill>
          <a:srgbClr val="F08D17">
            <a:alpha val="90000"/>
          </a:srgbClr>
        </a:solidFill>
      </dgm:spPr>
      <dgm:t>
        <a:bodyPr/>
        <a:lstStyle/>
        <a:p>
          <a:r>
            <a:rPr lang="nl-NL">
              <a:solidFill>
                <a:srgbClr val="26384B"/>
              </a:solidFill>
            </a:rPr>
            <a:t>2023</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dgm:spPr>
        <a:solidFill>
          <a:srgbClr val="C2D2C7">
            <a:alpha val="90000"/>
          </a:srgbClr>
        </a:solidFill>
      </dgm:spPr>
      <dgm:t>
        <a:bodyPr anchor="ctr"/>
        <a:lstStyle/>
        <a:p>
          <a:r>
            <a:rPr lang="nl-NL">
              <a:solidFill>
                <a:srgbClr val="26384B"/>
              </a:solidFill>
            </a:rPr>
            <a:t>GALA</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C2B970B3-61B2-4A90-B724-ABEE69DBE0CF}">
      <dgm:prSet phldrT="[Tekst]"/>
      <dgm:spPr>
        <a:solidFill>
          <a:srgbClr val="C2D2C7">
            <a:alpha val="90000"/>
          </a:srgbClr>
        </a:solidFill>
      </dgm:spPr>
      <dgm:t>
        <a:bodyPr anchor="ctr"/>
        <a:lstStyle/>
        <a:p>
          <a:r>
            <a:rPr lang="nl-NL">
              <a:solidFill>
                <a:srgbClr val="26384B"/>
              </a:solidFill>
            </a:rPr>
            <a:t>SPUK en indienen integrale aanpak</a:t>
          </a:r>
        </a:p>
      </dgm:t>
    </dgm:pt>
    <dgm:pt modelId="{802B525A-2B0F-4423-92DB-50F8108CC1E7}" type="parTrans" cxnId="{36A6051D-B3D7-4F76-B6F9-FF830CD9E199}">
      <dgm:prSet/>
      <dgm:spPr/>
      <dgm:t>
        <a:bodyPr/>
        <a:lstStyle/>
        <a:p>
          <a:endParaRPr lang="nl-NL"/>
        </a:p>
      </dgm:t>
    </dgm:pt>
    <dgm:pt modelId="{843CA8C0-1AA1-489A-AF00-E26F5F6CF400}" type="sibTrans" cxnId="{36A6051D-B3D7-4F76-B6F9-FF830CD9E199}">
      <dgm:prSet/>
      <dgm:spPr/>
      <dgm:t>
        <a:bodyPr/>
        <a:lstStyle/>
        <a:p>
          <a:endParaRPr lang="nl-NL"/>
        </a:p>
      </dgm:t>
    </dgm:pt>
    <dgm:pt modelId="{F62C684C-57E9-46F7-8F62-BA2120BD3ADB}">
      <dgm:prSet phldrT="[Tekst]"/>
      <dgm:spPr>
        <a:solidFill>
          <a:srgbClr val="C2D2C7">
            <a:alpha val="90000"/>
          </a:srgbClr>
        </a:solidFill>
      </dgm:spPr>
      <dgm:t>
        <a:bodyPr anchor="ctr"/>
        <a:lstStyle/>
        <a:p>
          <a:r>
            <a:rPr lang="nl-NL">
              <a:solidFill>
                <a:srgbClr val="26384B"/>
              </a:solidFill>
            </a:rPr>
            <a:t>Handreiking Ketenaanpak valpreventie</a:t>
          </a:r>
        </a:p>
      </dgm:t>
    </dgm:pt>
    <dgm:pt modelId="{CCBBCFD6-03B5-4796-AABF-820714A18983}" type="parTrans" cxnId="{0A4E83C1-D352-4C3B-84C1-643299579D71}">
      <dgm:prSet/>
      <dgm:spPr/>
      <dgm:t>
        <a:bodyPr/>
        <a:lstStyle/>
        <a:p>
          <a:endParaRPr lang="nl-NL"/>
        </a:p>
      </dgm:t>
    </dgm:pt>
    <dgm:pt modelId="{26ECEF2C-0D2D-4479-9B8A-21A7C7E2C906}" type="sibTrans" cxnId="{0A4E83C1-D352-4C3B-84C1-643299579D71}">
      <dgm:prSet/>
      <dgm:spPr/>
      <dgm:t>
        <a:bodyPr/>
        <a:lstStyle/>
        <a:p>
          <a:endParaRPr lang="nl-NL"/>
        </a:p>
      </dgm:t>
    </dgm:pt>
    <dgm:pt modelId="{2DE691D9-BB4F-41B3-AC9E-ED93DEF0049E}">
      <dgm:prSet phldrT="[Tekst]"/>
      <dgm:spPr>
        <a:solidFill>
          <a:srgbClr val="F08D17">
            <a:alpha val="90000"/>
          </a:srgbClr>
        </a:solidFill>
      </dgm:spPr>
      <dgm:t>
        <a:bodyPr/>
        <a:lstStyle/>
        <a:p>
          <a:r>
            <a:rPr lang="nl-NL">
              <a:solidFill>
                <a:srgbClr val="26384B"/>
              </a:solidFill>
            </a:rPr>
            <a:t>2024</a:t>
          </a:r>
        </a:p>
      </dgm:t>
    </dgm:pt>
    <dgm:pt modelId="{542385A8-690D-4E84-82E8-09C92806DB46}" type="parTrans" cxnId="{B0B357CD-C2A5-4BC0-9F15-7114AB348496}">
      <dgm:prSet/>
      <dgm:spPr/>
      <dgm:t>
        <a:bodyPr/>
        <a:lstStyle/>
        <a:p>
          <a:endParaRPr lang="nl-NL"/>
        </a:p>
      </dgm:t>
    </dgm:pt>
    <dgm:pt modelId="{C4075C3C-8E95-4C95-83B1-DCF370C2A123}" type="sibTrans" cxnId="{B0B357CD-C2A5-4BC0-9F15-7114AB348496}">
      <dgm:prSet/>
      <dgm:spPr/>
      <dgm:t>
        <a:bodyPr/>
        <a:lstStyle/>
        <a:p>
          <a:endParaRPr lang="nl-NL"/>
        </a:p>
      </dgm:t>
    </dgm:pt>
    <dgm:pt modelId="{CB43C284-5B2B-4A2C-BB14-C2C79D3CC4C8}">
      <dgm:prSet phldrT="[Tekst]"/>
      <dgm:spPr>
        <a:solidFill>
          <a:srgbClr val="C2D2C7">
            <a:alpha val="90000"/>
          </a:srgbClr>
        </a:solidFill>
      </dgm:spPr>
      <dgm:t>
        <a:bodyPr anchor="ctr"/>
        <a:lstStyle/>
        <a:p>
          <a:r>
            <a:rPr lang="nl-NL">
              <a:solidFill>
                <a:srgbClr val="26384B"/>
              </a:solidFill>
            </a:rPr>
            <a:t>Start inrichting ketenaanpak valpreventie in gemeenten</a:t>
          </a:r>
        </a:p>
      </dgm:t>
    </dgm:pt>
    <dgm:pt modelId="{540C2A70-174B-4A1F-9ABE-ADBABB0FC2EE}" type="parTrans" cxnId="{DC7BD483-0D83-404C-899A-0F5736454E61}">
      <dgm:prSet/>
      <dgm:spPr/>
      <dgm:t>
        <a:bodyPr/>
        <a:lstStyle/>
        <a:p>
          <a:endParaRPr lang="nl-NL"/>
        </a:p>
      </dgm:t>
    </dgm:pt>
    <dgm:pt modelId="{3DA6F48C-4633-41C8-B346-6D7ACA741800}" type="sibTrans" cxnId="{DC7BD483-0D83-404C-899A-0F5736454E61}">
      <dgm:prSet/>
      <dgm:spPr/>
      <dgm:t>
        <a:bodyPr/>
        <a:lstStyle/>
        <a:p>
          <a:endParaRPr lang="nl-NL"/>
        </a:p>
      </dgm:t>
    </dgm:pt>
    <dgm:pt modelId="{47DBD314-98B4-4A5E-9CA0-EA9B44F8BCE0}">
      <dgm:prSet phldrT="[Tekst]"/>
      <dgm:spPr>
        <a:solidFill>
          <a:srgbClr val="C2D2C7">
            <a:alpha val="90000"/>
          </a:srgbClr>
        </a:solidFill>
      </dgm:spPr>
      <dgm:t>
        <a:bodyPr anchor="ctr"/>
        <a:lstStyle/>
        <a:p>
          <a:r>
            <a:rPr lang="nl-NL">
              <a:solidFill>
                <a:srgbClr val="26384B"/>
              </a:solidFill>
            </a:rPr>
            <a:t>Landelijke communicatiecampagne</a:t>
          </a:r>
        </a:p>
      </dgm:t>
    </dgm:pt>
    <dgm:pt modelId="{707A450B-E0BA-4F14-B98F-C37DE446F3B7}" type="parTrans" cxnId="{BFBE89FB-55C0-40E1-B881-6B5094A83E0A}">
      <dgm:prSet/>
      <dgm:spPr/>
      <dgm:t>
        <a:bodyPr/>
        <a:lstStyle/>
        <a:p>
          <a:endParaRPr lang="nl-NL"/>
        </a:p>
      </dgm:t>
    </dgm:pt>
    <dgm:pt modelId="{630D64B9-0421-40FC-9234-5EED9D968F0F}" type="sibTrans" cxnId="{BFBE89FB-55C0-40E1-B881-6B5094A83E0A}">
      <dgm:prSet/>
      <dgm:spPr/>
      <dgm:t>
        <a:bodyPr/>
        <a:lstStyle/>
        <a:p>
          <a:endParaRPr lang="nl-NL"/>
        </a:p>
      </dgm:t>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4">
        <dgm:presLayoutVars>
          <dgm:bulletEnabled val="1"/>
        </dgm:presLayoutVars>
      </dgm:prSet>
      <dgm:spPr/>
    </dgm:pt>
    <dgm:pt modelId="{BE2B4FEC-02A9-4799-B6A9-C8E3F09FB32F}" type="pres">
      <dgm:prSet presAssocID="{CE7D7857-AE57-4C93-8EF1-3BB76BBEBABF}" presName="childShp" presStyleLbl="bgAccFollowNode1" presStyleIdx="0" presStyleCnt="4">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4">
        <dgm:presLayoutVars>
          <dgm:bulletEnabled val="1"/>
        </dgm:presLayoutVars>
      </dgm:prSet>
      <dgm:spPr/>
    </dgm:pt>
    <dgm:pt modelId="{0A01FEE3-B9FF-47B5-B923-743A11BCC561}" type="pres">
      <dgm:prSet presAssocID="{FC2E72FF-CAD2-4E9F-8D14-BADC414ECE22}" presName="childShp" presStyleLbl="bgAccFollowNode1" presStyleIdx="1" presStyleCnt="4">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4">
        <dgm:presLayoutVars>
          <dgm:bulletEnabled val="1"/>
        </dgm:presLayoutVars>
      </dgm:prSet>
      <dgm:spPr/>
    </dgm:pt>
    <dgm:pt modelId="{A3F40F63-1CC2-4101-8102-FDDA13706AE8}" type="pres">
      <dgm:prSet presAssocID="{8D828C9B-5293-4860-B3F6-049F9042EB7C}" presName="childShp" presStyleLbl="bgAccFollowNode1" presStyleIdx="2" presStyleCnt="4">
        <dgm:presLayoutVars>
          <dgm:bulletEnabled val="1"/>
        </dgm:presLayoutVars>
      </dgm:prSet>
      <dgm:spPr/>
    </dgm:pt>
    <dgm:pt modelId="{D4213601-CE74-4A10-926F-FF3E11386758}" type="pres">
      <dgm:prSet presAssocID="{23450E6C-B1AF-487C-AF24-9F56B55EBFF7}" presName="spacing" presStyleCnt="0"/>
      <dgm:spPr/>
    </dgm:pt>
    <dgm:pt modelId="{31DF5CEB-E628-4D73-B74F-CF222C84D61F}" type="pres">
      <dgm:prSet presAssocID="{2DE691D9-BB4F-41B3-AC9E-ED93DEF0049E}" presName="linNode" presStyleCnt="0"/>
      <dgm:spPr/>
    </dgm:pt>
    <dgm:pt modelId="{E1215EAA-04A1-4431-BD47-B658A34F962A}" type="pres">
      <dgm:prSet presAssocID="{2DE691D9-BB4F-41B3-AC9E-ED93DEF0049E}" presName="parentShp" presStyleLbl="node1" presStyleIdx="3" presStyleCnt="4">
        <dgm:presLayoutVars>
          <dgm:bulletEnabled val="1"/>
        </dgm:presLayoutVars>
      </dgm:prSet>
      <dgm:spPr/>
    </dgm:pt>
    <dgm:pt modelId="{0CC01013-8AD6-4067-B93D-C64ED1E6EF8F}" type="pres">
      <dgm:prSet presAssocID="{2DE691D9-BB4F-41B3-AC9E-ED93DEF0049E}" presName="childShp" presStyleLbl="bgAccFollowNode1" presStyleIdx="3" presStyleCnt="4">
        <dgm:presLayoutVars>
          <dgm:bulletEnabled val="1"/>
        </dgm:presLayoutVars>
      </dgm:prSet>
      <dgm:spPr/>
    </dgm:pt>
  </dgm:ptLst>
  <dgm:cxnLst>
    <dgm:cxn modelId="{36A6051D-B3D7-4F76-B6F9-FF830CD9E199}" srcId="{8D828C9B-5293-4860-B3F6-049F9042EB7C}" destId="{C2B970B3-61B2-4A90-B724-ABEE69DBE0CF}" srcOrd="1" destOrd="0" parTransId="{802B525A-2B0F-4423-92DB-50F8108CC1E7}" sibTransId="{843CA8C0-1AA1-489A-AF00-E26F5F6CF400}"/>
    <dgm:cxn modelId="{D9C7A82D-2C6D-4DB7-BD7C-8B668C6EA107}" srcId="{CE7D7857-AE57-4C93-8EF1-3BB76BBEBABF}" destId="{D4B7F6B3-730F-4807-8E66-A19594CA66EC}" srcOrd="0" destOrd="0" parTransId="{513BC118-73C5-4D4A-AA60-38184C5BE0A6}" sibTransId="{C75D567D-1D8D-430C-AFD4-2A92BB6080E0}"/>
    <dgm:cxn modelId="{80394C3C-1089-4775-899D-E64E235954EF}" type="presOf" srcId="{FC2E72FF-CAD2-4E9F-8D14-BADC414ECE22}" destId="{038E2F5C-B34A-464D-BF99-2C572512D7E0}" srcOrd="0" destOrd="0" presId="urn:microsoft.com/office/officeart/2005/8/layout/vList6"/>
    <dgm:cxn modelId="{C3907564-F4B2-4669-991E-72F6B5801A7A}" srcId="{FC2E72FF-CAD2-4E9F-8D14-BADC414ECE22}" destId="{0DB4F859-ACE3-4C99-A710-47B785C4E0E8}" srcOrd="1" destOrd="0" parTransId="{77989E80-0DF4-4341-A5C3-604D0FC9ACE8}" sibTransId="{1D0EF255-625F-4C67-BC1F-8B5E1EE60FB2}"/>
    <dgm:cxn modelId="{27D32469-7560-4B06-BDFC-E7710C8E0E16}" type="presOf" srcId="{1E7D9D5B-2C28-40EF-B2B2-E8F67183E0AA}" destId="{A3F40F63-1CC2-4101-8102-FDDA13706AE8}" srcOrd="0" destOrd="0" presId="urn:microsoft.com/office/officeart/2005/8/layout/vList6"/>
    <dgm:cxn modelId="{99E4006D-1C52-4E76-B98A-CBA7B8CEF9FB}" type="presOf" srcId="{2DE691D9-BB4F-41B3-AC9E-ED93DEF0049E}" destId="{E1215EAA-04A1-4431-BD47-B658A34F962A}" srcOrd="0" destOrd="0" presId="urn:microsoft.com/office/officeart/2005/8/layout/vList6"/>
    <dgm:cxn modelId="{BD9C9A6E-671D-480C-9B26-E48E4EF52CB6}" type="presOf" srcId="{C2B970B3-61B2-4A90-B724-ABEE69DBE0CF}" destId="{A3F40F63-1CC2-4101-8102-FDDA13706AE8}" srcOrd="0" destOrd="1" presId="urn:microsoft.com/office/officeart/2005/8/layout/vList6"/>
    <dgm:cxn modelId="{BA2F3D4F-EA3C-43D5-BCA9-8C9D58F39C63}" type="presOf" srcId="{CBFF33D6-2109-472C-878D-B19A69E77FEB}" destId="{17B9C7CB-AD62-472B-83A3-AD36E012CBE2}"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CF7DD67A-62F4-4E81-AE62-4160B1854926}" srcId="{8D828C9B-5293-4860-B3F6-049F9042EB7C}" destId="{1E7D9D5B-2C28-40EF-B2B2-E8F67183E0AA}" srcOrd="0" destOrd="0" parTransId="{D2801392-DDF5-43AD-9F3C-00A95FD6C5CA}" sibTransId="{860461C4-D7A8-4C84-B035-1FC036FF633A}"/>
    <dgm:cxn modelId="{DC7BD483-0D83-404C-899A-0F5736454E61}" srcId="{2DE691D9-BB4F-41B3-AC9E-ED93DEF0049E}" destId="{CB43C284-5B2B-4A2C-BB14-C2C79D3CC4C8}" srcOrd="0" destOrd="0" parTransId="{540C2A70-174B-4A1F-9ABE-ADBABB0FC2EE}" sibTransId="{3DA6F48C-4633-41C8-B346-6D7ACA741800}"/>
    <dgm:cxn modelId="{CF813A89-3B0C-4B0D-9170-C7D958DBDDC5}" srcId="{CBFF33D6-2109-472C-878D-B19A69E77FEB}" destId="{8D828C9B-5293-4860-B3F6-049F9042EB7C}" srcOrd="2" destOrd="0" parTransId="{5B110E74-70A4-404E-9138-F944B739CA94}" sibTransId="{23450E6C-B1AF-487C-AF24-9F56B55EBFF7}"/>
    <dgm:cxn modelId="{2015CF8D-661A-4AB3-8866-BE4B660B4C42}" type="presOf" srcId="{FBB3CBF0-A719-4097-A7B7-5853B6745BCD}" destId="{0A01FEE3-B9FF-47B5-B923-743A11BCC561}" srcOrd="0" destOrd="0" presId="urn:microsoft.com/office/officeart/2005/8/layout/vList6"/>
    <dgm:cxn modelId="{3FFECE8F-3A6B-46BB-A3A6-B872CD08CD33}" type="presOf" srcId="{47DBD314-98B4-4A5E-9CA0-EA9B44F8BCE0}" destId="{0CC01013-8AD6-4067-B93D-C64ED1E6EF8F}" srcOrd="0" destOrd="1" presId="urn:microsoft.com/office/officeart/2005/8/layout/vList6"/>
    <dgm:cxn modelId="{AE371797-B96E-4D7D-94D4-43523468A325}" srcId="{FC2E72FF-CAD2-4E9F-8D14-BADC414ECE22}" destId="{FBB3CBF0-A719-4097-A7B7-5853B6745BCD}" srcOrd="0" destOrd="0" parTransId="{FA594491-826C-411B-AED9-E30D83AA2665}" sibTransId="{99105B0E-6877-4FB5-8F35-44A754AB9659}"/>
    <dgm:cxn modelId="{0A4E83C1-D352-4C3B-84C1-643299579D71}" srcId="{8D828C9B-5293-4860-B3F6-049F9042EB7C}" destId="{F62C684C-57E9-46F7-8F62-BA2120BD3ADB}" srcOrd="2" destOrd="0" parTransId="{CCBBCFD6-03B5-4796-AABF-820714A18983}" sibTransId="{26ECEF2C-0D2D-4479-9B8A-21A7C7E2C906}"/>
    <dgm:cxn modelId="{086150C3-F821-4258-AA67-7EE21595A0E0}" type="presOf" srcId="{8D828C9B-5293-4860-B3F6-049F9042EB7C}" destId="{3279F64B-58DE-4FAD-B3F9-5ED599EEC555}" srcOrd="0" destOrd="0" presId="urn:microsoft.com/office/officeart/2005/8/layout/vList6"/>
    <dgm:cxn modelId="{B0B357CD-C2A5-4BC0-9F15-7114AB348496}" srcId="{CBFF33D6-2109-472C-878D-B19A69E77FEB}" destId="{2DE691D9-BB4F-41B3-AC9E-ED93DEF0049E}" srcOrd="3" destOrd="0" parTransId="{542385A8-690D-4E84-82E8-09C92806DB46}" sibTransId="{C4075C3C-8E95-4C95-83B1-DCF370C2A123}"/>
    <dgm:cxn modelId="{B2CA69D4-4E80-48AF-8A51-70673E900CA2}" type="presOf" srcId="{D4B7F6B3-730F-4807-8E66-A19594CA66EC}" destId="{BE2B4FEC-02A9-4799-B6A9-C8E3F09FB32F}" srcOrd="0" destOrd="0" presId="urn:microsoft.com/office/officeart/2005/8/layout/vList6"/>
    <dgm:cxn modelId="{EE1B11D6-D4CD-4B2D-AED2-20A9A20A0589}" type="presOf" srcId="{CE7D7857-AE57-4C93-8EF1-3BB76BBEBABF}" destId="{E5656C50-EA06-4824-93EF-A4377C7AC563}" srcOrd="0" destOrd="0" presId="urn:microsoft.com/office/officeart/2005/8/layout/vList6"/>
    <dgm:cxn modelId="{1D6510DA-3253-4634-9C75-589DC4845537}" type="presOf" srcId="{CB43C284-5B2B-4A2C-BB14-C2C79D3CC4C8}" destId="{0CC01013-8AD6-4067-B93D-C64ED1E6EF8F}" srcOrd="0" destOrd="0" presId="urn:microsoft.com/office/officeart/2005/8/layout/vList6"/>
    <dgm:cxn modelId="{05988FE5-AC86-473A-A518-41338308D9C6}" srcId="{CBFF33D6-2109-472C-878D-B19A69E77FEB}" destId="{CE7D7857-AE57-4C93-8EF1-3BB76BBEBABF}" srcOrd="0" destOrd="0" parTransId="{C299245E-CF9A-4BF4-BC82-37EA14CE6637}" sibTransId="{A4496463-944C-4A22-BD3F-ED36F21E14BB}"/>
    <dgm:cxn modelId="{720EDFEC-E112-48E7-8740-C81558B2C2C6}" type="presOf" srcId="{F62C684C-57E9-46F7-8F62-BA2120BD3ADB}" destId="{A3F40F63-1CC2-4101-8102-FDDA13706AE8}" srcOrd="0" destOrd="2" presId="urn:microsoft.com/office/officeart/2005/8/layout/vList6"/>
    <dgm:cxn modelId="{BFBE89FB-55C0-40E1-B881-6B5094A83E0A}" srcId="{2DE691D9-BB4F-41B3-AC9E-ED93DEF0049E}" destId="{47DBD314-98B4-4A5E-9CA0-EA9B44F8BCE0}" srcOrd="1" destOrd="0" parTransId="{707A450B-E0BA-4F14-B98F-C37DE446F3B7}" sibTransId="{630D64B9-0421-40FC-9234-5EED9D968F0F}"/>
    <dgm:cxn modelId="{8D6C98FB-4028-4198-BF1E-F0E229E6D82E}" type="presOf" srcId="{0DB4F859-ACE3-4C99-A710-47B785C4E0E8}" destId="{0A01FEE3-B9FF-47B5-B923-743A11BCC561}" srcOrd="0" destOrd="1" presId="urn:microsoft.com/office/officeart/2005/8/layout/vList6"/>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 modelId="{1F025531-DA79-4846-8FC5-A5E082F9CC81}" type="presParOf" srcId="{17B9C7CB-AD62-472B-83A3-AD36E012CBE2}" destId="{D4213601-CE74-4A10-926F-FF3E11386758}" srcOrd="5" destOrd="0" presId="urn:microsoft.com/office/officeart/2005/8/layout/vList6"/>
    <dgm:cxn modelId="{3BBB87DE-12F6-447A-B669-7470716EE168}" type="presParOf" srcId="{17B9C7CB-AD62-472B-83A3-AD36E012CBE2}" destId="{31DF5CEB-E628-4D73-B74F-CF222C84D61F}" srcOrd="6" destOrd="0" presId="urn:microsoft.com/office/officeart/2005/8/layout/vList6"/>
    <dgm:cxn modelId="{596D7641-C94D-4B62-AB83-08B99B613107}" type="presParOf" srcId="{31DF5CEB-E628-4D73-B74F-CF222C84D61F}" destId="{E1215EAA-04A1-4431-BD47-B658A34F962A}" srcOrd="0" destOrd="0" presId="urn:microsoft.com/office/officeart/2005/8/layout/vList6"/>
    <dgm:cxn modelId="{386B3088-BBAE-43AC-9DC1-25F4BC7E6E34}" type="presParOf" srcId="{31DF5CEB-E628-4D73-B74F-CF222C84D61F}" destId="{0CC01013-8AD6-4067-B93D-C64ED1E6EF8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dgm:spPr>
        <a:solidFill>
          <a:srgbClr val="F08D17"/>
        </a:solidFill>
      </dgm:spPr>
      <dgm:t>
        <a:bodyPr/>
        <a:lstStyle/>
        <a:p>
          <a:r>
            <a:rPr lang="nl-NL">
              <a:solidFill>
                <a:srgbClr val="26384B"/>
              </a:solidFill>
            </a:rPr>
            <a:t>Laag valrisico</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dgm:spPr>
        <a:solidFill>
          <a:srgbClr val="C2D2C7">
            <a:alpha val="90000"/>
          </a:srgbClr>
        </a:solidFill>
      </dgm:spPr>
      <dgm:t>
        <a:bodyPr anchor="ctr"/>
        <a:lstStyle/>
        <a:p>
          <a:pPr algn="l"/>
          <a:r>
            <a:rPr lang="nl-NL">
              <a:solidFill>
                <a:srgbClr val="26384B"/>
              </a:solidFill>
            </a:rPr>
            <a:t>Voorlichting vallen en valpreventie</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dgm:spPr>
        <a:solidFill>
          <a:srgbClr val="F08D17"/>
        </a:solidFill>
      </dgm:spPr>
      <dgm:t>
        <a:bodyPr/>
        <a:lstStyle/>
        <a:p>
          <a:r>
            <a:rPr lang="nl-NL">
              <a:solidFill>
                <a:srgbClr val="26384B"/>
              </a:solidFill>
            </a:rPr>
            <a:t>Matig valrisico</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dgm:spPr>
        <a:solidFill>
          <a:srgbClr val="C2D2C7">
            <a:alpha val="90000"/>
          </a:srgbClr>
        </a:solidFill>
      </dgm:spPr>
      <dgm:t>
        <a:bodyPr anchor="ctr"/>
        <a:lstStyle/>
        <a:p>
          <a:r>
            <a:rPr lang="nl-NL">
              <a:solidFill>
                <a:srgbClr val="26384B"/>
              </a:solidFill>
            </a:rPr>
            <a:t>Voorlichting vallen en valpreventie</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dgm:spPr>
        <a:solidFill>
          <a:srgbClr val="C2D2C7">
            <a:alpha val="90000"/>
          </a:srgbClr>
        </a:solidFill>
      </dgm:spPr>
      <dgm:t>
        <a:bodyPr anchor="ctr"/>
        <a:lstStyle/>
        <a:p>
          <a:r>
            <a:rPr lang="nl-NL">
              <a:solidFill>
                <a:srgbClr val="26384B"/>
              </a:solidFill>
            </a:rPr>
            <a:t>Valpreventieve beweeginterventie</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dgm:spPr>
        <a:solidFill>
          <a:srgbClr val="F08D17">
            <a:alpha val="90000"/>
          </a:srgbClr>
        </a:solidFill>
      </dgm:spPr>
      <dgm:t>
        <a:bodyPr/>
        <a:lstStyle/>
        <a:p>
          <a:r>
            <a:rPr lang="nl-NL">
              <a:solidFill>
                <a:srgbClr val="26384B"/>
              </a:solidFill>
            </a:rPr>
            <a:t>Hoog valrisico</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dgm:spPr>
        <a:solidFill>
          <a:srgbClr val="C2D2C7">
            <a:alpha val="90000"/>
          </a:srgbClr>
        </a:solidFill>
      </dgm:spPr>
      <dgm:t>
        <a:bodyPr anchor="ctr"/>
        <a:lstStyle/>
        <a:p>
          <a:r>
            <a:rPr lang="nl-NL">
              <a:solidFill>
                <a:srgbClr val="26384B"/>
              </a:solidFill>
            </a:rPr>
            <a:t>Screenen op valrisicofactoren</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DB0334D6-8F2C-427E-A2D8-9F9CEBBC41BE}">
      <dgm:prSet phldrT="[Tekst]"/>
      <dgm:spPr>
        <a:solidFill>
          <a:srgbClr val="C2D2C7">
            <a:alpha val="90000"/>
          </a:srgbClr>
        </a:solidFill>
      </dgm:spPr>
      <dgm:t>
        <a:bodyPr anchor="ctr"/>
        <a:lstStyle/>
        <a:p>
          <a:pPr algn="l"/>
          <a:r>
            <a:rPr lang="nl-NL">
              <a:solidFill>
                <a:srgbClr val="26384B"/>
              </a:solidFill>
            </a:rPr>
            <a:t>Regulier sport- en beweegaanbod</a:t>
          </a:r>
        </a:p>
      </dgm:t>
    </dgm:pt>
    <dgm:pt modelId="{F50829FA-8168-4B9A-963E-557E0928815A}" type="parTrans" cxnId="{FFA6DDFD-9982-40ED-9D80-BD73CB2C1766}">
      <dgm:prSet/>
      <dgm:spPr/>
      <dgm:t>
        <a:bodyPr/>
        <a:lstStyle/>
        <a:p>
          <a:endParaRPr lang="nl-NL"/>
        </a:p>
      </dgm:t>
    </dgm:pt>
    <dgm:pt modelId="{01C5ACB9-7805-4466-8921-09B1CC9CD9E8}" type="sibTrans" cxnId="{FFA6DDFD-9982-40ED-9D80-BD73CB2C1766}">
      <dgm:prSet/>
      <dgm:spPr/>
      <dgm:t>
        <a:bodyPr/>
        <a:lstStyle/>
        <a:p>
          <a:endParaRPr lang="nl-NL"/>
        </a:p>
      </dgm:t>
    </dgm:pt>
    <dgm:pt modelId="{8FB0D68B-0219-4674-9E39-57035E0EF9AD}">
      <dgm:prSet phldrT="[Tekst]"/>
      <dgm:spPr>
        <a:solidFill>
          <a:srgbClr val="C2D2C7">
            <a:alpha val="90000"/>
          </a:srgbClr>
        </a:solidFill>
      </dgm:spPr>
      <dgm:t>
        <a:bodyPr anchor="ctr"/>
        <a:lstStyle/>
        <a:p>
          <a:r>
            <a:rPr lang="nl-NL">
              <a:solidFill>
                <a:srgbClr val="26384B"/>
              </a:solidFill>
            </a:rPr>
            <a:t>Interventies en advies op maat</a:t>
          </a:r>
        </a:p>
      </dgm:t>
    </dgm:pt>
    <dgm:pt modelId="{9672B4F4-43D4-4099-A686-782517699150}" type="parTrans" cxnId="{99C98D5C-E01F-405F-BE8B-620D129441BF}">
      <dgm:prSet/>
      <dgm:spPr/>
      <dgm:t>
        <a:bodyPr/>
        <a:lstStyle/>
        <a:p>
          <a:endParaRPr lang="nl-NL"/>
        </a:p>
      </dgm:t>
    </dgm:pt>
    <dgm:pt modelId="{F784EBFE-3658-4427-AED3-210328128EF6}" type="sibTrans" cxnId="{99C98D5C-E01F-405F-BE8B-620D129441BF}">
      <dgm:prSet/>
      <dgm:spPr/>
      <dgm:t>
        <a:bodyPr/>
        <a:lstStyle/>
        <a:p>
          <a:endParaRPr lang="nl-NL"/>
        </a:p>
      </dgm:t>
    </dgm:pt>
    <dgm:pt modelId="{3D4EFA52-38AA-4D9A-9C84-661812E4F04C}">
      <dgm:prSet phldrT="[Tekst]"/>
      <dgm:spPr>
        <a:solidFill>
          <a:srgbClr val="C2D2C7">
            <a:alpha val="90000"/>
          </a:srgbClr>
        </a:solidFill>
      </dgm:spPr>
      <dgm:t>
        <a:bodyPr anchor="ctr"/>
        <a:lstStyle/>
        <a:p>
          <a:r>
            <a:rPr lang="nl-NL">
              <a:solidFill>
                <a:srgbClr val="26384B"/>
              </a:solidFill>
            </a:rPr>
            <a:t>Valpreventieve beweeginterventie</a:t>
          </a:r>
        </a:p>
      </dgm:t>
    </dgm:pt>
    <dgm:pt modelId="{9FB9BF1A-38C3-4833-9EDB-9D558AFE0B19}" type="parTrans" cxnId="{E8425D2A-9339-45A8-915C-4A71E3BE4E21}">
      <dgm:prSet/>
      <dgm:spPr/>
      <dgm:t>
        <a:bodyPr/>
        <a:lstStyle/>
        <a:p>
          <a:endParaRPr lang="nl-NL"/>
        </a:p>
      </dgm:t>
    </dgm:pt>
    <dgm:pt modelId="{C71B8EAB-07CE-488F-B6C4-DD3ACBEAE6D9}" type="sibTrans" cxnId="{E8425D2A-9339-45A8-915C-4A71E3BE4E21}">
      <dgm:prSet/>
      <dgm:spPr/>
      <dgm:t>
        <a:bodyPr/>
        <a:lstStyle/>
        <a:p>
          <a:endParaRPr lang="nl-NL"/>
        </a:p>
      </dgm:t>
    </dgm:pt>
    <dgm:pt modelId="{63763B0F-EE7D-4500-ADDB-EF28132A2B3A}">
      <dgm:prSet phldrT="[Tekst]"/>
      <dgm:spPr>
        <a:solidFill>
          <a:srgbClr val="C2D2C7">
            <a:alpha val="90000"/>
          </a:srgbClr>
        </a:solidFill>
      </dgm:spPr>
      <dgm:t>
        <a:bodyPr anchor="ctr"/>
        <a:lstStyle/>
        <a:p>
          <a:pPr algn="l">
            <a:buNone/>
          </a:pPr>
          <a:r>
            <a:rPr lang="nl-NL">
              <a:solidFill>
                <a:srgbClr val="26384B"/>
              </a:solidFill>
            </a:rPr>
            <a:t>In gemeentelijk domein:</a:t>
          </a:r>
        </a:p>
      </dgm:t>
    </dgm:pt>
    <dgm:pt modelId="{8A84A0C7-CCDD-4C6E-878C-60511D31E023}" type="parTrans" cxnId="{A60E2E8B-712B-47FF-9B41-51D061C2D3F1}">
      <dgm:prSet/>
      <dgm:spPr/>
      <dgm:t>
        <a:bodyPr/>
        <a:lstStyle/>
        <a:p>
          <a:endParaRPr lang="nl-NL"/>
        </a:p>
      </dgm:t>
    </dgm:pt>
    <dgm:pt modelId="{14B317B2-0C51-4A9D-8D22-1EA4F012D000}" type="sibTrans" cxnId="{A60E2E8B-712B-47FF-9B41-51D061C2D3F1}">
      <dgm:prSet/>
      <dgm:spPr/>
      <dgm:t>
        <a:bodyPr/>
        <a:lstStyle/>
        <a:p>
          <a:endParaRPr lang="nl-NL"/>
        </a:p>
      </dgm:t>
    </dgm:pt>
    <dgm:pt modelId="{F9719467-E192-4BEF-9D91-5127F1812C3F}">
      <dgm:prSet phldrT="[Tekst]"/>
      <dgm:spPr>
        <a:solidFill>
          <a:srgbClr val="C2D2C7">
            <a:alpha val="90000"/>
          </a:srgbClr>
        </a:solidFill>
      </dgm:spPr>
      <dgm:t>
        <a:bodyPr anchor="ctr"/>
        <a:lstStyle/>
        <a:p>
          <a:pPr>
            <a:buNone/>
          </a:pPr>
          <a:r>
            <a:rPr lang="nl-NL">
              <a:solidFill>
                <a:srgbClr val="26384B"/>
              </a:solidFill>
            </a:rPr>
            <a:t>In gemeentelijk domein:</a:t>
          </a:r>
        </a:p>
      </dgm:t>
    </dgm:pt>
    <dgm:pt modelId="{B227A66A-A77E-4D17-ABBF-C4AF3B486B15}" type="parTrans" cxnId="{DC8C082E-885F-41BC-8E6F-14AB0BA7421F}">
      <dgm:prSet/>
      <dgm:spPr/>
      <dgm:t>
        <a:bodyPr/>
        <a:lstStyle/>
        <a:p>
          <a:endParaRPr lang="nl-NL"/>
        </a:p>
      </dgm:t>
    </dgm:pt>
    <dgm:pt modelId="{2EECA337-D5FC-4E07-B66C-F839A6B1E004}" type="sibTrans" cxnId="{DC8C082E-885F-41BC-8E6F-14AB0BA7421F}">
      <dgm:prSet/>
      <dgm:spPr/>
      <dgm:t>
        <a:bodyPr/>
        <a:lstStyle/>
        <a:p>
          <a:endParaRPr lang="nl-NL"/>
        </a:p>
      </dgm:t>
    </dgm:pt>
    <dgm:pt modelId="{A8DAFE24-3E73-4E94-A5F4-E16B26A59CA3}">
      <dgm:prSet phldrT="[Tekst]"/>
      <dgm:spPr>
        <a:solidFill>
          <a:srgbClr val="C2D2C7">
            <a:alpha val="90000"/>
          </a:srgbClr>
        </a:solidFill>
      </dgm:spPr>
      <dgm:t>
        <a:bodyPr anchor="ctr"/>
        <a:lstStyle/>
        <a:p>
          <a:pPr>
            <a:buNone/>
          </a:pPr>
          <a:r>
            <a:rPr lang="nl-NL">
              <a:solidFill>
                <a:srgbClr val="26384B"/>
              </a:solidFill>
            </a:rPr>
            <a:t>In zorgdomein:</a:t>
          </a:r>
        </a:p>
      </dgm:t>
    </dgm:pt>
    <dgm:pt modelId="{626A8216-6F68-4A19-8ED1-B7DE2E55749B}" type="parTrans" cxnId="{1410EC7A-A61C-43E0-B94F-FD459702B693}">
      <dgm:prSet/>
      <dgm:spPr/>
      <dgm:t>
        <a:bodyPr/>
        <a:lstStyle/>
        <a:p>
          <a:endParaRPr lang="nl-NL"/>
        </a:p>
      </dgm:t>
    </dgm:pt>
    <dgm:pt modelId="{91E832E9-9E1F-4BEA-AC1A-141857B787A9}" type="sibTrans" cxnId="{1410EC7A-A61C-43E0-B94F-FD459702B693}">
      <dgm:prSet/>
      <dgm:spPr/>
      <dgm:t>
        <a:bodyPr/>
        <a:lstStyle/>
        <a:p>
          <a:endParaRPr lang="nl-NL"/>
        </a:p>
      </dgm:t>
    </dgm:pt>
    <dgm:pt modelId="{5E432D10-EB63-4E9B-BC11-E7E2F2C6B32A}">
      <dgm:prSet phldrT="[Tekst]"/>
      <dgm:spPr>
        <a:solidFill>
          <a:srgbClr val="C2D2C7">
            <a:alpha val="90000"/>
          </a:srgbClr>
        </a:solidFill>
      </dgm:spPr>
      <dgm:t>
        <a:bodyPr anchor="ctr"/>
        <a:lstStyle/>
        <a:p>
          <a:pPr>
            <a:buNone/>
          </a:pPr>
          <a:r>
            <a:rPr lang="nl-NL">
              <a:solidFill>
                <a:srgbClr val="26384B"/>
              </a:solidFill>
            </a:rPr>
            <a:t>In gemeentelijk of zorgdomein:</a:t>
          </a:r>
        </a:p>
      </dgm:t>
    </dgm:pt>
    <dgm:pt modelId="{C77F21DD-6FC2-464D-8578-309C14DF124D}" type="parTrans" cxnId="{7E522CFB-40E7-4113-AEF7-FB48EF750C0B}">
      <dgm:prSet/>
      <dgm:spPr/>
      <dgm:t>
        <a:bodyPr/>
        <a:lstStyle/>
        <a:p>
          <a:endParaRPr lang="nl-NL"/>
        </a:p>
      </dgm:t>
    </dgm:pt>
    <dgm:pt modelId="{035086A0-46FC-47A9-99EE-1D6EF46CC273}" type="sibTrans" cxnId="{7E522CFB-40E7-4113-AEF7-FB48EF750C0B}">
      <dgm:prSet/>
      <dgm:spPr/>
      <dgm:t>
        <a:bodyPr/>
        <a:lstStyle/>
        <a:p>
          <a:endParaRPr lang="nl-NL"/>
        </a:p>
      </dgm:t>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3">
        <dgm:presLayoutVars>
          <dgm:bulletEnabled val="1"/>
        </dgm:presLayoutVars>
      </dgm:prSet>
      <dgm:spPr/>
    </dgm:pt>
    <dgm:pt modelId="{BE2B4FEC-02A9-4799-B6A9-C8E3F09FB32F}" type="pres">
      <dgm:prSet presAssocID="{CE7D7857-AE57-4C93-8EF1-3BB76BBEBABF}" presName="childShp" presStyleLbl="bgAccFollowNode1" presStyleIdx="0" presStyleCnt="3">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3">
        <dgm:presLayoutVars>
          <dgm:bulletEnabled val="1"/>
        </dgm:presLayoutVars>
      </dgm:prSet>
      <dgm:spPr/>
    </dgm:pt>
    <dgm:pt modelId="{0A01FEE3-B9FF-47B5-B923-743A11BCC561}" type="pres">
      <dgm:prSet presAssocID="{FC2E72FF-CAD2-4E9F-8D14-BADC414ECE22}" presName="childShp" presStyleLbl="bgAccFollowNode1" presStyleIdx="1" presStyleCnt="3">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3">
        <dgm:presLayoutVars>
          <dgm:bulletEnabled val="1"/>
        </dgm:presLayoutVars>
      </dgm:prSet>
      <dgm:spPr/>
    </dgm:pt>
    <dgm:pt modelId="{A3F40F63-1CC2-4101-8102-FDDA13706AE8}" type="pres">
      <dgm:prSet presAssocID="{8D828C9B-5293-4860-B3F6-049F9042EB7C}" presName="childShp" presStyleLbl="bgAccFollowNode1" presStyleIdx="2" presStyleCnt="3">
        <dgm:presLayoutVars>
          <dgm:bulletEnabled val="1"/>
        </dgm:presLayoutVars>
      </dgm:prSet>
      <dgm:spPr/>
    </dgm:pt>
  </dgm:ptLst>
  <dgm:cxnLst>
    <dgm:cxn modelId="{E8425D2A-9339-45A8-915C-4A71E3BE4E21}" srcId="{8D828C9B-5293-4860-B3F6-049F9042EB7C}" destId="{3D4EFA52-38AA-4D9A-9C84-661812E4F04C}" srcOrd="4" destOrd="0" parTransId="{9FB9BF1A-38C3-4833-9EDB-9D558AFE0B19}" sibTransId="{C71B8EAB-07CE-488F-B6C4-DD3ACBEAE6D9}"/>
    <dgm:cxn modelId="{D9C7A82D-2C6D-4DB7-BD7C-8B668C6EA107}" srcId="{CE7D7857-AE57-4C93-8EF1-3BB76BBEBABF}" destId="{D4B7F6B3-730F-4807-8E66-A19594CA66EC}" srcOrd="1" destOrd="0" parTransId="{513BC118-73C5-4D4A-AA60-38184C5BE0A6}" sibTransId="{C75D567D-1D8D-430C-AFD4-2A92BB6080E0}"/>
    <dgm:cxn modelId="{DC8C082E-885F-41BC-8E6F-14AB0BA7421F}" srcId="{FC2E72FF-CAD2-4E9F-8D14-BADC414ECE22}" destId="{F9719467-E192-4BEF-9D91-5127F1812C3F}" srcOrd="0" destOrd="0" parTransId="{B227A66A-A77E-4D17-ABBF-C4AF3B486B15}" sibTransId="{2EECA337-D5FC-4E07-B66C-F839A6B1E004}"/>
    <dgm:cxn modelId="{80394C3C-1089-4775-899D-E64E235954EF}" type="presOf" srcId="{FC2E72FF-CAD2-4E9F-8D14-BADC414ECE22}" destId="{038E2F5C-B34A-464D-BF99-2C572512D7E0}" srcOrd="0" destOrd="0" presId="urn:microsoft.com/office/officeart/2005/8/layout/vList6"/>
    <dgm:cxn modelId="{99C98D5C-E01F-405F-BE8B-620D129441BF}" srcId="{8D828C9B-5293-4860-B3F6-049F9042EB7C}" destId="{8FB0D68B-0219-4674-9E39-57035E0EF9AD}" srcOrd="2" destOrd="0" parTransId="{9672B4F4-43D4-4099-A686-782517699150}" sibTransId="{F784EBFE-3658-4427-AED3-210328128EF6}"/>
    <dgm:cxn modelId="{6F142D41-52CE-45A8-BAF3-ECBA39B6DED9}" type="presOf" srcId="{5E432D10-EB63-4E9B-BC11-E7E2F2C6B32A}" destId="{A3F40F63-1CC2-4101-8102-FDDA13706AE8}" srcOrd="0" destOrd="3" presId="urn:microsoft.com/office/officeart/2005/8/layout/vList6"/>
    <dgm:cxn modelId="{C3907564-F4B2-4669-991E-72F6B5801A7A}" srcId="{FC2E72FF-CAD2-4E9F-8D14-BADC414ECE22}" destId="{0DB4F859-ACE3-4C99-A710-47B785C4E0E8}" srcOrd="2" destOrd="0" parTransId="{77989E80-0DF4-4341-A5C3-604D0FC9ACE8}" sibTransId="{1D0EF255-625F-4C67-BC1F-8B5E1EE60FB2}"/>
    <dgm:cxn modelId="{4939C665-82CA-4C9D-A291-CBA46EEE2BFB}" type="presOf" srcId="{DB0334D6-8F2C-427E-A2D8-9F9CEBBC41BE}" destId="{BE2B4FEC-02A9-4799-B6A9-C8E3F09FB32F}" srcOrd="0" destOrd="2" presId="urn:microsoft.com/office/officeart/2005/8/layout/vList6"/>
    <dgm:cxn modelId="{27D32469-7560-4B06-BDFC-E7710C8E0E16}" type="presOf" srcId="{1E7D9D5B-2C28-40EF-B2B2-E8F67183E0AA}" destId="{A3F40F63-1CC2-4101-8102-FDDA13706AE8}" srcOrd="0" destOrd="1" presId="urn:microsoft.com/office/officeart/2005/8/layout/vList6"/>
    <dgm:cxn modelId="{F069214A-2112-449A-9263-70A54D4F02B4}" type="presOf" srcId="{3D4EFA52-38AA-4D9A-9C84-661812E4F04C}" destId="{A3F40F63-1CC2-4101-8102-FDDA13706AE8}" srcOrd="0" destOrd="4" presId="urn:microsoft.com/office/officeart/2005/8/layout/vList6"/>
    <dgm:cxn modelId="{BA2F3D4F-EA3C-43D5-BCA9-8C9D58F39C63}" type="presOf" srcId="{CBFF33D6-2109-472C-878D-B19A69E77FEB}" destId="{17B9C7CB-AD62-472B-83A3-AD36E012CBE2}" srcOrd="0" destOrd="0" presId="urn:microsoft.com/office/officeart/2005/8/layout/vList6"/>
    <dgm:cxn modelId="{C655AE73-DE4E-477C-B2A8-36B05E03CA87}" type="presOf" srcId="{F9719467-E192-4BEF-9D91-5127F1812C3F}" destId="{0A01FEE3-B9FF-47B5-B923-743A11BCC561}"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CF7DD67A-62F4-4E81-AE62-4160B1854926}" srcId="{8D828C9B-5293-4860-B3F6-049F9042EB7C}" destId="{1E7D9D5B-2C28-40EF-B2B2-E8F67183E0AA}" srcOrd="1" destOrd="0" parTransId="{D2801392-DDF5-43AD-9F3C-00A95FD6C5CA}" sibTransId="{860461C4-D7A8-4C84-B035-1FC036FF633A}"/>
    <dgm:cxn modelId="{1410EC7A-A61C-43E0-B94F-FD459702B693}" srcId="{8D828C9B-5293-4860-B3F6-049F9042EB7C}" destId="{A8DAFE24-3E73-4E94-A5F4-E16B26A59CA3}" srcOrd="0" destOrd="0" parTransId="{626A8216-6F68-4A19-8ED1-B7DE2E55749B}" sibTransId="{91E832E9-9E1F-4BEA-AC1A-141857B787A9}"/>
    <dgm:cxn modelId="{ED969384-4A88-4F18-83D7-C1979EA76141}" type="presOf" srcId="{A8DAFE24-3E73-4E94-A5F4-E16B26A59CA3}" destId="{A3F40F63-1CC2-4101-8102-FDDA13706AE8}" srcOrd="0" destOrd="0" presId="urn:microsoft.com/office/officeart/2005/8/layout/vList6"/>
    <dgm:cxn modelId="{CF813A89-3B0C-4B0D-9170-C7D958DBDDC5}" srcId="{CBFF33D6-2109-472C-878D-B19A69E77FEB}" destId="{8D828C9B-5293-4860-B3F6-049F9042EB7C}" srcOrd="2" destOrd="0" parTransId="{5B110E74-70A4-404E-9138-F944B739CA94}" sibTransId="{23450E6C-B1AF-487C-AF24-9F56B55EBFF7}"/>
    <dgm:cxn modelId="{A60E2E8B-712B-47FF-9B41-51D061C2D3F1}" srcId="{CE7D7857-AE57-4C93-8EF1-3BB76BBEBABF}" destId="{63763B0F-EE7D-4500-ADDB-EF28132A2B3A}" srcOrd="0" destOrd="0" parTransId="{8A84A0C7-CCDD-4C6E-878C-60511D31E023}" sibTransId="{14B317B2-0C51-4A9D-8D22-1EA4F012D000}"/>
    <dgm:cxn modelId="{2015CF8D-661A-4AB3-8866-BE4B660B4C42}" type="presOf" srcId="{FBB3CBF0-A719-4097-A7B7-5853B6745BCD}" destId="{0A01FEE3-B9FF-47B5-B923-743A11BCC561}" srcOrd="0" destOrd="1" presId="urn:microsoft.com/office/officeart/2005/8/layout/vList6"/>
    <dgm:cxn modelId="{AE371797-B96E-4D7D-94D4-43523468A325}" srcId="{FC2E72FF-CAD2-4E9F-8D14-BADC414ECE22}" destId="{FBB3CBF0-A719-4097-A7B7-5853B6745BCD}" srcOrd="1" destOrd="0" parTransId="{FA594491-826C-411B-AED9-E30D83AA2665}" sibTransId="{99105B0E-6877-4FB5-8F35-44A754AB9659}"/>
    <dgm:cxn modelId="{3E3A56A1-1472-42B3-A570-F4CCD1883B05}" type="presOf" srcId="{63763B0F-EE7D-4500-ADDB-EF28132A2B3A}" destId="{BE2B4FEC-02A9-4799-B6A9-C8E3F09FB32F}" srcOrd="0" destOrd="0" presId="urn:microsoft.com/office/officeart/2005/8/layout/vList6"/>
    <dgm:cxn modelId="{086150C3-F821-4258-AA67-7EE21595A0E0}" type="presOf" srcId="{8D828C9B-5293-4860-B3F6-049F9042EB7C}" destId="{3279F64B-58DE-4FAD-B3F9-5ED599EEC555}" srcOrd="0" destOrd="0" presId="urn:microsoft.com/office/officeart/2005/8/layout/vList6"/>
    <dgm:cxn modelId="{B2CA69D4-4E80-48AF-8A51-70673E900CA2}" type="presOf" srcId="{D4B7F6B3-730F-4807-8E66-A19594CA66EC}" destId="{BE2B4FEC-02A9-4799-B6A9-C8E3F09FB32F}" srcOrd="0" destOrd="1" presId="urn:microsoft.com/office/officeart/2005/8/layout/vList6"/>
    <dgm:cxn modelId="{EE1B11D6-D4CD-4B2D-AED2-20A9A20A0589}" type="presOf" srcId="{CE7D7857-AE57-4C93-8EF1-3BB76BBEBABF}" destId="{E5656C50-EA06-4824-93EF-A4377C7AC563}" srcOrd="0" destOrd="0" presId="urn:microsoft.com/office/officeart/2005/8/layout/vList6"/>
    <dgm:cxn modelId="{FC8D92D9-AAF2-4869-B81F-7005386BE2D9}" type="presOf" srcId="{8FB0D68B-0219-4674-9E39-57035E0EF9AD}" destId="{A3F40F63-1CC2-4101-8102-FDDA13706AE8}" srcOrd="0" destOrd="2" presId="urn:microsoft.com/office/officeart/2005/8/layout/vList6"/>
    <dgm:cxn modelId="{05988FE5-AC86-473A-A518-41338308D9C6}" srcId="{CBFF33D6-2109-472C-878D-B19A69E77FEB}" destId="{CE7D7857-AE57-4C93-8EF1-3BB76BBEBABF}" srcOrd="0" destOrd="0" parTransId="{C299245E-CF9A-4BF4-BC82-37EA14CE6637}" sibTransId="{A4496463-944C-4A22-BD3F-ED36F21E14BB}"/>
    <dgm:cxn modelId="{7E522CFB-40E7-4113-AEF7-FB48EF750C0B}" srcId="{8D828C9B-5293-4860-B3F6-049F9042EB7C}" destId="{5E432D10-EB63-4E9B-BC11-E7E2F2C6B32A}" srcOrd="3" destOrd="0" parTransId="{C77F21DD-6FC2-464D-8578-309C14DF124D}" sibTransId="{035086A0-46FC-47A9-99EE-1D6EF46CC273}"/>
    <dgm:cxn modelId="{8D6C98FB-4028-4198-BF1E-F0E229E6D82E}" type="presOf" srcId="{0DB4F859-ACE3-4C99-A710-47B785C4E0E8}" destId="{0A01FEE3-B9FF-47B5-B923-743A11BCC561}" srcOrd="0" destOrd="2" presId="urn:microsoft.com/office/officeart/2005/8/layout/vList6"/>
    <dgm:cxn modelId="{FFA6DDFD-9982-40ED-9D80-BD73CB2C1766}" srcId="{CE7D7857-AE57-4C93-8EF1-3BB76BBEBABF}" destId="{DB0334D6-8F2C-427E-A2D8-9F9CEBBC41BE}" srcOrd="2" destOrd="0" parTransId="{F50829FA-8168-4B9A-963E-557E0928815A}" sibTransId="{01C5ACB9-7805-4466-8921-09B1CC9CD9E8}"/>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3186684" y="1663"/>
          <a:ext cx="4780026" cy="1319763"/>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a:solidFill>
                <a:srgbClr val="26384B"/>
              </a:solidFill>
            </a:rPr>
            <a:t>Valpreventie in coalitie akkoord</a:t>
          </a:r>
        </a:p>
      </dsp:txBody>
      <dsp:txXfrm>
        <a:off x="3186684" y="166633"/>
        <a:ext cx="4285115" cy="989823"/>
      </dsp:txXfrm>
    </dsp:sp>
    <dsp:sp modelId="{E5656C50-EA06-4824-93EF-A4377C7AC563}">
      <dsp:nvSpPr>
        <dsp:cNvPr id="0" name=""/>
        <dsp:cNvSpPr/>
      </dsp:nvSpPr>
      <dsp:spPr>
        <a:xfrm>
          <a:off x="0" y="1663"/>
          <a:ext cx="3186684" cy="1319763"/>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solidFill>
                <a:srgbClr val="26384B"/>
              </a:solidFill>
            </a:rPr>
            <a:t>2021</a:t>
          </a:r>
        </a:p>
      </dsp:txBody>
      <dsp:txXfrm>
        <a:off x="64426" y="66089"/>
        <a:ext cx="3057832" cy="1190911"/>
      </dsp:txXfrm>
    </dsp:sp>
    <dsp:sp modelId="{0A01FEE3-B9FF-47B5-B923-743A11BCC561}">
      <dsp:nvSpPr>
        <dsp:cNvPr id="0" name=""/>
        <dsp:cNvSpPr/>
      </dsp:nvSpPr>
      <dsp:spPr>
        <a:xfrm>
          <a:off x="3186684" y="1453403"/>
          <a:ext cx="4780026" cy="1319763"/>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a:solidFill>
                <a:srgbClr val="26384B"/>
              </a:solidFill>
            </a:rPr>
            <a:t>Duiding valpreventie door Zorginstituut</a:t>
          </a:r>
        </a:p>
        <a:p>
          <a:pPr marL="228600" lvl="1" indent="-228600" algn="l" defTabSz="889000">
            <a:lnSpc>
              <a:spcPct val="90000"/>
            </a:lnSpc>
            <a:spcBef>
              <a:spcPct val="0"/>
            </a:spcBef>
            <a:spcAft>
              <a:spcPct val="15000"/>
            </a:spcAft>
            <a:buChar char="•"/>
          </a:pPr>
          <a:r>
            <a:rPr lang="nl-NL" sz="2000" kern="1200">
              <a:solidFill>
                <a:srgbClr val="26384B"/>
              </a:solidFill>
            </a:rPr>
            <a:t>IZA</a:t>
          </a:r>
        </a:p>
      </dsp:txBody>
      <dsp:txXfrm>
        <a:off x="3186684" y="1618373"/>
        <a:ext cx="4285115" cy="989823"/>
      </dsp:txXfrm>
    </dsp:sp>
    <dsp:sp modelId="{038E2F5C-B34A-464D-BF99-2C572512D7E0}">
      <dsp:nvSpPr>
        <dsp:cNvPr id="0" name=""/>
        <dsp:cNvSpPr/>
      </dsp:nvSpPr>
      <dsp:spPr>
        <a:xfrm>
          <a:off x="0" y="1453403"/>
          <a:ext cx="3186684" cy="1319763"/>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solidFill>
                <a:srgbClr val="26384B"/>
              </a:solidFill>
            </a:rPr>
            <a:t>2022</a:t>
          </a:r>
        </a:p>
      </dsp:txBody>
      <dsp:txXfrm>
        <a:off x="64426" y="1517829"/>
        <a:ext cx="3057832" cy="1190911"/>
      </dsp:txXfrm>
    </dsp:sp>
    <dsp:sp modelId="{A3F40F63-1CC2-4101-8102-FDDA13706AE8}">
      <dsp:nvSpPr>
        <dsp:cNvPr id="0" name=""/>
        <dsp:cNvSpPr/>
      </dsp:nvSpPr>
      <dsp:spPr>
        <a:xfrm>
          <a:off x="3186684" y="2905143"/>
          <a:ext cx="4780026" cy="1319763"/>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a:solidFill>
                <a:srgbClr val="26384B"/>
              </a:solidFill>
            </a:rPr>
            <a:t>GALA</a:t>
          </a:r>
        </a:p>
        <a:p>
          <a:pPr marL="228600" lvl="1" indent="-228600" algn="l" defTabSz="889000">
            <a:lnSpc>
              <a:spcPct val="90000"/>
            </a:lnSpc>
            <a:spcBef>
              <a:spcPct val="0"/>
            </a:spcBef>
            <a:spcAft>
              <a:spcPct val="15000"/>
            </a:spcAft>
            <a:buChar char="•"/>
          </a:pPr>
          <a:r>
            <a:rPr lang="nl-NL" sz="2000" kern="1200">
              <a:solidFill>
                <a:srgbClr val="26384B"/>
              </a:solidFill>
            </a:rPr>
            <a:t>SPUK en indienen integrale aanpak</a:t>
          </a:r>
        </a:p>
        <a:p>
          <a:pPr marL="228600" lvl="1" indent="-228600" algn="l" defTabSz="889000">
            <a:lnSpc>
              <a:spcPct val="90000"/>
            </a:lnSpc>
            <a:spcBef>
              <a:spcPct val="0"/>
            </a:spcBef>
            <a:spcAft>
              <a:spcPct val="15000"/>
            </a:spcAft>
            <a:buChar char="•"/>
          </a:pPr>
          <a:r>
            <a:rPr lang="nl-NL" sz="2000" kern="1200">
              <a:solidFill>
                <a:srgbClr val="26384B"/>
              </a:solidFill>
            </a:rPr>
            <a:t>Handreiking Ketenaanpak valpreventie</a:t>
          </a:r>
        </a:p>
      </dsp:txBody>
      <dsp:txXfrm>
        <a:off x="3186684" y="3070113"/>
        <a:ext cx="4285115" cy="989823"/>
      </dsp:txXfrm>
    </dsp:sp>
    <dsp:sp modelId="{3279F64B-58DE-4FAD-B3F9-5ED599EEC555}">
      <dsp:nvSpPr>
        <dsp:cNvPr id="0" name=""/>
        <dsp:cNvSpPr/>
      </dsp:nvSpPr>
      <dsp:spPr>
        <a:xfrm>
          <a:off x="0" y="2905143"/>
          <a:ext cx="3186684" cy="1319763"/>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solidFill>
                <a:srgbClr val="26384B"/>
              </a:solidFill>
            </a:rPr>
            <a:t>2023</a:t>
          </a:r>
        </a:p>
      </dsp:txBody>
      <dsp:txXfrm>
        <a:off x="64426" y="2969569"/>
        <a:ext cx="3057832" cy="1190911"/>
      </dsp:txXfrm>
    </dsp:sp>
    <dsp:sp modelId="{0CC01013-8AD6-4067-B93D-C64ED1E6EF8F}">
      <dsp:nvSpPr>
        <dsp:cNvPr id="0" name=""/>
        <dsp:cNvSpPr/>
      </dsp:nvSpPr>
      <dsp:spPr>
        <a:xfrm>
          <a:off x="3186684" y="4356883"/>
          <a:ext cx="4780026" cy="1319763"/>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kern="1200">
              <a:solidFill>
                <a:srgbClr val="26384B"/>
              </a:solidFill>
            </a:rPr>
            <a:t>Start inrichting ketenaanpak valpreventie in gemeenten</a:t>
          </a:r>
        </a:p>
        <a:p>
          <a:pPr marL="228600" lvl="1" indent="-228600" algn="l" defTabSz="889000">
            <a:lnSpc>
              <a:spcPct val="90000"/>
            </a:lnSpc>
            <a:spcBef>
              <a:spcPct val="0"/>
            </a:spcBef>
            <a:spcAft>
              <a:spcPct val="15000"/>
            </a:spcAft>
            <a:buChar char="•"/>
          </a:pPr>
          <a:r>
            <a:rPr lang="nl-NL" sz="2000" kern="1200">
              <a:solidFill>
                <a:srgbClr val="26384B"/>
              </a:solidFill>
            </a:rPr>
            <a:t>Landelijke communicatiecampagne</a:t>
          </a:r>
        </a:p>
      </dsp:txBody>
      <dsp:txXfrm>
        <a:off x="3186684" y="4521853"/>
        <a:ext cx="4285115" cy="989823"/>
      </dsp:txXfrm>
    </dsp:sp>
    <dsp:sp modelId="{E1215EAA-04A1-4431-BD47-B658A34F962A}">
      <dsp:nvSpPr>
        <dsp:cNvPr id="0" name=""/>
        <dsp:cNvSpPr/>
      </dsp:nvSpPr>
      <dsp:spPr>
        <a:xfrm>
          <a:off x="0" y="4356883"/>
          <a:ext cx="3186684" cy="1319763"/>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solidFill>
                <a:srgbClr val="26384B"/>
              </a:solidFill>
            </a:rPr>
            <a:t>2024</a:t>
          </a:r>
        </a:p>
      </dsp:txBody>
      <dsp:txXfrm>
        <a:off x="64426" y="4421309"/>
        <a:ext cx="3057832" cy="1190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2903220" y="0"/>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None/>
          </a:pPr>
          <a:r>
            <a:rPr lang="nl-NL" sz="1400" kern="1200">
              <a:solidFill>
                <a:srgbClr val="26384B"/>
              </a:solidFill>
            </a:rPr>
            <a:t>In gemeentelijk domein:</a:t>
          </a:r>
        </a:p>
        <a:p>
          <a:pPr marL="114300" lvl="1" indent="-114300" algn="l" defTabSz="622300">
            <a:lnSpc>
              <a:spcPct val="90000"/>
            </a:lnSpc>
            <a:spcBef>
              <a:spcPct val="0"/>
            </a:spcBef>
            <a:spcAft>
              <a:spcPct val="15000"/>
            </a:spcAft>
            <a:buChar char="•"/>
          </a:pPr>
          <a:r>
            <a:rPr lang="nl-NL" sz="1400" kern="1200">
              <a:solidFill>
                <a:srgbClr val="26384B"/>
              </a:solidFill>
            </a:rPr>
            <a:t>Voorlichting vallen en valpreventie</a:t>
          </a:r>
        </a:p>
        <a:p>
          <a:pPr marL="114300" lvl="1" indent="-114300" algn="l" defTabSz="622300">
            <a:lnSpc>
              <a:spcPct val="90000"/>
            </a:lnSpc>
            <a:spcBef>
              <a:spcPct val="0"/>
            </a:spcBef>
            <a:spcAft>
              <a:spcPct val="15000"/>
            </a:spcAft>
            <a:buChar char="•"/>
          </a:pPr>
          <a:r>
            <a:rPr lang="nl-NL" sz="1400" kern="1200">
              <a:solidFill>
                <a:srgbClr val="26384B"/>
              </a:solidFill>
            </a:rPr>
            <a:t>Regulier sport- en beweegaanbod</a:t>
          </a:r>
        </a:p>
      </dsp:txBody>
      <dsp:txXfrm>
        <a:off x="2903220" y="197937"/>
        <a:ext cx="3761018" cy="1187624"/>
      </dsp:txXfrm>
    </dsp:sp>
    <dsp:sp modelId="{E5656C50-EA06-4824-93EF-A4377C7AC563}">
      <dsp:nvSpPr>
        <dsp:cNvPr id="0" name=""/>
        <dsp:cNvSpPr/>
      </dsp:nvSpPr>
      <dsp:spPr>
        <a:xfrm>
          <a:off x="0" y="0"/>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nl-NL" sz="4500" kern="1200">
              <a:solidFill>
                <a:srgbClr val="26384B"/>
              </a:solidFill>
            </a:rPr>
            <a:t>Laag valrisico</a:t>
          </a:r>
        </a:p>
      </dsp:txBody>
      <dsp:txXfrm>
        <a:off x="77300" y="77300"/>
        <a:ext cx="2748620" cy="1428898"/>
      </dsp:txXfrm>
    </dsp:sp>
    <dsp:sp modelId="{0A01FEE3-B9FF-47B5-B923-743A11BCC561}">
      <dsp:nvSpPr>
        <dsp:cNvPr id="0" name=""/>
        <dsp:cNvSpPr/>
      </dsp:nvSpPr>
      <dsp:spPr>
        <a:xfrm>
          <a:off x="2903220" y="1741847"/>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None/>
          </a:pPr>
          <a:r>
            <a:rPr lang="nl-NL" sz="1400" kern="1200">
              <a:solidFill>
                <a:srgbClr val="26384B"/>
              </a:solidFill>
            </a:rPr>
            <a:t>In gemeentelijk domein:</a:t>
          </a:r>
        </a:p>
        <a:p>
          <a:pPr marL="114300" lvl="1" indent="-114300" algn="l" defTabSz="622300">
            <a:lnSpc>
              <a:spcPct val="90000"/>
            </a:lnSpc>
            <a:spcBef>
              <a:spcPct val="0"/>
            </a:spcBef>
            <a:spcAft>
              <a:spcPct val="15000"/>
            </a:spcAft>
            <a:buChar char="•"/>
          </a:pPr>
          <a:r>
            <a:rPr lang="nl-NL" sz="1400" kern="1200">
              <a:solidFill>
                <a:srgbClr val="26384B"/>
              </a:solidFill>
            </a:rPr>
            <a:t>Voorlichting vallen en valpreventie</a:t>
          </a:r>
        </a:p>
        <a:p>
          <a:pPr marL="114300" lvl="1" indent="-114300" algn="l" defTabSz="622300">
            <a:lnSpc>
              <a:spcPct val="90000"/>
            </a:lnSpc>
            <a:spcBef>
              <a:spcPct val="0"/>
            </a:spcBef>
            <a:spcAft>
              <a:spcPct val="15000"/>
            </a:spcAft>
            <a:buChar char="•"/>
          </a:pPr>
          <a:r>
            <a:rPr lang="nl-NL" sz="1400" kern="1200">
              <a:solidFill>
                <a:srgbClr val="26384B"/>
              </a:solidFill>
            </a:rPr>
            <a:t>Valpreventieve beweeginterventie</a:t>
          </a:r>
        </a:p>
      </dsp:txBody>
      <dsp:txXfrm>
        <a:off x="2903220" y="1939784"/>
        <a:ext cx="3761018" cy="1187624"/>
      </dsp:txXfrm>
    </dsp:sp>
    <dsp:sp modelId="{038E2F5C-B34A-464D-BF99-2C572512D7E0}">
      <dsp:nvSpPr>
        <dsp:cNvPr id="0" name=""/>
        <dsp:cNvSpPr/>
      </dsp:nvSpPr>
      <dsp:spPr>
        <a:xfrm>
          <a:off x="0" y="1741847"/>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nl-NL" sz="4500" kern="1200">
              <a:solidFill>
                <a:srgbClr val="26384B"/>
              </a:solidFill>
            </a:rPr>
            <a:t>Matig valrisico</a:t>
          </a:r>
        </a:p>
      </dsp:txBody>
      <dsp:txXfrm>
        <a:off x="77300" y="1819147"/>
        <a:ext cx="2748620" cy="1428898"/>
      </dsp:txXfrm>
    </dsp:sp>
    <dsp:sp modelId="{A3F40F63-1CC2-4101-8102-FDDA13706AE8}">
      <dsp:nvSpPr>
        <dsp:cNvPr id="0" name=""/>
        <dsp:cNvSpPr/>
      </dsp:nvSpPr>
      <dsp:spPr>
        <a:xfrm>
          <a:off x="2903220" y="3483695"/>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None/>
          </a:pPr>
          <a:r>
            <a:rPr lang="nl-NL" sz="1400" kern="1200">
              <a:solidFill>
                <a:srgbClr val="26384B"/>
              </a:solidFill>
            </a:rPr>
            <a:t>In zorgdomein:</a:t>
          </a:r>
        </a:p>
        <a:p>
          <a:pPr marL="114300" lvl="1" indent="-114300" algn="l" defTabSz="622300">
            <a:lnSpc>
              <a:spcPct val="90000"/>
            </a:lnSpc>
            <a:spcBef>
              <a:spcPct val="0"/>
            </a:spcBef>
            <a:spcAft>
              <a:spcPct val="15000"/>
            </a:spcAft>
            <a:buChar char="•"/>
          </a:pPr>
          <a:r>
            <a:rPr lang="nl-NL" sz="1400" kern="1200">
              <a:solidFill>
                <a:srgbClr val="26384B"/>
              </a:solidFill>
            </a:rPr>
            <a:t>Screenen op valrisicofactoren</a:t>
          </a:r>
        </a:p>
        <a:p>
          <a:pPr marL="114300" lvl="1" indent="-114300" algn="l" defTabSz="622300">
            <a:lnSpc>
              <a:spcPct val="90000"/>
            </a:lnSpc>
            <a:spcBef>
              <a:spcPct val="0"/>
            </a:spcBef>
            <a:spcAft>
              <a:spcPct val="15000"/>
            </a:spcAft>
            <a:buChar char="•"/>
          </a:pPr>
          <a:r>
            <a:rPr lang="nl-NL" sz="1400" kern="1200">
              <a:solidFill>
                <a:srgbClr val="26384B"/>
              </a:solidFill>
            </a:rPr>
            <a:t>Interventies en advies op maat</a:t>
          </a:r>
        </a:p>
        <a:p>
          <a:pPr marL="114300" lvl="1" indent="-114300" algn="l" defTabSz="622300">
            <a:lnSpc>
              <a:spcPct val="90000"/>
            </a:lnSpc>
            <a:spcBef>
              <a:spcPct val="0"/>
            </a:spcBef>
            <a:spcAft>
              <a:spcPct val="15000"/>
            </a:spcAft>
            <a:buNone/>
          </a:pPr>
          <a:r>
            <a:rPr lang="nl-NL" sz="1400" kern="1200">
              <a:solidFill>
                <a:srgbClr val="26384B"/>
              </a:solidFill>
            </a:rPr>
            <a:t>In gemeentelijk of zorgdomein:</a:t>
          </a:r>
        </a:p>
        <a:p>
          <a:pPr marL="114300" lvl="1" indent="-114300" algn="l" defTabSz="622300">
            <a:lnSpc>
              <a:spcPct val="90000"/>
            </a:lnSpc>
            <a:spcBef>
              <a:spcPct val="0"/>
            </a:spcBef>
            <a:spcAft>
              <a:spcPct val="15000"/>
            </a:spcAft>
            <a:buChar char="•"/>
          </a:pPr>
          <a:r>
            <a:rPr lang="nl-NL" sz="1400" kern="1200">
              <a:solidFill>
                <a:srgbClr val="26384B"/>
              </a:solidFill>
            </a:rPr>
            <a:t>Valpreventieve beweeginterventie</a:t>
          </a:r>
        </a:p>
      </dsp:txBody>
      <dsp:txXfrm>
        <a:off x="2903220" y="3681632"/>
        <a:ext cx="3761018" cy="1187624"/>
      </dsp:txXfrm>
    </dsp:sp>
    <dsp:sp modelId="{3279F64B-58DE-4FAD-B3F9-5ED599EEC555}">
      <dsp:nvSpPr>
        <dsp:cNvPr id="0" name=""/>
        <dsp:cNvSpPr/>
      </dsp:nvSpPr>
      <dsp:spPr>
        <a:xfrm>
          <a:off x="0" y="3483695"/>
          <a:ext cx="2903220" cy="1583498"/>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nl-NL" sz="4500" kern="1200">
              <a:solidFill>
                <a:srgbClr val="26384B"/>
              </a:solidFill>
            </a:rPr>
            <a:t>Hoog valrisico</a:t>
          </a:r>
        </a:p>
      </dsp:txBody>
      <dsp:txXfrm>
        <a:off x="77300" y="3560995"/>
        <a:ext cx="2748620" cy="142889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72A4A9-E1A5-3E4E-88D4-06D7317D4D95}" type="datetimeFigureOut">
              <a:rPr lang="en-US" smtClean="0"/>
              <a:pPr/>
              <a:t>6/20/2023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AFE0E-9518-1E45-BD0D-F203249614FE}" type="slidenum">
              <a:rPr lang="en-US" smtClean="0"/>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eiligheid.nl/kennisaanbod/infographic/infographic-ketenaanpak-valpreventi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eiligheid.nl/kennisaanbod/flyer/kaart-inschatting-valrisic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veiligheid.nl/kennisaanbod/interventie/de-valanalys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veiligheid.nl/kennisaanbod/infographic/overzicht-valpreventieve-beweeginterventi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veiligheid.nl/kennisaanbod/interventie/thuis-onbezorgd-mobie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veiligheid.nl/kennisaanbod/praktijkvoorbeeld/rotterdam-houdt-ouderen-beweging-na-valpreventieve-beweeginterventi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eiligheid.nl/kennisaanbod/advies/ouderen-motiveren-voor-valpreventi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rivm.nl/publicaties/monitor-valpreventie-advies-voor-plan-van-aanpa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ebforms.tripolis.com/veiligheid_n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orginstituutnederland.nl/actueel/nieuws/2022/04/07/valpreventi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Welkom allemaal bij deze bijeenkomst waarin ik jullie meer ga vertellen over de Ketenaanpak Valpreventie.</a:t>
            </a:r>
          </a:p>
          <a:p>
            <a:r>
              <a:rPr lang="nl-NL"/>
              <a:t>Mijn naam is … en ik werk als … bij …</a:t>
            </a:r>
          </a:p>
        </p:txBody>
      </p:sp>
    </p:spTree>
    <p:extLst>
      <p:ext uri="{BB962C8B-B14F-4D97-AF65-F5344CB8AC3E}">
        <p14:creationId xmlns:p14="http://schemas.microsoft.com/office/powerpoint/2010/main" val="296760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Nog even ingezoomd op hoe de SPUK eruit ziet en hoe valpreventie daarin staat.</a:t>
            </a:r>
          </a:p>
          <a:p>
            <a:r>
              <a:rPr lang="nl-NL"/>
              <a:t>De SPUK bestaat uit twee hoofdthema’s</a:t>
            </a:r>
          </a:p>
          <a:p>
            <a:pPr marL="171450" indent="-171450">
              <a:buFont typeface="Arial" panose="020B0604020202020204" pitchFamily="34" charset="0"/>
              <a:buChar char="•"/>
            </a:pPr>
            <a:r>
              <a:rPr lang="nl-NL"/>
              <a:t>het thema Sport en bewegen, waaronder het sportakkoord valt en de brede regeling combinatiefunctionarissen. Dit is Universele preventie voor ouderen ZONDER verhoogd valrisico</a:t>
            </a:r>
          </a:p>
          <a:p>
            <a:pPr marL="171450" indent="-171450">
              <a:buFont typeface="Arial" panose="020B0604020202020204" pitchFamily="34" charset="0"/>
              <a:buChar char="•"/>
            </a:pPr>
            <a:r>
              <a:rPr lang="nl-NL"/>
              <a:t>Het thema Gezondheid en Sociale Basis met een aantal specifieke thema’s zoals kansrijke start, mentale gezondheid, Eén tegen Eenzaamheid. En hieronder valt valpreventie, dit is selectieve en geïndiceerde preventie voor ouderen MET een verhoogd valrisico</a:t>
            </a:r>
          </a:p>
        </p:txBody>
      </p:sp>
    </p:spTree>
    <p:extLst>
      <p:ext uri="{BB962C8B-B14F-4D97-AF65-F5344CB8AC3E}">
        <p14:creationId xmlns:p14="http://schemas.microsoft.com/office/powerpoint/2010/main" val="175485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De landelijke doelstellingen die ik eerder schetste is door </a:t>
            </a:r>
            <a:r>
              <a:rPr lang="nl-NL" sz="1200" err="1">
                <a:solidFill>
                  <a:srgbClr val="000000"/>
                </a:solidFill>
                <a:effectLst/>
                <a:latin typeface="Calibri"/>
                <a:ea typeface="Calibri" panose="020F0502020204030204" pitchFamily="34" charset="0"/>
                <a:cs typeface="Calibri"/>
              </a:rPr>
              <a:t>VeiligheidNL</a:t>
            </a:r>
            <a:r>
              <a:rPr lang="nl-NL" sz="1200">
                <a:solidFill>
                  <a:srgbClr val="000000"/>
                </a:solidFill>
                <a:effectLst/>
                <a:latin typeface="Calibri"/>
                <a:ea typeface="Calibri" panose="020F0502020204030204" pitchFamily="34" charset="0"/>
                <a:cs typeface="Calibri"/>
              </a:rPr>
              <a:t> ook op een landkaart </a:t>
            </a:r>
            <a:r>
              <a:rPr lang="nl-NL">
                <a:solidFill>
                  <a:srgbClr val="000000"/>
                </a:solidFill>
                <a:latin typeface="Calibri"/>
                <a:ea typeface="Calibri" panose="020F0502020204030204" pitchFamily="34" charset="0"/>
                <a:cs typeface="Calibri"/>
              </a:rPr>
              <a:t>vertaald</a:t>
            </a:r>
            <a:r>
              <a:rPr lang="nl-NL" sz="1200">
                <a:solidFill>
                  <a:srgbClr val="000000"/>
                </a:solidFill>
                <a:effectLst/>
                <a:latin typeface="Calibri"/>
                <a:ea typeface="Calibri" panose="020F0502020204030204" pitchFamily="34" charset="0"/>
                <a:cs typeface="Calibri"/>
              </a:rPr>
              <a:t> naar doelstellingen per gemeente.</a:t>
            </a:r>
          </a:p>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Hierin vind je per gemeente het aantal op te sporen ouderen en het aantal ouderen die mee zouden moeten doen aan een valpreventieve beweeginterventie.</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Gemeenten aan zet voor valpreventie | VeiligheidNL</a:t>
            </a: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53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1241425"/>
            <a:ext cx="5949950" cy="3349625"/>
          </a:xfrm>
        </p:spPr>
      </p:sp>
      <p:sp>
        <p:nvSpPr>
          <p:cNvPr id="3" name="Tijdelijke aanduiding voor notities 2"/>
          <p:cNvSpPr>
            <a:spLocks noGrp="1"/>
          </p:cNvSpPr>
          <p:nvPr>
            <p:ph type="body" idx="1"/>
          </p:nvPr>
        </p:nvSpPr>
        <p:spPr/>
        <p:txBody>
          <a:bodyPr/>
          <a:lstStyle/>
          <a:p>
            <a:r>
              <a:rPr lang="nl-NL"/>
              <a:t>En hoe gaan we dat dan doen? Met de Ketenaanpak Valpreventie werken we effectief aan valpreventie.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A4A11-3B54-4C0A-80B9-93E1439E0F3E}" type="slidenum">
              <a:rPr kumimoji="0" lang="nl-NL"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8960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De Ketenaanpak Valpreventie wordt toegelicht in de </a:t>
            </a:r>
            <a:r>
              <a:rPr lang="nl-NL" err="1"/>
              <a:t>infographic</a:t>
            </a:r>
            <a:r>
              <a:rPr lang="nl-NL"/>
              <a:t> Ketenaanpak Valpreventie Ouderen. Via de QR-code kom je bij deze </a:t>
            </a:r>
            <a:r>
              <a:rPr lang="nl-NL" err="1"/>
              <a:t>infographic</a:t>
            </a:r>
            <a:r>
              <a:rPr lang="nl-NL"/>
              <a:t>.</a:t>
            </a:r>
          </a:p>
          <a:p>
            <a:pPr marL="0" marR="0" lvl="0" indent="0" defTabSz="914400" eaLnBrk="1" fontAlgn="auto" latinLnBrk="0" hangingPunct="1">
              <a:lnSpc>
                <a:spcPct val="100000"/>
              </a:lnSpc>
              <a:spcBef>
                <a:spcPts val="400"/>
              </a:spcBef>
              <a:spcAft>
                <a:spcPts val="0"/>
              </a:spcAft>
              <a:buClrTx/>
              <a:buSzTx/>
              <a:buFontTx/>
              <a:buNone/>
              <a:tabLst/>
              <a:defRPr/>
            </a:pPr>
            <a:r>
              <a:rPr lang="nl-NL"/>
              <a:t>In de bijbehorende interactieve PDF doorloop je de stappen van de keten en vind je verdere toelichting en links naar handige tools en materialen. </a:t>
            </a:r>
          </a:p>
          <a:p>
            <a:r>
              <a:rPr lang="nl-NL"/>
              <a:t>De Ketenaanpak Valpreventie is ontwikkeld door VeiligheidNL en is gebaseerd op richtlijnen, onderzoek en stakeholdergesprekken met de praktijk.</a:t>
            </a:r>
          </a:p>
          <a:p>
            <a:r>
              <a:rPr lang="nl-NL"/>
              <a:t>Een goede samenwerking tussen het zorgdomein en het gemeentelijk domein is van groot belang voor het laten slagen van de ketenaanpak valpreventie.</a:t>
            </a:r>
          </a:p>
          <a:p>
            <a:r>
              <a:rPr lang="nl-NL"/>
              <a:t>Middels de kleuren oranje en blauw wordt inzichtelijk gemaakt welke onderdelen plaatsvinden in het gemeentelijk domein en welke onderdelen in het zorgdomein.</a:t>
            </a:r>
          </a:p>
          <a:p>
            <a:r>
              <a:rPr lang="nl-NL"/>
              <a:t>Ik zal nu per stap verdere toelichting geven.</a:t>
            </a:r>
          </a:p>
          <a:p>
            <a:endParaRPr lang="nl-NL"/>
          </a:p>
          <a:p>
            <a:r>
              <a:rPr lang="nl-NL" err="1">
                <a:hlinkClick r:id="rId3"/>
              </a:rPr>
              <a:t>Infographic</a:t>
            </a:r>
            <a:r>
              <a:rPr lang="nl-NL">
                <a:hlinkClick r:id="rId3"/>
              </a:rPr>
              <a:t> Ketenaanpak valpreventie | VeiligheidNL</a:t>
            </a:r>
            <a:endParaRPr lang="nl-NL"/>
          </a:p>
        </p:txBody>
      </p:sp>
    </p:spTree>
    <p:extLst>
      <p:ext uri="{BB962C8B-B14F-4D97-AF65-F5344CB8AC3E}">
        <p14:creationId xmlns:p14="http://schemas.microsoft.com/office/powerpoint/2010/main" val="37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a:effectLst/>
                <a:latin typeface="Calibri"/>
                <a:ea typeface="Calibri" panose="020F0502020204030204" pitchFamily="34" charset="0"/>
                <a:cs typeface="Calibri"/>
              </a:rPr>
              <a:t>De eerste stap in de ketenaanpak is het opsporen van ouderen met een verhoogd valrisico. </a:t>
            </a:r>
            <a:endParaRPr lang="nl-NL">
              <a:latin typeface="Calibri"/>
              <a:ea typeface="Calibri" panose="020F0502020204030204" pitchFamily="34" charset="0"/>
              <a:cs typeface="Calibri"/>
            </a:endParaRPr>
          </a:p>
          <a:p>
            <a:r>
              <a:rPr lang="nl-NL" sz="1200">
                <a:effectLst/>
                <a:latin typeface="Calibri"/>
                <a:ea typeface="Calibri" panose="020F0502020204030204" pitchFamily="34" charset="0"/>
                <a:cs typeface="Calibri"/>
              </a:rPr>
              <a:t>Dit kan iedereen doen. </a:t>
            </a:r>
            <a:endParaRPr lang="nl-NL">
              <a:latin typeface="Calibri"/>
              <a:ea typeface="Calibri" panose="020F0502020204030204" pitchFamily="34" charset="0"/>
              <a:cs typeface="Calibri"/>
            </a:endParaRPr>
          </a:p>
          <a:p>
            <a:r>
              <a:rPr lang="nl-NL" sz="1200">
                <a:effectLst/>
                <a:latin typeface="Calibri"/>
                <a:ea typeface="Calibri" panose="020F0502020204030204" pitchFamily="34" charset="0"/>
                <a:cs typeface="Calibri"/>
              </a:rPr>
              <a:t>Zowel medewerkers uit het gemeentelijk en zorgdomein als ouderen zelf of hun mantelzorgers/naasten (het informele domein).</a:t>
            </a:r>
          </a:p>
          <a:p>
            <a:r>
              <a:rPr lang="nl-NL" sz="1200">
                <a:effectLst/>
                <a:latin typeface="Calibri"/>
                <a:cs typeface="Calibri"/>
              </a:rPr>
              <a:t>De drie vragen die gesteld worden zijn:</a:t>
            </a:r>
          </a:p>
          <a:p>
            <a:pPr marL="171450" indent="-171450">
              <a:buFontTx/>
              <a:buChar char="-"/>
            </a:pPr>
            <a:r>
              <a:rPr lang="nl-NL" sz="1200">
                <a:effectLst/>
                <a:latin typeface="Calibri"/>
                <a:cs typeface="Calibri"/>
              </a:rPr>
              <a:t>Bent u de afgelopen 12 maanden gevallen?</a:t>
            </a:r>
          </a:p>
          <a:p>
            <a:pPr marL="171450" indent="-171450">
              <a:buFontTx/>
              <a:buChar char="-"/>
            </a:pPr>
            <a:r>
              <a:rPr lang="nl-NL">
                <a:latin typeface="Calibri"/>
                <a:cs typeface="Calibri"/>
              </a:rPr>
              <a:t>Bent u bezorgd om te vallen?</a:t>
            </a:r>
          </a:p>
          <a:p>
            <a:pPr marL="171450" indent="-171450">
              <a:buFontTx/>
              <a:buChar char="-"/>
            </a:pPr>
            <a:r>
              <a:rPr lang="nl-NL">
                <a:latin typeface="Calibri"/>
                <a:cs typeface="Calibri"/>
              </a:rPr>
              <a:t>Heeft u moeite met bewegen, lopen of balans houden?</a:t>
            </a:r>
          </a:p>
          <a:p>
            <a:pPr marL="0" indent="0">
              <a:buFontTx/>
              <a:buNone/>
            </a:pPr>
            <a:r>
              <a:rPr lang="nl-NL">
                <a:latin typeface="Calibri"/>
                <a:cs typeface="Calibri"/>
              </a:rPr>
              <a:t>Als er één of meerdere van deze vragen met ‘Ja’ beantwoord wordt, dan is er sprake van een verhoogd valrisico en moet dit valrisico verder in kaart gebracht worden door een professional.</a:t>
            </a:r>
          </a:p>
          <a:p>
            <a:pPr marL="0" indent="0">
              <a:buFontTx/>
              <a:buNone/>
            </a:pPr>
            <a:r>
              <a:rPr lang="nl-NL">
                <a:latin typeface="Calibri"/>
                <a:cs typeface="Calibri"/>
              </a:rPr>
              <a:t>Als alle vragen met ‘nee’ worden beantwoord dan is er een laag valrisico. Dan wordt er voorlichting gegeven over vallen en valpreventie en wordt er doorverwezen naar regulier sport- en beweegaanbod.</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FEA4A11-3B54-4C0A-80B9-93E1439E0F3E}" type="slidenum">
              <a:rPr kumimoji="0" lang="nl-NL" sz="14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15</a:t>
            </a:fld>
            <a:endParaRPr kumimoji="0" lang="nl-NL" sz="14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26445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Voor het opsporen van ouderen met een verhoogd valrisico kan deze valrisico signaalkaart breed ingezet worden.</a:t>
            </a:r>
          </a:p>
          <a:p>
            <a:r>
              <a:rPr lang="nl-NL"/>
              <a:t>Deze signaalkaart kan neergelegd worden op plekken waar veel ouderen komen zoals het buurthuis, de bibliotheek of de apotheker en kan door iedereen gebruikt worden.</a:t>
            </a:r>
          </a:p>
          <a:p>
            <a:endParaRPr lang="nl-NL"/>
          </a:p>
          <a:p>
            <a:r>
              <a:rPr lang="nl-NL">
                <a:hlinkClick r:id="rId3"/>
              </a:rPr>
              <a:t>Kaart inschatting valrisico | VeiligheidNL</a:t>
            </a:r>
            <a:endParaRPr lang="nl-NL"/>
          </a:p>
        </p:txBody>
      </p:sp>
    </p:spTree>
    <p:extLst>
      <p:ext uri="{BB962C8B-B14F-4D97-AF65-F5344CB8AC3E}">
        <p14:creationId xmlns:p14="http://schemas.microsoft.com/office/powerpoint/2010/main" val="150408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Als ouderen met een verhoogd valrisico zijn opgespoord dan is het belangrijk dat bepaald wordt wat de mate van valrisico is. </a:t>
            </a:r>
          </a:p>
          <a:p>
            <a:r>
              <a:rPr lang="nl-NL"/>
              <a:t>De mate van valrisico kan bepaald worden door professionals in het gemeentelijk domein of het zorgdomein. Ouderen zelf, hun mantelzorgers of vrijwilligers kunnen dit niet.</a:t>
            </a:r>
            <a:endParaRPr lang="en-US"/>
          </a:p>
          <a:p>
            <a:r>
              <a:rPr lang="nl-NL"/>
              <a:t>Het vaststellen van de mate van valrisico kan via verschillende wegen plaatsvinden:</a:t>
            </a:r>
          </a:p>
          <a:p>
            <a:pPr marL="171450" indent="-171450">
              <a:buFont typeface="Arial" panose="020B0604020202020204" pitchFamily="34" charset="0"/>
              <a:buChar char="•"/>
            </a:pPr>
            <a:r>
              <a:rPr lang="nl-NL"/>
              <a:t>Direct bij het vaststellen van een verhoogd valrisico door een zorgverlener </a:t>
            </a:r>
          </a:p>
          <a:p>
            <a:pPr marL="171450" indent="-171450">
              <a:buFont typeface="Arial" panose="020B0604020202020204" pitchFamily="34" charset="0"/>
              <a:buChar char="•"/>
            </a:pPr>
            <a:r>
              <a:rPr lang="nl-NL"/>
              <a:t>Tijdens een Vitaliteitsbijeenkomst waarbij professionals uit het zorg en/of gemeentelijk domein aanwezig zijn</a:t>
            </a:r>
          </a:p>
          <a:p>
            <a:pPr marL="171450" indent="-171450">
              <a:buFont typeface="Arial" panose="020B0604020202020204" pitchFamily="34" charset="0"/>
              <a:buChar char="•"/>
            </a:pPr>
            <a:r>
              <a:rPr lang="nl-NL"/>
              <a:t>Via een doorverwijzing naar een zorgverlener vanuit het informele domein (dus vanuit ouderen zelf, mantelzorgers of vrijwilligers).</a:t>
            </a:r>
          </a:p>
        </p:txBody>
      </p:sp>
    </p:spTree>
    <p:extLst>
      <p:ext uri="{BB962C8B-B14F-4D97-AF65-F5344CB8AC3E}">
        <p14:creationId xmlns:p14="http://schemas.microsoft.com/office/powerpoint/2010/main" val="163724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Met behulp van de volledige </a:t>
            </a:r>
            <a:r>
              <a:rPr lang="nl-NL" err="1"/>
              <a:t>valrisicotest</a:t>
            </a:r>
            <a:r>
              <a:rPr lang="nl-NL"/>
              <a:t> kan de mate van valrisico worden bepaald.</a:t>
            </a:r>
          </a:p>
          <a:p>
            <a:r>
              <a:rPr lang="nl-NL"/>
              <a:t>Deze is te zien op de slide.</a:t>
            </a:r>
          </a:p>
          <a:p>
            <a:r>
              <a:rPr lang="nl-NL"/>
              <a:t>Met behulp van een aantal vragen, eventueel aangevuld met een looptest wordt de mate van het valrisico bepaald.</a:t>
            </a:r>
          </a:p>
        </p:txBody>
      </p:sp>
    </p:spTree>
    <p:extLst>
      <p:ext uri="{BB962C8B-B14F-4D97-AF65-F5344CB8AC3E}">
        <p14:creationId xmlns:p14="http://schemas.microsoft.com/office/powerpoint/2010/main" val="118700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a:t>Nog even een herhaling:</a:t>
            </a:r>
          </a:p>
          <a:p>
            <a:pPr marL="171450" indent="-171450">
              <a:buFont typeface="Arial" panose="020B0604020202020204" pitchFamily="34" charset="0"/>
              <a:buChar char="•"/>
            </a:pPr>
            <a:r>
              <a:rPr lang="nl-NL"/>
              <a:t>Ouderen met een laag valrisico worden doorverwezen naar regulier sport- en beweegaanbod en krijgen voorlichting over vallen en valpreventie in het gemeentelijk domein</a:t>
            </a:r>
          </a:p>
          <a:p>
            <a:pPr marL="171450" indent="-171450">
              <a:buFont typeface="Arial" panose="020B0604020202020204" pitchFamily="34" charset="0"/>
              <a:buChar char="•"/>
            </a:pPr>
            <a:r>
              <a:rPr lang="nl-NL"/>
              <a:t>Ouderen met een matig valrisico worden doorverwezen naar een valpreventieve beweeginterventie en krijgen voorlichting over vallen en valpreventie in het gemeentelijk domein</a:t>
            </a:r>
          </a:p>
          <a:p>
            <a:pPr marL="171450" indent="-171450">
              <a:buFont typeface="Arial" panose="020B0604020202020204" pitchFamily="34" charset="0"/>
              <a:buChar char="•"/>
            </a:pPr>
            <a:r>
              <a:rPr lang="nl-NL"/>
              <a:t>Ouderen met een hoog valrisico worden doorverwezen voor screening op valrisicofactoren middels de Valanalyse en krijgen naar aanleiding daarvan een valpreventieve beweeginterventie in het gemeentelijk domein of zorgdomein (afhankelijk van de indicatiestelling) en valpreventie advies op maat in het zorgdomein</a:t>
            </a:r>
          </a:p>
          <a:p>
            <a:endParaRPr lang="nl-NL"/>
          </a:p>
        </p:txBody>
      </p:sp>
    </p:spTree>
    <p:extLst>
      <p:ext uri="{BB962C8B-B14F-4D97-AF65-F5344CB8AC3E}">
        <p14:creationId xmlns:p14="http://schemas.microsoft.com/office/powerpoint/2010/main" val="188001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De volgende stap is dat ouderen met een hoog valrisico worden gescreend op valrisicofactoren.</a:t>
            </a:r>
            <a:endParaRPr lang="nl-NL">
              <a:solidFill>
                <a:srgbClr val="000000"/>
              </a:solidFill>
              <a:latin typeface="Calibri"/>
              <a:cs typeface="Calibri"/>
            </a:endParaRPr>
          </a:p>
          <a:p>
            <a:endParaRPr lang="nl-NL"/>
          </a:p>
        </p:txBody>
      </p:sp>
    </p:spTree>
    <p:extLst>
      <p:ext uri="{BB962C8B-B14F-4D97-AF65-F5344CB8AC3E}">
        <p14:creationId xmlns:p14="http://schemas.microsoft.com/office/powerpoint/2010/main" val="361358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Tx/>
              <a:buNone/>
            </a:pPr>
            <a:r>
              <a:rPr lang="nl-NL"/>
              <a:t>Om te beginnen: vallen, is dat nou zo’n groot probleem?</a:t>
            </a:r>
          </a:p>
        </p:txBody>
      </p:sp>
    </p:spTree>
    <p:extLst>
      <p:ext uri="{BB962C8B-B14F-4D97-AF65-F5344CB8AC3E}">
        <p14:creationId xmlns:p14="http://schemas.microsoft.com/office/powerpoint/2010/main" val="418115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val wordt meestal veroorzaakt door een interactie van verschillende risicofactoren.</a:t>
            </a:r>
          </a:p>
          <a:p>
            <a:r>
              <a:rPr lang="nl-NL"/>
              <a:t>En daarom is het belangrijk om bij ouderen met een hoog valrisico de aanwezige valrisicofactoren in kaart te brengen. </a:t>
            </a:r>
            <a:endParaRPr lang="en-US"/>
          </a:p>
          <a:p>
            <a:r>
              <a:rPr lang="nl-NL"/>
              <a:t>Hiervoor kun je gebruik maken van de Valanalyse. </a:t>
            </a:r>
          </a:p>
          <a:p>
            <a:r>
              <a:rPr lang="nl-NL"/>
              <a:t>De Valanalyse kan afgenomen worden door een huisarts, POH, (wijk)verpleegkundige, medisch specialist of middels een samenwerking tussen fysiotherapeut en/of ergotherapeut en de huisarts of POH. </a:t>
            </a:r>
          </a:p>
          <a:p>
            <a:r>
              <a:rPr lang="nl-NL"/>
              <a:t>Op basis van de inventarisatie van valrisicofactoren worden praktische adviezen gegeven of advies om client door te verwijzen naar een specialist op dat gebied.</a:t>
            </a:r>
          </a:p>
          <a:p>
            <a:endParaRPr lang="nl-NL"/>
          </a:p>
          <a:p>
            <a:r>
              <a:rPr lang="nl-NL"/>
              <a:t>De Valanalyse is gebaseerd op de Nederlandse en de Wereld Richtlijn.</a:t>
            </a:r>
          </a:p>
          <a:p>
            <a:endParaRPr lang="nl-NL"/>
          </a:p>
          <a:p>
            <a:r>
              <a:rPr lang="nl-NL">
                <a:hlinkClick r:id="rId3"/>
              </a:rPr>
              <a:t>De Valanalyse | VeiligheidNL</a:t>
            </a:r>
            <a:endParaRPr lang="nl-NL"/>
          </a:p>
        </p:txBody>
      </p:sp>
    </p:spTree>
    <p:extLst>
      <p:ext uri="{BB962C8B-B14F-4D97-AF65-F5344CB8AC3E}">
        <p14:creationId xmlns:p14="http://schemas.microsoft.com/office/powerpoint/2010/main" val="48385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a:t>De derde stap in de keten is het aanbieden van interventies.</a:t>
            </a:r>
          </a:p>
        </p:txBody>
      </p:sp>
    </p:spTree>
    <p:extLst>
      <p:ext uri="{BB962C8B-B14F-4D97-AF65-F5344CB8AC3E}">
        <p14:creationId xmlns:p14="http://schemas.microsoft.com/office/powerpoint/2010/main" val="4130179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effectieve valpreventie-aanpak bevat dus áltijd een valpreventieve beweeginterventie, zowel voor ouderen met een matig als een hoog valrisico.</a:t>
            </a:r>
            <a:endParaRPr lang="en-US"/>
          </a:p>
          <a:p>
            <a:r>
              <a:rPr lang="nl-NL"/>
              <a:t>Deze interventie heeft de sterkste bewijskracht dat het effectief het valrisico verlaagt. </a:t>
            </a:r>
          </a:p>
          <a:p>
            <a:r>
              <a:rPr lang="nl-NL"/>
              <a:t>Voor ouderen met een hoog valrisico worden aanvullend op de valpreventieve beweeginterventie interventies aangeboden die aangrijpen op de valrisicofactoren die zijn vastgesteld tijdens de screening.</a:t>
            </a:r>
          </a:p>
          <a:p>
            <a:r>
              <a:rPr lang="nl-NL"/>
              <a:t>Bijvoorbeeld het verlagen van de dosering van bepaalde medicatie of het aanpassen van huis en omgeving. Voor zowel ouderen met een laag, matig als hoog valrisico moet verschillend aanbod georganiseerd worden.</a:t>
            </a:r>
            <a:endParaRPr lang="en-US"/>
          </a:p>
          <a:p>
            <a:r>
              <a:rPr lang="nl-NL"/>
              <a:t>Hier ga ik op de volgende slides verder op in.</a:t>
            </a:r>
            <a:endParaRPr lang="en-US"/>
          </a:p>
          <a:p>
            <a:endParaRPr lang="nl-NL"/>
          </a:p>
        </p:txBody>
      </p:sp>
    </p:spTree>
    <p:extLst>
      <p:ext uri="{BB962C8B-B14F-4D97-AF65-F5344CB8AC3E}">
        <p14:creationId xmlns:p14="http://schemas.microsoft.com/office/powerpoint/2010/main" val="2933758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laag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Voor ouderen die een</a:t>
            </a:r>
            <a:r>
              <a:rPr lang="nl-NL" sz="1200" b="1">
                <a:effectLst/>
                <a:latin typeface="Verdana" panose="020B0604030504040204" pitchFamily="34" charset="0"/>
                <a:ea typeface="Calibri" panose="020F0502020204030204" pitchFamily="34" charset="0"/>
                <a:cs typeface="Calibri" panose="020F0502020204030204" pitchFamily="34" charset="0"/>
              </a:rPr>
              <a:t> laag valrisico </a:t>
            </a:r>
            <a:r>
              <a:rPr lang="nl-NL" sz="1200">
                <a:effectLst/>
                <a:latin typeface="Verdana" panose="020B0604030504040204" pitchFamily="34" charset="0"/>
                <a:ea typeface="Calibri" panose="020F0502020204030204" pitchFamily="34" charset="0"/>
                <a:cs typeface="Calibri" panose="020F0502020204030204" pitchFamily="34" charset="0"/>
              </a:rPr>
              <a:t>hebben zijn er diverse erkende algemene beweeginterventies die helpen bij het stimuleren van fysieke activiteit. Deze kunnen ook worden ingezet bij ouderen die een valpreventieve beweeginterventie hebben afgerond. Dit zijn interventies als: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err="1">
                <a:effectLst/>
                <a:latin typeface="Verdana" panose="020B0604030504040204" pitchFamily="34" charset="0"/>
                <a:ea typeface="Calibri" panose="020F0502020204030204" pitchFamily="34" charset="0"/>
                <a:cs typeface="Calibri" panose="020F0502020204030204" pitchFamily="34" charset="0"/>
              </a:rPr>
              <a:t>Oldstars</a:t>
            </a:r>
            <a:r>
              <a:rPr lang="nl-NL" sz="1200">
                <a:effectLst/>
                <a:latin typeface="Verdana" panose="020B0604030504040204" pitchFamily="34" charset="0"/>
                <a:ea typeface="Calibri" panose="020F0502020204030204" pitchFamily="34" charset="0"/>
                <a:cs typeface="Calibri" panose="020F0502020204030204" pitchFamily="34" charset="0"/>
              </a:rPr>
              <a:t>/</a:t>
            </a:r>
            <a:r>
              <a:rPr lang="nl-NL" sz="1200" err="1">
                <a:effectLst/>
                <a:latin typeface="Verdana" panose="020B0604030504040204" pitchFamily="34" charset="0"/>
                <a:ea typeface="Calibri" panose="020F0502020204030204" pitchFamily="34" charset="0"/>
                <a:cs typeface="Calibri" panose="020F0502020204030204" pitchFamily="34" charset="0"/>
              </a:rPr>
              <a:t>Walking</a:t>
            </a:r>
            <a:r>
              <a:rPr lang="nl-NL" sz="1200">
                <a:effectLst/>
                <a:latin typeface="Verdana" panose="020B0604030504040204" pitchFamily="34" charset="0"/>
                <a:ea typeface="Calibri" panose="020F0502020204030204" pitchFamily="34" charset="0"/>
                <a:cs typeface="Calibri" panose="020F0502020204030204" pitchFamily="34" charset="0"/>
              </a:rPr>
              <a:t> Football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Sociaal Vitaal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Functionele Training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Meer Bewegen voor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Actief Plus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En Zeker Bewegen</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p>
            <a:endParaRPr lang="nl-NL"/>
          </a:p>
        </p:txBody>
      </p:sp>
    </p:spTree>
    <p:extLst>
      <p:ext uri="{BB962C8B-B14F-4D97-AF65-F5344CB8AC3E}">
        <p14:creationId xmlns:p14="http://schemas.microsoft.com/office/powerpoint/2010/main" val="262682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matig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Ouderen met een matig valrisico worden doorverwezen naar een valpreventieve beweeginterventie: Vallen Verleden Tijd, In Balans of </a:t>
            </a:r>
            <a:r>
              <a:rPr lang="nl-NL" sz="1200" err="1">
                <a:effectLst/>
                <a:latin typeface="Verdana" panose="020B0604030504040204" pitchFamily="34" charset="0"/>
                <a:ea typeface="Calibri" panose="020F0502020204030204" pitchFamily="34" charset="0"/>
                <a:cs typeface="Calibri" panose="020F0502020204030204" pitchFamily="34" charset="0"/>
              </a:rPr>
              <a:t>Otago</a:t>
            </a:r>
            <a:r>
              <a:rPr lang="nl-NL" sz="1200">
                <a:effectLst/>
                <a:latin typeface="Verdana" panose="020B0604030504040204" pitchFamily="34" charset="0"/>
                <a:ea typeface="Calibri" panose="020F0502020204030204" pitchFamily="34" charset="0"/>
                <a:cs typeface="Calibri" panose="020F0502020204030204" pitchFamily="34" charset="0"/>
              </a:rPr>
              <a:t>.</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Ik vertel straks meer over deze erkende interventies</a:t>
            </a:r>
          </a:p>
        </p:txBody>
      </p:sp>
    </p:spTree>
    <p:extLst>
      <p:ext uri="{BB962C8B-B14F-4D97-AF65-F5344CB8AC3E}">
        <p14:creationId xmlns:p14="http://schemas.microsoft.com/office/powerpoint/2010/main" val="268111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a:effectLst/>
                <a:latin typeface="Verdana" panose="020B0604030504040204" pitchFamily="34" charset="0"/>
                <a:ea typeface="Calibri" panose="020F0502020204030204" pitchFamily="34" charset="0"/>
                <a:cs typeface="Calibri" panose="020F0502020204030204" pitchFamily="34" charset="0"/>
              </a:rPr>
              <a:t>Ouderen met een hoog valrisico krijgen interventies en advies op maat op basis van de geïdentificeerde valrisicofactoren uit de Valanalyse.</a:t>
            </a:r>
          </a:p>
          <a:p>
            <a:r>
              <a:rPr lang="nl-NL" sz="1200">
                <a:effectLst/>
                <a:latin typeface="Verdana" panose="020B0604030504040204" pitchFamily="34" charset="0"/>
                <a:ea typeface="Calibri" panose="020F0502020204030204" pitchFamily="34" charset="0"/>
                <a:cs typeface="Calibri" panose="020F0502020204030204" pitchFamily="34" charset="0"/>
              </a:rPr>
              <a:t>Daaruit kan bijvoorbeeld valangst geconstateerd worden.</a:t>
            </a:r>
          </a:p>
          <a:p>
            <a:r>
              <a:rPr lang="nl-NL" sz="1200">
                <a:effectLst/>
                <a:latin typeface="Verdana" panose="020B0604030504040204" pitchFamily="34" charset="0"/>
                <a:ea typeface="Calibri" panose="020F0502020204030204" pitchFamily="34" charset="0"/>
                <a:cs typeface="Calibri" panose="020F0502020204030204" pitchFamily="34" charset="0"/>
              </a:rPr>
              <a:t>Om ouderen met valangst meer te laten bewegen is daarom een specifieke aanpak nodig, gericht op het wegnemen van de valangst en het vergroten van het vertrouwen in eigen bewegingsvaardigheden.</a:t>
            </a:r>
          </a:p>
          <a:p>
            <a:r>
              <a:rPr lang="nl-NL" sz="1200">
                <a:effectLst/>
                <a:latin typeface="Verdana" panose="020B0604030504040204" pitchFamily="34" charset="0"/>
                <a:ea typeface="Calibri" panose="020F0502020204030204" pitchFamily="34" charset="0"/>
                <a:cs typeface="Calibri" panose="020F0502020204030204" pitchFamily="34" charset="0"/>
              </a:rPr>
              <a:t>In Nederland is daarvoor de erkende interventie Zicht op Evenwicht beschikbaar.</a:t>
            </a:r>
          </a:p>
          <a:p>
            <a:r>
              <a:rPr lang="nl-NL" sz="1200">
                <a:effectLst/>
                <a:latin typeface="Verdana" panose="020B0604030504040204" pitchFamily="34" charset="0"/>
                <a:ea typeface="Calibri" panose="020F0502020204030204" pitchFamily="34" charset="0"/>
                <a:cs typeface="Calibri" panose="020F0502020204030204" pitchFamily="34" charset="0"/>
              </a:rPr>
              <a:t>Dit is een aanpak gebaseerd op cognitieve gedragstherapie</a:t>
            </a:r>
            <a:endParaRPr lang="nl-NL" sz="120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Daarnaast worden ouderen doorverwezen naar een valpreventieve beweeginterventie: Vallen Verleden Tijd, In Balans of </a:t>
            </a:r>
            <a:r>
              <a:rPr lang="nl-NL" sz="1200" err="1">
                <a:effectLst/>
                <a:latin typeface="Verdana" panose="020B0604030504040204" pitchFamily="34" charset="0"/>
                <a:ea typeface="Calibri" panose="020F0502020204030204" pitchFamily="34" charset="0"/>
                <a:cs typeface="Calibri" panose="020F0502020204030204" pitchFamily="34" charset="0"/>
              </a:rPr>
              <a:t>Otago</a:t>
            </a:r>
            <a:r>
              <a:rPr lang="nl-NL" sz="1200">
                <a:effectLst/>
                <a:latin typeface="Verdana" panose="020B0604030504040204" pitchFamily="34" charset="0"/>
                <a:ea typeface="Calibri" panose="020F0502020204030204" pitchFamily="34" charset="0"/>
                <a:cs typeface="Calibri" panose="020F0502020204030204" pitchFamily="34" charset="0"/>
              </a:rPr>
              <a:t>.</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Ik vertel zo meer over deze erkende interventies</a:t>
            </a:r>
          </a:p>
          <a:p>
            <a:endParaRPr lang="nl-NL"/>
          </a:p>
        </p:txBody>
      </p:sp>
    </p:spTree>
    <p:extLst>
      <p:ext uri="{BB962C8B-B14F-4D97-AF65-F5344CB8AC3E}">
        <p14:creationId xmlns:p14="http://schemas.microsoft.com/office/powerpoint/2010/main" val="34767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800">
                <a:effectLst/>
                <a:latin typeface="Verdana" panose="020B0604030504040204" pitchFamily="34" charset="0"/>
                <a:ea typeface="Calibri" panose="020F0502020204030204" pitchFamily="34" charset="0"/>
                <a:cs typeface="Calibri" panose="020F0502020204030204" pitchFamily="34" charset="0"/>
              </a:rPr>
              <a:t>Er zijn in Nederland drie erkende valpreventieve beweeginterventies; dit zijn interventies die door deskundigen uit wetenschap en praktijk beoordeeld zijn op de kwaliteit, uitvoerbaarheid en effectiviteit in het onafhankelijke erkenningstraject van RIVM en partners: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800">
                <a:effectLst/>
                <a:latin typeface="Verdana" panose="020B0604030504040204" pitchFamily="34" charset="0"/>
                <a:cs typeface="Calibri" panose="020F0502020204030204" pitchFamily="34" charset="0"/>
              </a:rPr>
              <a:t>Vallen Verleden Tijd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800">
                <a:effectLst/>
                <a:latin typeface="Verdana" panose="020B0604030504040204" pitchFamily="34" charset="0"/>
                <a:cs typeface="Calibri" panose="020F0502020204030204" pitchFamily="34" charset="0"/>
              </a:rPr>
              <a:t>In Balans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800" err="1">
                <a:effectLst/>
                <a:latin typeface="Verdana" panose="020B0604030504040204" pitchFamily="34" charset="0"/>
                <a:cs typeface="Calibri" panose="020F0502020204030204" pitchFamily="34" charset="0"/>
              </a:rPr>
              <a:t>Otago</a:t>
            </a:r>
            <a:endParaRPr lang="nl-NL" sz="180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r>
              <a:rPr lang="nl-NL" sz="1800">
                <a:effectLst/>
                <a:latin typeface="Verdana" panose="020B0604030504040204" pitchFamily="34" charset="0"/>
                <a:cs typeface="Calibri" panose="020F0502020204030204" pitchFamily="34" charset="0"/>
              </a:rPr>
              <a:t>Deze valpreventieve beweeginterventies kunnen zowel bij de ouderen met een matig valrisico als met een hoog valrisico worden ingezet.</a:t>
            </a: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r>
              <a:rPr lang="nl-NL" sz="1800">
                <a:effectLst/>
                <a:latin typeface="Verdana" panose="020B0604030504040204" pitchFamily="34" charset="0"/>
                <a:cs typeface="Calibri" panose="020F0502020204030204" pitchFamily="34" charset="0"/>
              </a:rPr>
              <a:t>De criteria uit de indicatiestelling bepalen of de oudere deze valpreventieve beweeginterventie volgt in het gemeentelijk domein (geen indicatiestelling) of in het zorgdomein (wel indicatiestelling)</a:t>
            </a: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endParaRPr lang="nl-NL" sz="180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r>
              <a:rPr lang="nl-NL" sz="2800">
                <a:hlinkClick r:id="rId3"/>
              </a:rPr>
              <a:t>Overzicht valpreventieve beweeginterventies | VeiligheidNL</a:t>
            </a:r>
            <a:endParaRPr lang="nl-NL" sz="180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2225429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Een valpreventieve beweeginterventie kan </a:t>
            </a:r>
            <a:r>
              <a:rPr lang="nl-NL" sz="1200" b="1">
                <a:effectLst/>
                <a:latin typeface="Verdana" panose="020B0604030504040204" pitchFamily="34" charset="0"/>
                <a:ea typeface="Calibri" panose="020F0502020204030204" pitchFamily="34" charset="0"/>
                <a:cs typeface="Calibri" panose="020F0502020204030204" pitchFamily="34" charset="0"/>
              </a:rPr>
              <a:t>aangevuld worden met de aanpak van andere risicofactoren</a:t>
            </a:r>
            <a:r>
              <a:rPr lang="nl-NL" sz="1200">
                <a:effectLst/>
                <a:latin typeface="Verdana" panose="020B0604030504040204" pitchFamily="34" charset="0"/>
                <a:ea typeface="Calibri" panose="020F0502020204030204" pitchFamily="34" charset="0"/>
                <a:cs typeface="Calibri" panose="020F0502020204030204" pitchFamily="34" charset="0"/>
              </a:rPr>
              <a:t>; een erkende interventie waarmee je integraal werkt met een voedingsaanpak, valpreventieve beweeginterventie en sociale contacten is Thuis Onbezorgd Mobiel (TOM)</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Thuis Onbezorgd Mobiel | VeiligheidNL</a:t>
            </a:r>
            <a:endParaRPr lang="nl-NL" sz="1200">
              <a:effectLst/>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434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defRPr/>
            </a:pPr>
            <a:r>
              <a:rPr lang="nl-NL"/>
              <a:t>Het is essentieel dat ouderen ook na een valpreventieve beweeginterventie doorgaan met bewegen. </a:t>
            </a:r>
            <a:endParaRPr lang="en-US"/>
          </a:p>
          <a:p>
            <a:pPr marL="0" marR="0" lvl="0" indent="0" defTabSz="914400">
              <a:lnSpc>
                <a:spcPct val="100000"/>
              </a:lnSpc>
              <a:spcBef>
                <a:spcPts val="400"/>
              </a:spcBef>
              <a:spcAft>
                <a:spcPts val="0"/>
              </a:spcAft>
              <a:buClrTx/>
              <a:buSzTx/>
              <a:buFontTx/>
              <a:buNone/>
              <a:tabLst/>
              <a:defRPr/>
            </a:pPr>
            <a:r>
              <a:rPr lang="nl-NL"/>
              <a:t>Daarom is de laatste stap in de Ketenaanpak Valpreventie een goede doorgeleiding naar structureel aanbod.</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30</a:t>
            </a:fld>
            <a:endParaRPr lang="nl-NL"/>
          </a:p>
        </p:txBody>
      </p:sp>
    </p:spTree>
    <p:extLst>
      <p:ext uri="{BB962C8B-B14F-4D97-AF65-F5344CB8AC3E}">
        <p14:creationId xmlns:p14="http://schemas.microsoft.com/office/powerpoint/2010/main" val="1439340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Belangrijke aandachtspunten bij de doorgeleiding naar structureel aanbod is dat wandelen alleen niet genoeg is!</a:t>
            </a:r>
          </a:p>
          <a:p>
            <a:r>
              <a:rPr lang="nl-NL"/>
              <a:t>Om de effecten van een valpreventieve beweeginterventie te behouden is het essentieel dat ouderen doorgaan met beweegoefeningen voor balans en spierkracht.</a:t>
            </a:r>
          </a:p>
          <a:p>
            <a:r>
              <a:rPr lang="nl-NL"/>
              <a:t>Om ouderen goed door te geleiden is het belangrijk dat het sport- en beweegaanbod goed in kaart is. </a:t>
            </a:r>
            <a:endParaRPr lang="en-US"/>
          </a:p>
          <a:p>
            <a:r>
              <a:rPr lang="nl-NL"/>
              <a:t>Buurtsportcoaches of sportbedrijven kunnen hier een rol in spelen. </a:t>
            </a:r>
          </a:p>
          <a:p>
            <a:r>
              <a:rPr lang="nl-NL"/>
              <a:t>Ouderen kunnen tijdens de valpreventieve beweeginterventie alvast kennismaken met het vervolgaanbod.</a:t>
            </a:r>
          </a:p>
          <a:p>
            <a:r>
              <a:rPr lang="nl-NL"/>
              <a:t>Bijvoorbeeld door sport- en beweegaanbieders uit te nodigen of door op sport- en beweeg "safari" te gaan in de wijk. </a:t>
            </a:r>
          </a:p>
          <a:p>
            <a:r>
              <a:rPr lang="nl-NL"/>
              <a:t>Het is belangrijk om hier niet te lang mee te wachten. </a:t>
            </a:r>
          </a:p>
          <a:p>
            <a:r>
              <a:rPr lang="nl-NL"/>
              <a:t>Vertrouwen bij de ouderen wekken kost tijd. </a:t>
            </a:r>
          </a:p>
          <a:p>
            <a:r>
              <a:rPr lang="nl-NL"/>
              <a:t>In het praktijkvoorbeeld lees je hoe ze hier in Rotterdam invulling aan geven.</a:t>
            </a:r>
          </a:p>
          <a:p>
            <a:endParaRPr lang="nl-NL"/>
          </a:p>
          <a:p>
            <a:r>
              <a:rPr lang="nl-NL">
                <a:hlinkClick r:id="rId3"/>
              </a:rPr>
              <a:t>Rotterdam houdt ouderen in beweging na valpreventieve beweeginterventie | VeiligheidNL</a:t>
            </a:r>
            <a:endParaRPr lang="nl-NL"/>
          </a:p>
        </p:txBody>
      </p:sp>
    </p:spTree>
    <p:extLst>
      <p:ext uri="{BB962C8B-B14F-4D97-AF65-F5344CB8AC3E}">
        <p14:creationId xmlns:p14="http://schemas.microsoft.com/office/powerpoint/2010/main" val="42181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 bekijken een korte animatie.</a:t>
            </a:r>
            <a:endParaRPr lang="en-US"/>
          </a:p>
          <a:p>
            <a:r>
              <a:rPr lang="nl-NL"/>
              <a:t>Hierin wordt de impact van valongevallen goed duidelijk.</a:t>
            </a:r>
          </a:p>
        </p:txBody>
      </p:sp>
    </p:spTree>
    <p:extLst>
      <p:ext uri="{BB962C8B-B14F-4D97-AF65-F5344CB8AC3E}">
        <p14:creationId xmlns:p14="http://schemas.microsoft.com/office/powerpoint/2010/main" val="2188588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Het lokaal inrichten van de Ketenaanpak Valpreventie is een randvoorwaarde voor effectieve valpreventie.</a:t>
            </a:r>
            <a:endParaRPr lang="en-US"/>
          </a:p>
          <a:p>
            <a:r>
              <a:rPr lang="nl-NL"/>
              <a:t>De volgende stap is het bereiken van ouderen en hen motiveren om aan de slag te gaan met valpreventie.  </a:t>
            </a:r>
          </a:p>
          <a:p>
            <a:r>
              <a:rPr lang="nl-NL"/>
              <a:t>Dit blijkt in de praktijk best een uitdaging.</a:t>
            </a:r>
          </a:p>
          <a:p>
            <a:r>
              <a:rPr lang="nl-NL"/>
              <a:t>Vaak schatten ouderen hun valrisico laag in. </a:t>
            </a:r>
          </a:p>
          <a:p>
            <a:r>
              <a:rPr lang="nl-NL"/>
              <a:t>Gelukkig is er veel bekend over wat werkt bij het motiveren van ouderen voor valpreventie. </a:t>
            </a:r>
          </a:p>
          <a:p>
            <a:r>
              <a:rPr lang="nl-NL"/>
              <a:t>Meer informatie hierover is te vinden op de website van </a:t>
            </a:r>
            <a:r>
              <a:rPr lang="nl-NL" err="1"/>
              <a:t>VeiligheidNL</a:t>
            </a:r>
            <a:r>
              <a:rPr lang="nl-NL"/>
              <a:t>.</a:t>
            </a:r>
          </a:p>
          <a:p>
            <a:r>
              <a:rPr lang="nl-NL"/>
              <a:t>Hier vind je onder andere de volgende tools:</a:t>
            </a:r>
          </a:p>
          <a:p>
            <a:pPr marL="171450" indent="-171450">
              <a:buFontTx/>
              <a:buChar char="-"/>
            </a:pPr>
            <a:r>
              <a:rPr lang="nl-NL"/>
              <a:t>De handreiking Zo motiveer je ouderen voor valpreventie</a:t>
            </a:r>
          </a:p>
          <a:p>
            <a:pPr marL="171450" indent="-171450">
              <a:buFontTx/>
              <a:buChar char="-"/>
            </a:pPr>
            <a:r>
              <a:rPr lang="nl-NL"/>
              <a:t>De </a:t>
            </a:r>
            <a:r>
              <a:rPr lang="nl-NL" err="1"/>
              <a:t>toolkit</a:t>
            </a:r>
            <a:r>
              <a:rPr lang="nl-NL"/>
              <a:t> zo ga je in gesprek over valrisico’s</a:t>
            </a:r>
          </a:p>
          <a:p>
            <a:pPr marL="171450" indent="-171450">
              <a:buFontTx/>
              <a:buChar char="-"/>
            </a:pPr>
            <a:r>
              <a:rPr lang="nl-NL"/>
              <a:t>Colleges over </a:t>
            </a:r>
            <a:r>
              <a:rPr lang="nl-NL" err="1"/>
              <a:t>motivational</a:t>
            </a:r>
            <a:r>
              <a:rPr lang="nl-NL"/>
              <a:t> </a:t>
            </a:r>
            <a:r>
              <a:rPr lang="nl-NL" err="1"/>
              <a:t>interviewing</a:t>
            </a:r>
            <a:endParaRPr lang="nl-NL"/>
          </a:p>
          <a:p>
            <a:pPr marL="171450" indent="-171450">
              <a:buFontTx/>
              <a:buChar char="-"/>
            </a:pPr>
            <a:r>
              <a:rPr lang="nl-NL"/>
              <a:t>En tot slot: de gratis e-</a:t>
            </a:r>
            <a:r>
              <a:rPr lang="nl-NL" err="1"/>
              <a:t>learning</a:t>
            </a:r>
            <a:r>
              <a:rPr lang="nl-NL"/>
              <a:t> Ouderen motiveren voor valpreventie</a:t>
            </a:r>
          </a:p>
          <a:p>
            <a:pPr marL="0" indent="0">
              <a:buFontTx/>
              <a:buNone/>
            </a:pPr>
            <a:endParaRPr lang="nl-NL"/>
          </a:p>
          <a:p>
            <a:pPr marL="0" indent="0">
              <a:buFontTx/>
              <a:buNone/>
            </a:pPr>
            <a:r>
              <a:rPr lang="nl-NL">
                <a:hlinkClick r:id="rId3"/>
              </a:rPr>
              <a:t>Ouderen motiveren voor valpreventie | VeiligheidNL</a:t>
            </a:r>
            <a:endParaRPr lang="nl-NL"/>
          </a:p>
        </p:txBody>
      </p:sp>
    </p:spTree>
    <p:extLst>
      <p:ext uri="{BB962C8B-B14F-4D97-AF65-F5344CB8AC3E}">
        <p14:creationId xmlns:p14="http://schemas.microsoft.com/office/powerpoint/2010/main" val="3210636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En hoe monitor en evalueer je dat nu allemaal?</a:t>
            </a:r>
          </a:p>
          <a:p>
            <a:r>
              <a:rPr lang="nl-NL"/>
              <a:t>VeiligheidNL heeft een inspiratiedocument gemaakt met daarin handvatten voor het opstellen van een plan om de lokale ketenaanpak valpreventie in de gemeente te monitoren en evalueren.</a:t>
            </a:r>
          </a:p>
          <a:p>
            <a:r>
              <a:rPr lang="nl-NL"/>
              <a:t>RIVM is bezig met een landelijke monitor van de ketenaanpak valpreventie.</a:t>
            </a:r>
          </a:p>
          <a:p>
            <a:r>
              <a:rPr lang="nl-NL"/>
              <a:t>Eind 2022 hebben zij een rapport opgeleverd met daarin een advies voor een plan van aanpak voor deze landelijke monitor.</a:t>
            </a:r>
          </a:p>
          <a:p>
            <a:r>
              <a:rPr lang="nl-NL"/>
              <a:t>In 2023 werken zij deze monitor verder uit.</a:t>
            </a:r>
          </a:p>
          <a:p>
            <a:r>
              <a:rPr lang="nl-NL"/>
              <a:t>Deze monitor gaat in 2024 van start.</a:t>
            </a:r>
          </a:p>
          <a:p>
            <a:endParaRPr lang="nl-NL"/>
          </a:p>
          <a:p>
            <a:r>
              <a:rPr lang="nl-NL">
                <a:hlinkClick r:id="rId3"/>
              </a:rPr>
              <a:t>Monitor valpreventie – advies voor een plan van aanpak | RIVM</a:t>
            </a:r>
            <a:endParaRPr lang="nl-NL"/>
          </a:p>
        </p:txBody>
      </p:sp>
    </p:spTree>
    <p:extLst>
      <p:ext uri="{BB962C8B-B14F-4D97-AF65-F5344CB8AC3E}">
        <p14:creationId xmlns:p14="http://schemas.microsoft.com/office/powerpoint/2010/main" val="4117600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En dan wil ik afsluiten met de boodschap dat we de handen ineen moeten slaan.</a:t>
            </a:r>
          </a:p>
          <a:p>
            <a:r>
              <a:rPr lang="nl-NL"/>
              <a:t>De ketenaanpak valpreventie werkt alleen als alle partijen goed samenwerken.</a:t>
            </a:r>
          </a:p>
          <a:p>
            <a:r>
              <a:rPr lang="nl-NL"/>
              <a:t>De uitdaging van de ketenaanpak zit in de overgangen tussen de verschillende onderdelen.</a:t>
            </a:r>
          </a:p>
          <a:p>
            <a:r>
              <a:rPr lang="nl-NL"/>
              <a:t>Je wilt ouderen goed kunnen bereiken, aansluiten bij hun behoeften en belevingswereld en ervoor zorgen dat ze echt deze stappen zetten.</a:t>
            </a:r>
          </a:p>
          <a:p>
            <a:r>
              <a:rPr lang="nl-NL"/>
              <a:t>Daarvoor is het essentieel dat het zorgdomein en het gemeentelijk domein elkaar goed weten te vinden en samenwerken. En daarom hebben we jullie hard nodig!</a:t>
            </a:r>
            <a:endParaRPr lang="en-US"/>
          </a:p>
          <a:p>
            <a:r>
              <a:rPr lang="nl-NL"/>
              <a:t>De doelstellingen ten aanzien van het opsporen van ouderen met een verhoogd valrisico, het aanbieden van valpreventief beweegaanbod en doorgeleiden naar aanbod op maat zijn ambitieus maar dit kunnen we alleen samen bereiken.</a:t>
            </a:r>
            <a:endParaRPr lang="en-US"/>
          </a:p>
          <a:p>
            <a:endParaRPr lang="nl-NL"/>
          </a:p>
        </p:txBody>
      </p:sp>
    </p:spTree>
    <p:extLst>
      <p:ext uri="{BB962C8B-B14F-4D97-AF65-F5344CB8AC3E}">
        <p14:creationId xmlns:p14="http://schemas.microsoft.com/office/powerpoint/2010/main" val="2743271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Zijn er vragen?</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35</a:t>
            </a:fld>
            <a:endParaRPr lang="nl-NL"/>
          </a:p>
        </p:txBody>
      </p:sp>
    </p:spTree>
    <p:extLst>
      <p:ext uri="{BB962C8B-B14F-4D97-AF65-F5344CB8AC3E}">
        <p14:creationId xmlns:p14="http://schemas.microsoft.com/office/powerpoint/2010/main" val="2654430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Voor meer informatie en handige links: kijk op www.veiligheid.nl/valpreventie. Via de QR-code kun je je inschrijven voor de nieuwsbrief valpreventie die zij ongeveer 6x per jaar versturen.</a:t>
            </a:r>
          </a:p>
          <a:p>
            <a:endParaRPr lang="nl-NL"/>
          </a:p>
          <a:p>
            <a:endParaRPr lang="nl-NL"/>
          </a:p>
          <a:p>
            <a:endParaRPr lang="nl-NL"/>
          </a:p>
          <a:p>
            <a:r>
              <a:rPr lang="nl-NL">
                <a:hlinkClick r:id="rId3"/>
              </a:rPr>
              <a:t>VeiligheidNL - Aanmelden nieuwsbrief (tripolis.com)</a:t>
            </a:r>
            <a:endParaRPr lang="nl-NL"/>
          </a:p>
        </p:txBody>
      </p:sp>
    </p:spTree>
    <p:extLst>
      <p:ext uri="{BB962C8B-B14F-4D97-AF65-F5344CB8AC3E}">
        <p14:creationId xmlns:p14="http://schemas.microsoft.com/office/powerpoint/2010/main" val="4080389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Dank voor jullie aandacht. Heb je nog een vraag of wil je meer weten? Neem dan contact met mij op.</a:t>
            </a:r>
          </a:p>
        </p:txBody>
      </p:sp>
    </p:spTree>
    <p:extLst>
      <p:ext uri="{BB962C8B-B14F-4D97-AF65-F5344CB8AC3E}">
        <p14:creationId xmlns:p14="http://schemas.microsoft.com/office/powerpoint/2010/main" val="86183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lgn="l">
              <a:defRPr/>
            </a:pPr>
            <a:r>
              <a:rPr lang="nl-NL"/>
              <a:t>De animatie laat duidelijk zien dat de impact van valongevallen groot is.</a:t>
            </a:r>
          </a:p>
          <a:p>
            <a:pPr algn="l">
              <a:defRPr/>
            </a:pPr>
            <a:r>
              <a:rPr lang="nl-NL"/>
              <a:t>Niet alleen vermindert het de kwaliteit van leven van de oudere zelf.</a:t>
            </a:r>
          </a:p>
          <a:p>
            <a:pPr>
              <a:defRPr/>
            </a:pPr>
            <a:r>
              <a:rPr lang="nl-NL"/>
              <a:t>Het drukt ook een grote stempel op de maatschappij. </a:t>
            </a:r>
          </a:p>
          <a:p>
            <a:pPr>
              <a:defRPr/>
            </a:pPr>
            <a:r>
              <a:rPr lang="nl-NL" sz="1800">
                <a:effectLst/>
                <a:latin typeface="Segoe UI"/>
                <a:cs typeface="Segoe UI"/>
              </a:rPr>
              <a:t>Daarom is er gerichte aandacht nodig voor valpreventie.</a:t>
            </a:r>
            <a:endParaRPr lang="nl-NL"/>
          </a:p>
          <a:p>
            <a:pPr>
              <a:defRPr/>
            </a:pPr>
            <a:endParaRPr lang="nl-NL" sz="1800">
              <a:latin typeface="Segoe UI"/>
              <a:cs typeface="Segoe UI"/>
            </a:endParaRPr>
          </a:p>
          <a:p>
            <a:pPr>
              <a:defRPr/>
            </a:pPr>
            <a:r>
              <a:rPr lang="nl-NL" sz="1800">
                <a:latin typeface="Segoe UI"/>
                <a:cs typeface="Segoe UI"/>
              </a:rPr>
              <a:t>Uit onderzoek blijkt dat</a:t>
            </a:r>
          </a:p>
          <a:p>
            <a:pPr marL="285750" indent="-285750">
              <a:buFontTx/>
              <a:buChar char="-"/>
              <a:defRPr/>
            </a:pPr>
            <a:r>
              <a:rPr lang="nl-NL" sz="1800">
                <a:latin typeface="Segoe UI"/>
                <a:cs typeface="Segoe UI"/>
              </a:rPr>
              <a:t>Ca 67</a:t>
            </a:r>
            <a:r>
              <a:rPr lang="nl-NL" sz="1800">
                <a:effectLst/>
                <a:latin typeface="Segoe UI"/>
                <a:cs typeface="Segoe UI"/>
              </a:rPr>
              <a:t>% van de 65-plussers die na een valongeval op de SEH </a:t>
            </a:r>
            <a:r>
              <a:rPr lang="nl-NL" sz="1800">
                <a:latin typeface="Segoe UI"/>
                <a:cs typeface="Segoe UI"/>
              </a:rPr>
              <a:t>kwam,</a:t>
            </a:r>
            <a:r>
              <a:rPr lang="nl-NL" sz="1800">
                <a:effectLst/>
                <a:latin typeface="Segoe UI"/>
                <a:cs typeface="Segoe UI"/>
              </a:rPr>
              <a:t> </a:t>
            </a:r>
            <a:r>
              <a:rPr lang="nl-NL" sz="1800">
                <a:latin typeface="Segoe UI"/>
                <a:cs typeface="Segoe UI"/>
              </a:rPr>
              <a:t>had </a:t>
            </a:r>
            <a:r>
              <a:rPr lang="nl-NL" sz="1800">
                <a:effectLst/>
                <a:latin typeface="Segoe UI"/>
                <a:cs typeface="Segoe UI"/>
              </a:rPr>
              <a:t>al een verhoogd valrisico</a:t>
            </a:r>
          </a:p>
          <a:p>
            <a:pPr marL="285750" indent="-285750">
              <a:buFontTx/>
              <a:buChar char="-"/>
              <a:defRPr/>
            </a:pPr>
            <a:r>
              <a:rPr lang="nl-NL" sz="1800">
                <a:effectLst/>
                <a:latin typeface="Segoe UI"/>
                <a:cs typeface="Segoe UI"/>
              </a:rPr>
              <a:t>Slechts 1,5% van alle 70-plussers neemt momenteel valpreventieve </a:t>
            </a:r>
            <a:r>
              <a:rPr lang="nl-NL" sz="1800">
                <a:latin typeface="Segoe UI"/>
                <a:cs typeface="Segoe UI"/>
              </a:rPr>
              <a:t>maatregelen</a:t>
            </a:r>
          </a:p>
          <a:p>
            <a:pPr marL="285750" marR="0" lvl="0" indent="-285750" defTabSz="914400">
              <a:lnSpc>
                <a:spcPct val="100000"/>
              </a:lnSpc>
              <a:spcBef>
                <a:spcPts val="400"/>
              </a:spcBef>
              <a:spcAft>
                <a:spcPts val="0"/>
              </a:spcAft>
              <a:buClrTx/>
              <a:buSzTx/>
              <a:buFontTx/>
              <a:buChar char="-"/>
              <a:tabLst/>
              <a:defRPr/>
            </a:pPr>
            <a:r>
              <a:rPr lang="nl-NL" sz="1800">
                <a:latin typeface="Segoe UI"/>
                <a:cs typeface="Segoe UI"/>
              </a:rPr>
              <a:t>En</a:t>
            </a:r>
            <a:r>
              <a:rPr lang="nl-NL" sz="1800">
                <a:effectLst/>
                <a:latin typeface="Segoe UI"/>
                <a:cs typeface="Segoe UI"/>
              </a:rPr>
              <a:t> dat terwijl </a:t>
            </a:r>
            <a:r>
              <a:rPr lang="nl-NL" sz="1800">
                <a:latin typeface="Segoe UI"/>
                <a:cs typeface="Segoe UI"/>
              </a:rPr>
              <a:t>het volgen van een effectief valpreventieprogramma het risico op een valongeval met 25</a:t>
            </a:r>
            <a:r>
              <a:rPr lang="nl-NL" sz="1800">
                <a:effectLst/>
                <a:latin typeface="Segoe UI"/>
                <a:cs typeface="Segoe UI"/>
              </a:rPr>
              <a:t>% </a:t>
            </a:r>
            <a:r>
              <a:rPr lang="nl-NL" sz="1800">
                <a:latin typeface="Segoe UI"/>
                <a:cs typeface="Segoe UI"/>
              </a:rPr>
              <a:t>doet afnemen.</a:t>
            </a:r>
            <a:endParaRPr lang="nl-NL"/>
          </a:p>
          <a:p>
            <a:pPr marL="0" marR="0" lvl="0" indent="0" defTabSz="914400" eaLnBrk="1" fontAlgn="auto" latinLnBrk="0" hangingPunct="1">
              <a:lnSpc>
                <a:spcPct val="100000"/>
              </a:lnSpc>
              <a:spcBef>
                <a:spcPts val="400"/>
              </a:spcBef>
              <a:spcAft>
                <a:spcPts val="0"/>
              </a:spcAft>
              <a:buClrTx/>
              <a:buSzTx/>
              <a:buFontTx/>
              <a:buNone/>
              <a:tabLst/>
              <a:defRPr/>
            </a:pPr>
            <a:r>
              <a:rPr lang="nl-NL" sz="1800">
                <a:effectLst/>
                <a:latin typeface="Segoe UI"/>
                <a:cs typeface="Segoe UI"/>
              </a:rPr>
              <a:t>Valpreventie is hard nodig, en ook heel goed mogelijk.</a:t>
            </a:r>
          </a:p>
        </p:txBody>
      </p:sp>
    </p:spTree>
    <p:extLst>
      <p:ext uri="{BB962C8B-B14F-4D97-AF65-F5344CB8AC3E}">
        <p14:creationId xmlns:p14="http://schemas.microsoft.com/office/powerpoint/2010/main" val="199228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Maar hoeveel ouderen hebben nu eigenlijk een verhoogd valrisico?</a:t>
            </a:r>
          </a:p>
          <a:p>
            <a:r>
              <a:rPr lang="nl-NL" err="1"/>
              <a:t>VeiligheidNL</a:t>
            </a:r>
            <a:r>
              <a:rPr lang="nl-NL"/>
              <a:t> ontwikkelde een tool om dit inzichtelijk te maken.</a:t>
            </a:r>
            <a:endParaRPr lang="en-US"/>
          </a:p>
          <a:p>
            <a:r>
              <a:rPr lang="nl-NL"/>
              <a:t>Via de QR code onderaan de pagina kom je bij een landkaart.</a:t>
            </a:r>
            <a:endParaRPr lang="en-US"/>
          </a:p>
          <a:p>
            <a:r>
              <a:rPr lang="nl-NL"/>
              <a:t>Hierop kun je per gemeente zien hoeveel ouderen er op dit moment een verhoogd valrisico hebben.</a:t>
            </a:r>
            <a:endParaRPr lang="en-US"/>
          </a:p>
          <a:p>
            <a:r>
              <a:rPr lang="nl-NL"/>
              <a:t>Ook is het mogelijk om een prognose te zien tot aan 2035.</a:t>
            </a:r>
          </a:p>
          <a:p>
            <a:endParaRPr lang="nl-NL"/>
          </a:p>
          <a:p>
            <a:r>
              <a:rPr lang="nl-NL"/>
              <a:t>Hoeveel ouderen denkt u dat er een verhoogd valrisico hebben in &lt;gemeente&gt;?</a:t>
            </a:r>
          </a:p>
          <a:p>
            <a:r>
              <a:rPr lang="nl-NL"/>
              <a:t>[laat de cijfers zien en koppel terug of dit meer of minder is dan op voorhand ingeschat]</a:t>
            </a:r>
          </a:p>
          <a:p>
            <a:endParaRPr lang="nl-NL"/>
          </a:p>
          <a:p>
            <a:r>
              <a:rPr lang="nl-NL">
                <a:hlinkClick r:id="rId3"/>
              </a:rPr>
              <a:t>Gemeenten aan zet voor valpreventie | VeiligheidNL</a:t>
            </a:r>
            <a:endParaRPr lang="nl-NL"/>
          </a:p>
          <a:p>
            <a:endParaRPr lang="nl-NL"/>
          </a:p>
        </p:txBody>
      </p:sp>
    </p:spTree>
    <p:extLst>
      <p:ext uri="{BB962C8B-B14F-4D97-AF65-F5344CB8AC3E}">
        <p14:creationId xmlns:p14="http://schemas.microsoft.com/office/powerpoint/2010/main" val="165876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De impact van vallen, het groeiende probleem en de maatschappelijke gevolgen hebben geleid tot steeds meer aandacht voor valpreventie, zowel beleidsmatig als politiek. </a:t>
            </a:r>
            <a:endParaRPr lang="en-US"/>
          </a:p>
          <a:p>
            <a:r>
              <a:rPr lang="nl-NL"/>
              <a:t>Dit heeft in december 2021 geresulteerd in de opname van valpreventie in het coalitieakkoord. </a:t>
            </a:r>
            <a:endParaRPr lang="en-US"/>
          </a:p>
          <a:p>
            <a:r>
              <a:rPr lang="nl-NL"/>
              <a:t>De maatregel betreft selectieve en geïndiceerde valpreventie.</a:t>
            </a:r>
            <a:endParaRPr lang="en-US"/>
          </a:p>
          <a:p>
            <a:r>
              <a:rPr lang="nl-NL"/>
              <a:t>Dit betekent dat het gaat om preventie voor de groep ouderen die al een verhoogd valrisico heeft.</a:t>
            </a:r>
            <a:endParaRPr lang="en-US"/>
          </a:p>
        </p:txBody>
      </p:sp>
    </p:spTree>
    <p:extLst>
      <p:ext uri="{BB962C8B-B14F-4D97-AF65-F5344CB8AC3E}">
        <p14:creationId xmlns:p14="http://schemas.microsoft.com/office/powerpoint/2010/main" val="36172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overzicht van de landelijke ontwikkelingen;</a:t>
            </a:r>
          </a:p>
          <a:p>
            <a:pPr marL="171450" indent="-171450">
              <a:buFont typeface="Arial" panose="020B0604020202020204" pitchFamily="34" charset="0"/>
              <a:buChar char="•"/>
            </a:pPr>
            <a:r>
              <a:rPr lang="nl-NL"/>
              <a:t>In december 2021 is valpreventie opgenomen in het coalitie akkoord</a:t>
            </a:r>
          </a:p>
          <a:p>
            <a:pPr marL="171450" indent="-171450">
              <a:buFont typeface="Arial" panose="020B0604020202020204" pitchFamily="34" charset="0"/>
              <a:buChar char="•"/>
            </a:pPr>
            <a:r>
              <a:rPr lang="nl-NL"/>
              <a:t>In april 2022 heeft het Zorginstituut een duiding uitgebracht over valpreventie</a:t>
            </a:r>
          </a:p>
          <a:p>
            <a:pPr marL="171450" indent="-171450">
              <a:buFont typeface="Arial" panose="020B0604020202020204" pitchFamily="34" charset="0"/>
              <a:buChar char="•"/>
            </a:pPr>
            <a:r>
              <a:rPr lang="nl-NL"/>
              <a:t>In september 2022 is het Integraal Zorgakkoord, het IZA, ondertekend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februari 2023 is het Gezond en Actief Leven Akkoord, oftewel GALA, ondertekend en de bijbehorende </a:t>
            </a:r>
            <a:r>
              <a:rPr lang="nl-NL" err="1"/>
              <a:t>SPecifieke</a:t>
            </a:r>
            <a:r>
              <a:rPr lang="nl-NL"/>
              <a:t> </a:t>
            </a:r>
            <a:r>
              <a:rPr lang="nl-NL" err="1"/>
              <a:t>UitKering</a:t>
            </a:r>
            <a:r>
              <a:rPr lang="nl-NL"/>
              <a:t> (SPUK) gepubliceerd. Gemeenten schrijven in 2023 een integrale aanpak en dienen deze aanpak uiterlijk 31 september in om aanspraak te maken op de SPUK voor 2024 – 2026. Daarnaast is in april ook de Ketenaanpak valpreventie gepubliceerd.</a:t>
            </a:r>
          </a:p>
          <a:p>
            <a:pPr marL="171450" indent="-171450">
              <a:buFont typeface="Arial" panose="020B0604020202020204" pitchFamily="34" charset="0"/>
              <a:buChar char="•"/>
            </a:pPr>
            <a:r>
              <a:rPr lang="nl-NL"/>
              <a:t>In 2024 wordt gestart met de inrichting van de ketenaanpak in alle gemeenten en zal een landelijke communicatiecampagne richting ouderen starten</a:t>
            </a:r>
          </a:p>
        </p:txBody>
      </p:sp>
    </p:spTree>
    <p:extLst>
      <p:ext uri="{BB962C8B-B14F-4D97-AF65-F5344CB8AC3E}">
        <p14:creationId xmlns:p14="http://schemas.microsoft.com/office/powerpoint/2010/main" val="234097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In april 2022 heeft het zorginstituut in opdracht van het ministerie van VWS een duiding uitgebracht over valpreventie. </a:t>
            </a:r>
            <a:endParaRPr lang="en-US"/>
          </a:p>
          <a:p>
            <a:r>
              <a:rPr lang="nl-NL"/>
              <a:t>Daarin wordt de conclusie getrokken dat valpreventie werkt en dat het een opgave is voor een nauwe samenwerking tussen het zorgdomein en het gemeentelijk domein.</a:t>
            </a:r>
          </a:p>
          <a:p>
            <a:r>
              <a:rPr lang="nl-NL"/>
              <a:t>Veel onderdelen uit de ketenaanpak vallen al onder de basisverzekerde zorg. </a:t>
            </a:r>
          </a:p>
          <a:p>
            <a:r>
              <a:rPr lang="nl-NL"/>
              <a:t>Een belangrijke aanpassing is dat per 2024 valpreventieve beweeginterventies voor ouderen met een verhoogd valrisico met een indicatiestelling vergoed gaan worden onder de basisverzekerde zorg. </a:t>
            </a:r>
          </a:p>
          <a:p>
            <a:r>
              <a:rPr lang="nl-NL"/>
              <a:t>Op dit moment wordt gewerkt aan hoe deze indicatiestelling eruit komt te zien.</a:t>
            </a:r>
          </a:p>
          <a:p>
            <a:r>
              <a:rPr lang="nl-NL"/>
              <a:t>Ouderen met een verhoogd valrisico zonder indicatiestelling kunnen een valpreventieve beweeginterventie volgen in het gemeentelijk domein. </a:t>
            </a:r>
          </a:p>
          <a:p>
            <a:r>
              <a:rPr lang="nl-NL"/>
              <a:t>En daar zijn nu ook financiële middelen voor vrijgemaakt. </a:t>
            </a:r>
          </a:p>
          <a:p>
            <a:r>
              <a:rPr lang="nl-NL"/>
              <a:t>Daar zal ik nu meer over vertellen.</a:t>
            </a:r>
          </a:p>
          <a:p>
            <a:endParaRPr lang="nl-NL"/>
          </a:p>
          <a:p>
            <a:r>
              <a:rPr lang="nl-NL">
                <a:hlinkClick r:id="rId3"/>
              </a:rPr>
              <a:t>Zorginstituut verduidelijkt zorg bij valpreventie | Nieuwsbericht | Zorginstituut Nederland</a:t>
            </a:r>
            <a:endParaRPr lang="nl-NL"/>
          </a:p>
        </p:txBody>
      </p:sp>
    </p:spTree>
    <p:extLst>
      <p:ext uri="{BB962C8B-B14F-4D97-AF65-F5344CB8AC3E}">
        <p14:creationId xmlns:p14="http://schemas.microsoft.com/office/powerpoint/2010/main" val="154454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Begin 2023 is het GALA </a:t>
            </a:r>
            <a:r>
              <a:rPr lang="en-US" err="1"/>
              <a:t>ondertekend</a:t>
            </a:r>
            <a:r>
              <a:rPr lang="en-US"/>
              <a:t> </a:t>
            </a:r>
            <a:r>
              <a:rPr lang="en-US" err="1"/>
              <a:t>waarin</a:t>
            </a:r>
            <a:r>
              <a:rPr lang="en-US"/>
              <a:t> </a:t>
            </a:r>
            <a:r>
              <a:rPr lang="nl-NL" sz="1200" b="0" i="0">
                <a:solidFill>
                  <a:srgbClr val="26384B"/>
                </a:solidFill>
                <a:effectLst/>
                <a:latin typeface="Inter"/>
              </a:rPr>
              <a:t>structurele afspraken op bestuurlijk niveau zijn vastgelegd. </a:t>
            </a:r>
            <a:endParaRPr lang="en-US"/>
          </a:p>
          <a:p>
            <a:r>
              <a:rPr lang="nl-NL" sz="1200" b="0" i="0">
                <a:solidFill>
                  <a:srgbClr val="26384B"/>
                </a:solidFill>
                <a:effectLst/>
                <a:latin typeface="Inter"/>
              </a:rPr>
              <a:t>Met een Specifieke </a:t>
            </a:r>
            <a:r>
              <a:rPr lang="nl-NL" sz="1200" b="0" i="0" err="1">
                <a:solidFill>
                  <a:srgbClr val="26384B"/>
                </a:solidFill>
                <a:effectLst/>
                <a:latin typeface="Inter"/>
              </a:rPr>
              <a:t>UitKering</a:t>
            </a:r>
            <a:r>
              <a:rPr lang="nl-NL" sz="1200" b="0" i="0">
                <a:solidFill>
                  <a:srgbClr val="26384B"/>
                </a:solidFill>
                <a:effectLst/>
                <a:latin typeface="Inter"/>
              </a:rPr>
              <a:t> (SPUK) is de verdeling van de middelen uitgewerkt.</a:t>
            </a:r>
            <a:endParaRPr lang="nl-NL"/>
          </a:p>
          <a:p>
            <a:r>
              <a:rPr lang="nl-NL" sz="1200" b="0" i="0">
                <a:solidFill>
                  <a:srgbClr val="26384B"/>
                </a:solidFill>
                <a:effectLst/>
                <a:latin typeface="Inter"/>
              </a:rPr>
              <a:t>In het GALA is afgesproken dat uiterlijk op 1 januari 2024 in elke regio wordt gestart met de inrichting van de ketenaanpak valpreventie in zoveel mogelijk gemeenten. </a:t>
            </a:r>
            <a:endParaRPr lang="nl-NL">
              <a:solidFill>
                <a:srgbClr val="26384B"/>
              </a:solidFill>
              <a:latin typeface="Inter"/>
            </a:endParaRPr>
          </a:p>
          <a:p>
            <a:r>
              <a:rPr lang="en-US" err="1"/>
              <a:t>Jaarlijks</a:t>
            </a:r>
            <a:r>
              <a:rPr lang="en-US"/>
              <a:t> </a:t>
            </a:r>
            <a:r>
              <a:rPr lang="en-US" err="1"/>
              <a:t>krijgt</a:t>
            </a:r>
            <a:r>
              <a:rPr lang="en-US"/>
              <a:t> 14% van alle </a:t>
            </a:r>
            <a:r>
              <a:rPr lang="en-US" err="1"/>
              <a:t>thuiswonende</a:t>
            </a:r>
            <a:r>
              <a:rPr lang="en-US"/>
              <a:t> </a:t>
            </a:r>
            <a:r>
              <a:rPr lang="en-US" err="1"/>
              <a:t>ouderen</a:t>
            </a:r>
            <a:r>
              <a:rPr lang="en-US"/>
              <a:t> (65+) </a:t>
            </a:r>
            <a:r>
              <a:rPr lang="en-US" err="1"/>
              <a:t>een</a:t>
            </a:r>
            <a:r>
              <a:rPr lang="en-US"/>
              <a:t> </a:t>
            </a:r>
            <a:r>
              <a:rPr lang="en-US" err="1"/>
              <a:t>risico-inschating</a:t>
            </a:r>
            <a:r>
              <a:rPr lang="en-US"/>
              <a:t>. </a:t>
            </a:r>
          </a:p>
          <a:p>
            <a:r>
              <a:rPr lang="en-US"/>
              <a:t>En </a:t>
            </a:r>
            <a:r>
              <a:rPr lang="en-US" err="1"/>
              <a:t>jaarlijks</a:t>
            </a:r>
            <a:r>
              <a:rPr lang="en-US"/>
              <a:t> </a:t>
            </a:r>
            <a:r>
              <a:rPr lang="en-US" err="1"/>
              <a:t>volgt</a:t>
            </a:r>
            <a:r>
              <a:rPr lang="en-US"/>
              <a:t> 3% van alle </a:t>
            </a:r>
            <a:r>
              <a:rPr lang="en-US" err="1"/>
              <a:t>thuiswonende</a:t>
            </a:r>
            <a:r>
              <a:rPr lang="en-US"/>
              <a:t> </a:t>
            </a:r>
            <a:r>
              <a:rPr lang="en-US" err="1"/>
              <a:t>ouderen</a:t>
            </a:r>
            <a:r>
              <a:rPr lang="en-US"/>
              <a:t> (65+), </a:t>
            </a:r>
            <a:r>
              <a:rPr lang="en-US" err="1"/>
              <a:t>waarbij</a:t>
            </a:r>
            <a:r>
              <a:rPr lang="en-US"/>
              <a:t> </a:t>
            </a:r>
            <a:r>
              <a:rPr lang="en-US" err="1"/>
              <a:t>een</a:t>
            </a:r>
            <a:r>
              <a:rPr lang="en-US"/>
              <a:t> </a:t>
            </a:r>
            <a:r>
              <a:rPr lang="en-US" err="1"/>
              <a:t>verhoogd</a:t>
            </a:r>
            <a:r>
              <a:rPr lang="en-US"/>
              <a:t> </a:t>
            </a:r>
            <a:r>
              <a:rPr lang="en-US" err="1"/>
              <a:t>valrisico</a:t>
            </a:r>
            <a:r>
              <a:rPr lang="en-US"/>
              <a:t> is </a:t>
            </a:r>
            <a:r>
              <a:rPr lang="en-US" err="1"/>
              <a:t>vastgesteld</a:t>
            </a:r>
            <a:r>
              <a:rPr lang="en-US"/>
              <a:t>, </a:t>
            </a:r>
            <a:r>
              <a:rPr lang="en-US" err="1"/>
              <a:t>een</a:t>
            </a:r>
            <a:r>
              <a:rPr lang="en-US"/>
              <a:t> </a:t>
            </a:r>
            <a:r>
              <a:rPr lang="en-US" err="1"/>
              <a:t>erkende</a:t>
            </a:r>
            <a:r>
              <a:rPr lang="en-US"/>
              <a:t> </a:t>
            </a:r>
            <a:r>
              <a:rPr lang="en-US" err="1"/>
              <a:t>valpreventieve</a:t>
            </a:r>
            <a:r>
              <a:rPr lang="en-US"/>
              <a:t> </a:t>
            </a:r>
            <a:r>
              <a:rPr lang="en-US" err="1"/>
              <a:t>beweeginterventie</a:t>
            </a:r>
            <a:r>
              <a:rPr lang="en-US"/>
              <a:t>. </a:t>
            </a:r>
          </a:p>
          <a:p>
            <a:r>
              <a:rPr lang="en-US"/>
              <a:t>Dit </a:t>
            </a:r>
            <a:r>
              <a:rPr lang="en-US" err="1"/>
              <a:t>betreft</a:t>
            </a:r>
            <a:r>
              <a:rPr lang="en-US"/>
              <a:t> </a:t>
            </a:r>
            <a:r>
              <a:rPr lang="en-US" err="1"/>
              <a:t>landelijke</a:t>
            </a:r>
            <a:r>
              <a:rPr lang="en-US"/>
              <a:t> percentages. </a:t>
            </a:r>
          </a:p>
          <a:p>
            <a:r>
              <a:rPr lang="en-US" err="1"/>
              <a:t>Deze</a:t>
            </a:r>
            <a:r>
              <a:rPr lang="en-US"/>
              <a:t> </a:t>
            </a:r>
            <a:r>
              <a:rPr lang="en-US" err="1"/>
              <a:t>inzet</a:t>
            </a:r>
            <a:r>
              <a:rPr lang="en-US"/>
              <a:t> is </a:t>
            </a:r>
            <a:r>
              <a:rPr lang="en-US" err="1"/>
              <a:t>noodzakelijk</a:t>
            </a:r>
            <a:r>
              <a:rPr lang="en-US"/>
              <a:t> om de </a:t>
            </a:r>
            <a:r>
              <a:rPr lang="en-US" err="1"/>
              <a:t>potentiële</a:t>
            </a:r>
            <a:r>
              <a:rPr lang="en-US"/>
              <a:t> </a:t>
            </a:r>
            <a:r>
              <a:rPr lang="en-US" err="1"/>
              <a:t>besparingen</a:t>
            </a:r>
            <a:r>
              <a:rPr lang="en-US"/>
              <a:t>, </a:t>
            </a:r>
            <a:r>
              <a:rPr lang="en-US" err="1"/>
              <a:t>onder</a:t>
            </a:r>
            <a:r>
              <a:rPr lang="en-US"/>
              <a:t> </a:t>
            </a:r>
            <a:r>
              <a:rPr lang="en-US" err="1"/>
              <a:t>andere</a:t>
            </a:r>
            <a:r>
              <a:rPr lang="en-US"/>
              <a:t> </a:t>
            </a:r>
            <a:r>
              <a:rPr lang="en-US" err="1"/>
              <a:t>binnen</a:t>
            </a:r>
            <a:r>
              <a:rPr lang="en-US"/>
              <a:t> de ZVW, </a:t>
            </a:r>
            <a:r>
              <a:rPr lang="en-US" err="1"/>
              <a:t>te</a:t>
            </a:r>
            <a:r>
              <a:rPr lang="en-US"/>
              <a:t> </a:t>
            </a:r>
            <a:r>
              <a:rPr lang="en-US" err="1"/>
              <a:t>kunnen</a:t>
            </a:r>
            <a:r>
              <a:rPr lang="en-US"/>
              <a:t> </a:t>
            </a:r>
            <a:r>
              <a:rPr lang="en-US" err="1"/>
              <a:t>realiseren</a:t>
            </a:r>
            <a:r>
              <a:rPr lang="en-US"/>
              <a:t>. </a:t>
            </a:r>
          </a:p>
          <a:p>
            <a:r>
              <a:rPr lang="en-US"/>
              <a:t>Dit is </a:t>
            </a:r>
            <a:r>
              <a:rPr lang="en-US" err="1"/>
              <a:t>ook</a:t>
            </a:r>
            <a:r>
              <a:rPr lang="en-US"/>
              <a:t> de </a:t>
            </a:r>
            <a:r>
              <a:rPr lang="en-US" err="1"/>
              <a:t>minimale</a:t>
            </a:r>
            <a:r>
              <a:rPr lang="en-US"/>
              <a:t> </a:t>
            </a:r>
            <a:r>
              <a:rPr lang="en-US" err="1"/>
              <a:t>inzet</a:t>
            </a:r>
            <a:r>
              <a:rPr lang="en-US"/>
              <a:t> om te </a:t>
            </a:r>
            <a:r>
              <a:rPr lang="en-US" err="1"/>
              <a:t>komen</a:t>
            </a:r>
            <a:r>
              <a:rPr lang="en-US"/>
              <a:t> tot minder </a:t>
            </a:r>
            <a:r>
              <a:rPr lang="en-US" err="1"/>
              <a:t>meer</a:t>
            </a:r>
            <a:r>
              <a:rPr lang="en-US"/>
              <a:t> </a:t>
            </a:r>
            <a:r>
              <a:rPr lang="en-US" err="1"/>
              <a:t>druk</a:t>
            </a:r>
            <a:r>
              <a:rPr lang="en-US"/>
              <a:t> (</a:t>
            </a:r>
            <a:r>
              <a:rPr lang="en-US" err="1"/>
              <a:t>een</a:t>
            </a:r>
            <a:r>
              <a:rPr lang="en-US"/>
              <a:t> </a:t>
            </a:r>
            <a:r>
              <a:rPr lang="en-US" err="1"/>
              <a:t>mindere</a:t>
            </a:r>
            <a:r>
              <a:rPr lang="en-US"/>
              <a:t> </a:t>
            </a:r>
            <a:r>
              <a:rPr lang="en-US" err="1"/>
              <a:t>stijging</a:t>
            </a:r>
            <a:r>
              <a:rPr lang="en-US"/>
              <a:t>) op de </a:t>
            </a:r>
            <a:r>
              <a:rPr lang="en-US" err="1"/>
              <a:t>zorg</a:t>
            </a:r>
            <a:r>
              <a:rPr lang="en-US"/>
              <a:t>, </a:t>
            </a:r>
            <a:r>
              <a:rPr lang="en-US" err="1"/>
              <a:t>waaronder</a:t>
            </a:r>
            <a:r>
              <a:rPr lang="en-US"/>
              <a:t> SEH-</a:t>
            </a:r>
            <a:r>
              <a:rPr lang="en-US" err="1"/>
              <a:t>bezoeken</a:t>
            </a:r>
            <a:r>
              <a:rPr lang="en-US"/>
              <a:t> </a:t>
            </a:r>
            <a:r>
              <a:rPr lang="en-US" err="1"/>
              <a:t>naar</a:t>
            </a:r>
            <a:r>
              <a:rPr lang="en-US"/>
              <a:t> </a:t>
            </a:r>
            <a:r>
              <a:rPr lang="en-US" err="1"/>
              <a:t>aanleiding</a:t>
            </a:r>
            <a:r>
              <a:rPr lang="en-US"/>
              <a:t> van </a:t>
            </a:r>
            <a:r>
              <a:rPr lang="en-US" err="1"/>
              <a:t>een</a:t>
            </a:r>
            <a:r>
              <a:rPr lang="en-US"/>
              <a:t> val.</a:t>
            </a:r>
          </a:p>
          <a:p>
            <a:endParaRPr lang="nl-NL" sz="1200" b="0" i="0">
              <a:solidFill>
                <a:srgbClr val="26384B"/>
              </a:solidFill>
              <a:effectLst/>
              <a:latin typeface="Inter"/>
            </a:endParaRPr>
          </a:p>
          <a:p>
            <a:r>
              <a:rPr lang="nl-NL" sz="1200" b="0" i="0">
                <a:solidFill>
                  <a:srgbClr val="26384B"/>
                </a:solidFill>
                <a:effectLst/>
                <a:latin typeface="Inter"/>
              </a:rPr>
              <a:t>Om uitvoering te kunnen geven aan het GALA is de bijbehorende Specifieke Uitkering, de SPUK, beschikbaar gesteld. De SPUK kon aangevraagd worden tot en met 31 maart 2023. Alle gemeenten hebben financiële middelen aangevraagd voor valpreventie. </a:t>
            </a:r>
            <a:r>
              <a:rPr lang="en-US" err="1"/>
              <a:t>Gemeenten</a:t>
            </a:r>
            <a:r>
              <a:rPr lang="en-US"/>
              <a:t> </a:t>
            </a:r>
            <a:r>
              <a:rPr lang="en-US" err="1"/>
              <a:t>konden</a:t>
            </a:r>
            <a:r>
              <a:rPr lang="en-US"/>
              <a:t> via de SPUK geld </a:t>
            </a:r>
            <a:r>
              <a:rPr lang="en-US" err="1"/>
              <a:t>aanvragen</a:t>
            </a:r>
            <a:r>
              <a:rPr lang="en-US"/>
              <a:t> </a:t>
            </a:r>
            <a:r>
              <a:rPr lang="en-US" err="1"/>
              <a:t>voor</a:t>
            </a:r>
            <a:r>
              <a:rPr lang="en-US"/>
              <a:t>:</a:t>
            </a:r>
          </a:p>
          <a:p>
            <a:pPr marL="171450" indent="-171450">
              <a:buFontTx/>
              <a:buChar char="-"/>
            </a:pPr>
            <a:r>
              <a:rPr lang="en-US"/>
              <a:t>Het </a:t>
            </a:r>
            <a:r>
              <a:rPr lang="en-US" err="1"/>
              <a:t>opsporen</a:t>
            </a:r>
            <a:r>
              <a:rPr lang="en-US"/>
              <a:t> van </a:t>
            </a:r>
            <a:r>
              <a:rPr lang="en-US" err="1"/>
              <a:t>ouderen</a:t>
            </a:r>
            <a:r>
              <a:rPr lang="en-US"/>
              <a:t> met </a:t>
            </a:r>
            <a:r>
              <a:rPr lang="en-US" err="1"/>
              <a:t>een</a:t>
            </a:r>
            <a:r>
              <a:rPr lang="en-US"/>
              <a:t> </a:t>
            </a:r>
            <a:r>
              <a:rPr lang="en-US" err="1"/>
              <a:t>verhoogd</a:t>
            </a:r>
            <a:r>
              <a:rPr lang="en-US"/>
              <a:t> </a:t>
            </a:r>
            <a:r>
              <a:rPr lang="en-US" err="1"/>
              <a:t>valrisico</a:t>
            </a:r>
            <a:endParaRPr lang="en-US"/>
          </a:p>
          <a:p>
            <a:pPr marL="171450" indent="-171450">
              <a:buFontTx/>
              <a:buChar char="-"/>
            </a:pPr>
            <a:r>
              <a:rPr lang="en-US"/>
              <a:t>Het </a:t>
            </a:r>
            <a:r>
              <a:rPr lang="en-US" err="1"/>
              <a:t>uitvoeren</a:t>
            </a:r>
            <a:r>
              <a:rPr lang="en-US"/>
              <a:t> van </a:t>
            </a:r>
            <a:r>
              <a:rPr lang="en-US" err="1"/>
              <a:t>valpreventieve</a:t>
            </a:r>
            <a:r>
              <a:rPr lang="en-US"/>
              <a:t> </a:t>
            </a:r>
            <a:r>
              <a:rPr lang="en-US" err="1"/>
              <a:t>beweeginterventies</a:t>
            </a:r>
            <a:endParaRPr lang="en-US"/>
          </a:p>
          <a:p>
            <a:pPr marL="171450" indent="-171450">
              <a:buFontTx/>
              <a:buChar char="-"/>
            </a:pPr>
            <a:r>
              <a:rPr lang="en-US"/>
              <a:t>Het </a:t>
            </a:r>
            <a:r>
              <a:rPr lang="en-US" err="1"/>
              <a:t>coördineren</a:t>
            </a:r>
            <a:r>
              <a:rPr lang="en-US"/>
              <a:t> van de </a:t>
            </a:r>
            <a:r>
              <a:rPr lang="en-US" err="1"/>
              <a:t>ketenaanpak</a:t>
            </a:r>
            <a:r>
              <a:rPr lang="en-US"/>
              <a:t> </a:t>
            </a:r>
            <a:r>
              <a:rPr lang="en-US" err="1"/>
              <a:t>valpreventie</a:t>
            </a:r>
            <a:endParaRPr lang="en-US"/>
          </a:p>
          <a:p>
            <a:pPr marL="171450" indent="-171450">
              <a:buFontTx/>
              <a:buChar char="-"/>
            </a:pPr>
            <a:r>
              <a:rPr lang="en-US" err="1"/>
              <a:t>Overige</a:t>
            </a:r>
            <a:r>
              <a:rPr lang="en-US"/>
              <a:t> </a:t>
            </a:r>
            <a:r>
              <a:rPr lang="en-US" err="1"/>
              <a:t>valpreventie</a:t>
            </a:r>
            <a:r>
              <a:rPr lang="en-US"/>
              <a:t> </a:t>
            </a:r>
            <a:r>
              <a:rPr lang="en-US" err="1"/>
              <a:t>interventies</a:t>
            </a:r>
            <a:endParaRPr lang="en-US"/>
          </a:p>
          <a:p>
            <a:pPr marL="171450" indent="-171450">
              <a:buFontTx/>
              <a:buChar char="-"/>
            </a:pPr>
            <a:r>
              <a:rPr lang="en-US"/>
              <a:t>En </a:t>
            </a:r>
            <a:r>
              <a:rPr lang="en-US" err="1"/>
              <a:t>aansluitende</a:t>
            </a:r>
            <a:r>
              <a:rPr lang="en-US"/>
              <a:t> </a:t>
            </a:r>
            <a:r>
              <a:rPr lang="en-US" err="1"/>
              <a:t>beweegactiviteiten</a:t>
            </a:r>
            <a:endParaRPr lang="en-US"/>
          </a:p>
        </p:txBody>
      </p:sp>
    </p:spTree>
    <p:extLst>
      <p:ext uri="{BB962C8B-B14F-4D97-AF65-F5344CB8AC3E}">
        <p14:creationId xmlns:p14="http://schemas.microsoft.com/office/powerpoint/2010/main" val="203244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0.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d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00.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d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d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d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d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0.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sp>
        <p:nvSpPr>
          <p:cNvPr id="6" name="Titel 11 (JU-Free)">
            <a:extLst>
              <a:ext uri="{FF2B5EF4-FFF2-40B4-BE49-F238E27FC236}">
                <a16:creationId xmlns:a16="http://schemas.microsoft.com/office/drawing/2014/main" id="{454F2B0F-309A-9444-807C-B2ED94F6BB3E}"/>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5" name="Titel 11 (JU-Free)">
            <a:extLst>
              <a:ext uri="{FF2B5EF4-FFF2-40B4-BE49-F238E27FC236}">
                <a16:creationId xmlns:a16="http://schemas.microsoft.com/office/drawing/2014/main" id="{8894CBC9-5D4A-9C45-9E7E-08F5F4A664FF}"/>
              </a:ext>
            </a:extLst>
          </p:cNvPr>
          <p:cNvSpPr>
            <a:spLocks noGrp="1"/>
          </p:cNvSpPr>
          <p:nvPr>
            <p:ph type="body" sz="quarter" idx="31" hasCustomPrompt="1"/>
          </p:nvPr>
        </p:nvSpPr>
        <p:spPr bwMode="ltGray">
          <a:xfrm>
            <a:off x="1049090" y="1335210"/>
            <a:ext cx="7569200" cy="876717"/>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eeld+tekst groen">
    <p:spTree>
      <p:nvGrpSpPr>
        <p:cNvPr id="1" name=""/>
        <p:cNvGrpSpPr/>
        <p:nvPr/>
      </p:nvGrpSpPr>
      <p:grpSpPr>
        <a:xfrm>
          <a:off x="0" y="0"/>
          <a:ext cx="0" cy="0"/>
          <a:chOff x="0" y="0"/>
          <a:chExt cx="0" cy="0"/>
        </a:xfrm>
      </p:grpSpPr>
      <p:sp>
        <p:nvSpPr>
          <p:cNvPr id="17" name="Rectangle 10"/>
          <p:cNvSpPr/>
          <p:nvPr userDrawn="1"/>
        </p:nvSpPr>
        <p:spPr>
          <a:xfrm>
            <a:off x="5161"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4" name="Picture 13"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1840CB50-07C3-F549-857F-F54FF1A92CE6}"/>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eeld+tekst creme">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FCFAF4"/>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solidFill>
                <a:srgbClr val="FCFAF4"/>
              </a:solidFill>
              <a:highlight>
                <a:srgbClr val="F08D17"/>
              </a:highlight>
            </a:endParaRPr>
          </a:p>
        </p:txBody>
      </p:sp>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solidFill>
                <a:srgbClr val="26384B"/>
              </a:solidFill>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pic>
        <p:nvPicPr>
          <p:cNvPr id="8" name="Picture 13" descr="logo_pijl_oranje_fc.eps">
            <a:extLst>
              <a:ext uri="{FF2B5EF4-FFF2-40B4-BE49-F238E27FC236}">
                <a16:creationId xmlns:a16="http://schemas.microsoft.com/office/drawing/2014/main" id="{C6BB6E48-8F48-444F-8DA2-A1B6A602D84B}"/>
              </a:ext>
            </a:extLst>
          </p:cNvPr>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Tree>
    <p:extLst>
      <p:ext uri="{BB962C8B-B14F-4D97-AF65-F5344CB8AC3E}">
        <p14:creationId xmlns:p14="http://schemas.microsoft.com/office/powerpoint/2010/main" val="166652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elpagina creme">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FAF8F1"/>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145956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eldpagina">
    <p:spTree>
      <p:nvGrpSpPr>
        <p:cNvPr id="1" name=""/>
        <p:cNvGrpSpPr/>
        <p:nvPr/>
      </p:nvGrpSpPr>
      <p:grpSpPr>
        <a:xfrm>
          <a:off x="0" y="0"/>
          <a:ext cx="0" cy="0"/>
          <a:chOff x="0" y="0"/>
          <a:chExt cx="0" cy="0"/>
        </a:xfrm>
      </p:grpSpPr>
      <p:sp>
        <p:nvSpPr>
          <p:cNvPr id="67" name="Picture Placeholder 5"/>
          <p:cNvSpPr>
            <a:spLocks noGrp="1"/>
          </p:cNvSpPr>
          <p:nvPr>
            <p:ph type="pic" idx="13"/>
          </p:nvPr>
        </p:nvSpPr>
        <p:spPr>
          <a:xfrm>
            <a:off x="-10951" y="0"/>
            <a:ext cx="12202212" cy="6858000"/>
          </a:xfrm>
          <a:prstGeom prst="rect">
            <a:avLst/>
          </a:prstGeom>
          <a:ln>
            <a:noFill/>
          </a:ln>
        </p:spPr>
        <p:txBody>
          <a:bodyPr lIns="91439" rIns="91439"/>
          <a:lstStyle/>
          <a:p>
            <a:endParaRPr/>
          </a:p>
        </p:txBody>
      </p:sp>
      <p:pic>
        <p:nvPicPr>
          <p:cNvPr id="5" name="Picture 4"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153657" y="292100"/>
            <a:ext cx="346193" cy="346193"/>
          </a:xfrm>
          <a:prstGeom prst="rect">
            <a:avLst/>
          </a:prstGeom>
        </p:spPr>
      </p:pic>
      <p:sp>
        <p:nvSpPr>
          <p:cNvPr id="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ext Placeholder 13">
            <a:extLst>
              <a:ext uri="{FF2B5EF4-FFF2-40B4-BE49-F238E27FC236}">
                <a16:creationId xmlns:a16="http://schemas.microsoft.com/office/drawing/2014/main" id="{ABEDF147-6C70-6445-A9E2-033BF71A0D02}"/>
              </a:ext>
            </a:extLst>
          </p:cNvPr>
          <p:cNvSpPr>
            <a:spLocks noGrp="1"/>
          </p:cNvSpPr>
          <p:nvPr>
            <p:ph type="body" sz="quarter" idx="11" hasCustomPrompt="1"/>
          </p:nvPr>
        </p:nvSpPr>
        <p:spPr>
          <a:xfrm>
            <a:off x="689051" y="1196752"/>
            <a:ext cx="4968552" cy="4320479"/>
          </a:xfrm>
          <a:prstGeom prst="rect">
            <a:avLst/>
          </a:prstGeom>
        </p:spPr>
        <p:txBody>
          <a:bodyPr vert="horz" anchor="ctr" anchorCtr="0"/>
          <a:lstStyle>
            <a:lvl1pPr algn="l">
              <a:buNone/>
              <a:defRPr sz="3600" b="1" i="0" baseline="0">
                <a:solidFill>
                  <a:srgbClr val="FAF8F1"/>
                </a:solidFill>
                <a:latin typeface="Montserrat" pitchFamily="2" charset="77"/>
                <a:cs typeface="Montserrat" pitchFamily="2" charset="77"/>
              </a:defRPr>
            </a:lvl1pPr>
            <a:lvl2pPr>
              <a:defRPr>
                <a:latin typeface="Arial Black"/>
                <a:cs typeface="Arial Black"/>
              </a:defRPr>
            </a:lvl2pPr>
            <a:lvl3pPr>
              <a:defRPr>
                <a:latin typeface="Arial Black"/>
                <a:cs typeface="Arial Black"/>
              </a:defRPr>
            </a:lvl3pPr>
            <a:lvl4pPr>
              <a:defRPr>
                <a:latin typeface="Arial Black"/>
                <a:cs typeface="Arial Black"/>
              </a:defRPr>
            </a:lvl4pPr>
            <a:lvl5pPr>
              <a:defRPr>
                <a:latin typeface="Arial Black"/>
                <a:cs typeface="Arial Black"/>
              </a:defRPr>
            </a:lvl5pPr>
          </a:lstStyle>
          <a:p>
            <a:pPr lvl="0"/>
            <a:r>
              <a:rPr lang="nl-NL"/>
              <a:t>Titeltekst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3DE4E7F-4116-974C-8B61-09B2CCD43C19}"/>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390A54D8-213A-1148-A1CF-C081B08D96AA}"/>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3153F854-4114-6C41-88ED-C4730B89F318}"/>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377CB53F-141F-F740-84D4-AC342DF143B2}"/>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FC1DA8AA-3B3D-EB4E-AADE-2F89ED7E307E}"/>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FCFAF4"/>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27809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blokken">
    <p:spTree>
      <p:nvGrpSpPr>
        <p:cNvPr id="1" name=""/>
        <p:cNvGrpSpPr/>
        <p:nvPr/>
      </p:nvGrpSpPr>
      <p:grpSpPr>
        <a:xfrm>
          <a:off x="0" y="0"/>
          <a:ext cx="0" cy="0"/>
          <a:chOff x="0" y="0"/>
          <a:chExt cx="0" cy="0"/>
        </a:xfrm>
      </p:grpSpPr>
      <p:sp>
        <p:nvSpPr>
          <p:cNvPr id="12" name="Rectangle 7"/>
          <p:cNvSpPr/>
          <p:nvPr userDrawn="1"/>
        </p:nvSpPr>
        <p:spPr>
          <a:xfrm>
            <a:off x="6096000" y="0"/>
            <a:ext cx="6083301" cy="3429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Rectangle 7"/>
          <p:cNvSpPr/>
          <p:nvPr userDrawn="1"/>
        </p:nvSpPr>
        <p:spPr>
          <a:xfrm>
            <a:off x="0" y="3429000"/>
            <a:ext cx="6096000" cy="3429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4" name="Rectangle 7"/>
          <p:cNvSpPr/>
          <p:nvPr userDrawn="1"/>
        </p:nvSpPr>
        <p:spPr>
          <a:xfrm>
            <a:off x="6096000" y="3429000"/>
            <a:ext cx="6096000" cy="3429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20" name="Titel 11 (JU-Free)">
            <a:extLst>
              <a:ext uri="{FF2B5EF4-FFF2-40B4-BE49-F238E27FC236}">
                <a16:creationId xmlns:a16="http://schemas.microsoft.com/office/drawing/2014/main" id="{00B90BBF-74BF-EF48-9FB9-FBD50EA0A3DB}"/>
              </a:ext>
            </a:extLst>
          </p:cNvPr>
          <p:cNvSpPr>
            <a:spLocks noGrp="1"/>
          </p:cNvSpPr>
          <p:nvPr>
            <p:ph type="body" sz="quarter" idx="31" hasCustomPrompt="1"/>
          </p:nvPr>
        </p:nvSpPr>
        <p:spPr bwMode="ltGray">
          <a:xfrm>
            <a:off x="13380" y="705706"/>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1" name="Titel 11 (JU-Free)">
            <a:extLst>
              <a:ext uri="{FF2B5EF4-FFF2-40B4-BE49-F238E27FC236}">
                <a16:creationId xmlns:a16="http://schemas.microsoft.com/office/drawing/2014/main" id="{77AB61B3-DD3F-144D-B343-061616B110AD}"/>
              </a:ext>
            </a:extLst>
          </p:cNvPr>
          <p:cNvSpPr>
            <a:spLocks noGrp="1"/>
          </p:cNvSpPr>
          <p:nvPr>
            <p:ph type="body" sz="quarter" idx="32" hasCustomPrompt="1"/>
          </p:nvPr>
        </p:nvSpPr>
        <p:spPr bwMode="ltGray">
          <a:xfrm>
            <a:off x="6085706" y="705706"/>
            <a:ext cx="6082619" cy="1656184"/>
          </a:xfrm>
          <a:prstGeom prst="rect">
            <a:avLst/>
          </a:prstGeom>
        </p:spPr>
        <p:txBody>
          <a:bodyPr anchor="ctr" anchorCtr="0"/>
          <a:lstStyle>
            <a:lvl1pPr marL="0" indent="0" algn="ctr">
              <a:buFontTx/>
              <a:buNone/>
              <a:defRPr sz="3600" b="1" i="0">
                <a:solidFill>
                  <a:srgbClr val="F08D17"/>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2" name="Titel 11 (JU-Free)">
            <a:extLst>
              <a:ext uri="{FF2B5EF4-FFF2-40B4-BE49-F238E27FC236}">
                <a16:creationId xmlns:a16="http://schemas.microsoft.com/office/drawing/2014/main" id="{BA51FDF8-E841-FD43-B1BB-0D99EB01155E}"/>
              </a:ext>
            </a:extLst>
          </p:cNvPr>
          <p:cNvSpPr>
            <a:spLocks noGrp="1"/>
          </p:cNvSpPr>
          <p:nvPr>
            <p:ph type="body" sz="quarter" idx="33" hasCustomPrompt="1"/>
          </p:nvPr>
        </p:nvSpPr>
        <p:spPr bwMode="ltGray">
          <a:xfrm>
            <a:off x="13380" y="4274530"/>
            <a:ext cx="6082619" cy="1656184"/>
          </a:xfrm>
          <a:prstGeom prst="rect">
            <a:avLst/>
          </a:prstGeom>
        </p:spPr>
        <p:txBody>
          <a:bodyPr anchor="ctr" anchorCtr="0"/>
          <a:lstStyle>
            <a:lvl1pPr marL="0" indent="0" algn="ctr">
              <a:buFontTx/>
              <a:buNone/>
              <a:defRPr sz="3600" b="1"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3" name="Titel 11 (JU-Free)">
            <a:extLst>
              <a:ext uri="{FF2B5EF4-FFF2-40B4-BE49-F238E27FC236}">
                <a16:creationId xmlns:a16="http://schemas.microsoft.com/office/drawing/2014/main" id="{5E7A9B50-8FF6-8D47-ACE5-356C7CEF959E}"/>
              </a:ext>
            </a:extLst>
          </p:cNvPr>
          <p:cNvSpPr>
            <a:spLocks noGrp="1"/>
          </p:cNvSpPr>
          <p:nvPr>
            <p:ph type="body" sz="quarter" idx="34" hasCustomPrompt="1"/>
          </p:nvPr>
        </p:nvSpPr>
        <p:spPr bwMode="ltGray">
          <a:xfrm>
            <a:off x="6094157" y="4274529"/>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agina 2x cirkelbeeld">
    <p:spTree>
      <p:nvGrpSpPr>
        <p:cNvPr id="1" name=""/>
        <p:cNvGrpSpPr/>
        <p:nvPr/>
      </p:nvGrpSpPr>
      <p:grpSpPr>
        <a:xfrm>
          <a:off x="0" y="0"/>
          <a:ext cx="0" cy="0"/>
          <a:chOff x="0" y="0"/>
          <a:chExt cx="0" cy="0"/>
        </a:xfrm>
      </p:grpSpPr>
      <p:sp>
        <p:nvSpPr>
          <p:cNvPr id="12" name="Rectangle 7"/>
          <p:cNvSpPr/>
          <p:nvPr userDrawn="1"/>
        </p:nvSpPr>
        <p:spPr>
          <a:xfrm>
            <a:off x="0"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3" name="Picture 12"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4"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6" name="Tijdelijke aanduiding voor afbeelding 16">
            <a:extLst>
              <a:ext uri="{FF2B5EF4-FFF2-40B4-BE49-F238E27FC236}">
                <a16:creationId xmlns:a16="http://schemas.microsoft.com/office/drawing/2014/main" id="{5BD17C53-415A-E745-8019-4F8D470CA344}"/>
              </a:ext>
            </a:extLst>
          </p:cNvPr>
          <p:cNvSpPr>
            <a:spLocks noGrp="1"/>
          </p:cNvSpPr>
          <p:nvPr>
            <p:ph type="pic" idx="28"/>
          </p:nvPr>
        </p:nvSpPr>
        <p:spPr>
          <a:xfrm>
            <a:off x="1265114" y="638292"/>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7" name="Tijdelijke aanduiding voor afbeelding 16">
            <a:extLst>
              <a:ext uri="{FF2B5EF4-FFF2-40B4-BE49-F238E27FC236}">
                <a16:creationId xmlns:a16="http://schemas.microsoft.com/office/drawing/2014/main" id="{7DAEBAB1-B24B-CA45-BE0E-AADBEE9FF75A}"/>
              </a:ext>
            </a:extLst>
          </p:cNvPr>
          <p:cNvSpPr>
            <a:spLocks noGrp="1"/>
          </p:cNvSpPr>
          <p:nvPr>
            <p:ph type="pic" idx="29"/>
          </p:nvPr>
        </p:nvSpPr>
        <p:spPr>
          <a:xfrm>
            <a:off x="1265114" y="3668875"/>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8" name="Titel 11 (JU-Free)">
            <a:extLst>
              <a:ext uri="{FF2B5EF4-FFF2-40B4-BE49-F238E27FC236}">
                <a16:creationId xmlns:a16="http://schemas.microsoft.com/office/drawing/2014/main" id="{A291AD88-EF84-0648-AEB5-35DC67DF57A3}"/>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19" name="Titel 11 (JU-Free)">
            <a:extLst>
              <a:ext uri="{FF2B5EF4-FFF2-40B4-BE49-F238E27FC236}">
                <a16:creationId xmlns:a16="http://schemas.microsoft.com/office/drawing/2014/main" id="{A5CECB4A-B0E5-2B46-A45A-3A8AEA16EAE7}"/>
              </a:ext>
            </a:extLst>
          </p:cNvPr>
          <p:cNvSpPr>
            <a:spLocks noGrp="1"/>
          </p:cNvSpPr>
          <p:nvPr>
            <p:ph type="body" sz="quarter" idx="30" hasCustomPrompt="1"/>
          </p:nvPr>
        </p:nvSpPr>
        <p:spPr bwMode="ltGray">
          <a:xfrm>
            <a:off x="0" y="2622606"/>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20" name="Titel 11 (JU-Free)">
            <a:extLst>
              <a:ext uri="{FF2B5EF4-FFF2-40B4-BE49-F238E27FC236}">
                <a16:creationId xmlns:a16="http://schemas.microsoft.com/office/drawing/2014/main" id="{3EAAF99F-D18D-4D46-AE6E-034C17567104}"/>
              </a:ext>
            </a:extLst>
          </p:cNvPr>
          <p:cNvSpPr>
            <a:spLocks noGrp="1"/>
          </p:cNvSpPr>
          <p:nvPr>
            <p:ph type="body" sz="quarter" idx="31" hasCustomPrompt="1"/>
          </p:nvPr>
        </p:nvSpPr>
        <p:spPr bwMode="ltGray">
          <a:xfrm>
            <a:off x="0" y="5617212"/>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8AB5CB3-7F6F-ED46-AE6D-718DC6E4D81F}"/>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DC3591C8-4DAC-DA42-A657-583113EE865C}"/>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197801E7-63B5-5E45-AEB8-AD13CC444D72}"/>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40546A78-0350-4843-952F-4EDD2774CD88}"/>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109D65AA-4DC7-D242-A209-F9C051068C1B}"/>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2814628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B068B3D2-7F24-5041-83D9-CBD8C9B676E1}"/>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4E6B3EB5-6F9D-1C4B-874A-E43C9D7652FF}"/>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03187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omepag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95050" y="6356350"/>
            <a:ext cx="784225" cy="501650"/>
          </a:xfrm>
          <a:prstGeom prst="rect">
            <a:avLst/>
          </a:prstGeom>
        </p:spPr>
        <p:txBody>
          <a:bodyPr/>
          <a:lstStyle>
            <a:lvl1pPr algn="r">
              <a:defRPr>
                <a:solidFill>
                  <a:srgbClr val="FAF8F1"/>
                </a:solidFill>
              </a:defRPr>
            </a:lvl1pPr>
          </a:lstStyle>
          <a:p>
            <a:fld id="{2C5570BF-70B1-BC4B-9AC0-179DDF6E36CB}" type="slidenum">
              <a:rPr lang="en-US" smtClean="0"/>
              <a:pPr/>
              <a:t>‹nr.›</a:t>
            </a:fld>
            <a:endParaRPr lang="en-US"/>
          </a:p>
        </p:txBody>
      </p:sp>
      <p:sp>
        <p:nvSpPr>
          <p:cNvPr id="14" name="Titel 11 (JU-Free)">
            <a:extLst>
              <a:ext uri="{FF2B5EF4-FFF2-40B4-BE49-F238E27FC236}">
                <a16:creationId xmlns:a16="http://schemas.microsoft.com/office/drawing/2014/main" id="{935B549A-99A9-D748-B7D0-8F4C3BD19735}"/>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15" name="Titel 11 (JU-Free)">
            <a:extLst>
              <a:ext uri="{FF2B5EF4-FFF2-40B4-BE49-F238E27FC236}">
                <a16:creationId xmlns:a16="http://schemas.microsoft.com/office/drawing/2014/main" id="{95D0E024-A4EF-064F-9EBC-10B2CAFF8560}"/>
              </a:ext>
            </a:extLst>
          </p:cNvPr>
          <p:cNvSpPr>
            <a:spLocks noGrp="1"/>
          </p:cNvSpPr>
          <p:nvPr>
            <p:ph type="body" sz="quarter" idx="19" hasCustomPrompt="1"/>
          </p:nvPr>
        </p:nvSpPr>
        <p:spPr bwMode="ltGray">
          <a:xfrm>
            <a:off x="1049090" y="5843608"/>
            <a:ext cx="7569200" cy="827220"/>
          </a:xfrm>
          <a:prstGeom prst="rect">
            <a:avLst/>
          </a:prstGeom>
        </p:spPr>
        <p:txBody>
          <a:bodyPr/>
          <a:lstStyle>
            <a:lvl1pPr marL="0" indent="0" algn="l">
              <a:buFontTx/>
              <a:buNone/>
              <a:defRPr sz="14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[Hier naam en datum plaatsen]</a:t>
            </a:r>
          </a:p>
        </p:txBody>
      </p:sp>
      <p:sp>
        <p:nvSpPr>
          <p:cNvPr id="6" name="Titel 11 (JU-Free)">
            <a:extLst>
              <a:ext uri="{FF2B5EF4-FFF2-40B4-BE49-F238E27FC236}">
                <a16:creationId xmlns:a16="http://schemas.microsoft.com/office/drawing/2014/main" id="{3BD91128-59B4-494D-899C-A386BA677D9E}"/>
              </a:ext>
            </a:extLst>
          </p:cNvPr>
          <p:cNvSpPr>
            <a:spLocks noGrp="1"/>
          </p:cNvSpPr>
          <p:nvPr>
            <p:ph type="body" sz="quarter" idx="31" hasCustomPrompt="1"/>
          </p:nvPr>
        </p:nvSpPr>
        <p:spPr bwMode="ltGray">
          <a:xfrm>
            <a:off x="1049090" y="1335210"/>
            <a:ext cx="7569200" cy="827219"/>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extLst>
      <p:ext uri="{BB962C8B-B14F-4D97-AF65-F5344CB8AC3E}">
        <p14:creationId xmlns:p14="http://schemas.microsoft.com/office/powerpoint/2010/main" val="51528677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elpagina oranje">
    <p:spTree>
      <p:nvGrpSpPr>
        <p:cNvPr id="1" name=""/>
        <p:cNvGrpSpPr/>
        <p:nvPr/>
      </p:nvGrpSpPr>
      <p:grpSpPr>
        <a:xfrm>
          <a:off x="0" y="0"/>
          <a:ext cx="0" cy="0"/>
          <a:chOff x="0" y="0"/>
          <a:chExt cx="0" cy="0"/>
        </a:xfrm>
      </p:grpSpPr>
      <p:sp>
        <p:nvSpPr>
          <p:cNvPr id="13" name="Rectangle 10"/>
          <p:cNvSpPr/>
          <p:nvPr userDrawn="1"/>
        </p:nvSpPr>
        <p:spPr>
          <a:xfrm>
            <a:off x="0" y="0"/>
            <a:ext cx="12179300"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4" name="Picture 13"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829" y="216000"/>
            <a:ext cx="346193" cy="346193"/>
          </a:xfrm>
          <a:prstGeom prst="rect">
            <a:avLst/>
          </a:prstGeom>
        </p:spPr>
      </p:pic>
      <p:sp>
        <p:nvSpPr>
          <p:cNvPr id="15"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2" name="Titel 1">
            <a:extLst>
              <a:ext uri="{FF2B5EF4-FFF2-40B4-BE49-F238E27FC236}">
                <a16:creationId xmlns:a16="http://schemas.microsoft.com/office/drawing/2014/main" id="{70D35F1F-BBBC-8147-B491-B2212F788E79}"/>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latin typeface="Montserrat" pitchFamily="2" charset="77"/>
              </a:defRPr>
            </a:lvl1pPr>
          </a:lstStyle>
          <a:p>
            <a:r>
              <a:rPr lang="nl-NL"/>
              <a:t>Titeltekst</a:t>
            </a:r>
          </a:p>
        </p:txBody>
      </p:sp>
    </p:spTree>
    <p:extLst>
      <p:ext uri="{BB962C8B-B14F-4D97-AF65-F5344CB8AC3E}">
        <p14:creationId xmlns:p14="http://schemas.microsoft.com/office/powerpoint/2010/main" val="18636637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solidFill>
                  <a:schemeClr val="tx2"/>
                </a:solidFill>
              </a:defRPr>
            </a:lvl1pPr>
          </a:lstStyle>
          <a:p>
            <a:fld id="{EFEE2AF2-3E1D-4083-A444-526A6F0FA784}"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48838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B15434A4-6CFC-4342-9F12-DF0F9C13AF01}"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36749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598">
                <a:solidFill>
                  <a:schemeClr val="tx2"/>
                </a:solidFill>
              </a:defRPr>
            </a:lvl1pPr>
          </a:lstStyle>
          <a:p>
            <a:fld id="{903A48C1-5512-40FD-8F1D-7B6673909483}"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86718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A5B50DE3-E1D9-4B96-B7EF-EE11D60CA98D}"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101719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384A9F7-8F0D-438A-9B5B-85F71F9D18F7}"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52151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68D7E5E2-1122-4288-90C9-18E82D46DB18}"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57933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420DA247-ED59-4AC9-9845-57D0BC80EE2A}" type="datetime1">
              <a:rPr lang="nl-NL" smtClean="0"/>
              <a:t>20-6-2023</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9821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8A7E4FDB-6D44-4B5E-AE1B-0B905DFBE8A9}" type="datetime1">
              <a:rPr lang="nl-NL" smtClean="0"/>
              <a:t>20-6-2023</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408346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EEC248-F744-4D73-98BD-FB4854BA4F65}"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37870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34519074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E941890-FBEF-4D1D-9E00-907934A9D438}"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37052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1A9CD7-3E99-43AA-BB9E-81EA9C275140}"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579273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B4734E04-328A-41AA-B277-E886D0085C4E}"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9096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D2CF8AF-A1A1-495A-BD78-EDC13735BE51}"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93261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89B35D10-6EC1-4997-863D-84F9214E0580}"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03484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solidFill>
                <a:schemeClr val="tx2"/>
              </a:solidFill>
            </a:endParaRPr>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7604A4D-87DF-499F-9327-C3F966FEB3B1}"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211718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6FDAC156-F4F4-44CE-8665-F9B1DF58E6D1}"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13693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412ED46-83D5-4EF4-BE58-C1A771BD47A4}"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2778387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C1C7817-2598-414D-92E4-D3B28E9699D7}"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149848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C83C7A-A9EC-49A5-886D-A297597968C8}"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959001" y="1104000"/>
            <a:ext cx="7863799" cy="2160000"/>
          </a:xfrm>
        </p:spPr>
        <p:txBody>
          <a:bodyPr anchor="b" anchorCtr="0"/>
          <a:lstStyle>
            <a:lvl1pPr algn="l">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361678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eeld+tekst blauw">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182825141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CE96F30-00E4-42E0-A708-A20993BF00C4}"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19662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959003" y="768000"/>
            <a:ext cx="10261299" cy="11520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5D15A385-CAD0-4E2A-ADDD-AD18BBC3960C}" type="datetime1">
              <a:rPr lang="nl-NL" smtClean="0"/>
              <a:t>20-6-2023</a:t>
            </a:fld>
            <a:endParaRPr lang="nl-NL"/>
          </a:p>
        </p:txBody>
      </p:sp>
      <p:sp>
        <p:nvSpPr>
          <p:cNvPr id="4" name="Footer Placeholder 3"/>
          <p:cNvSpPr>
            <a:spLocks noGrp="1"/>
          </p:cNvSpPr>
          <p:nvPr>
            <p:ph type="ftr" sz="quarter" idx="11"/>
          </p:nvPr>
        </p:nvSpPr>
        <p:spPr/>
        <p:txBody>
          <a:bodyPr/>
          <a:lstStyle/>
          <a:p>
            <a:r>
              <a:rPr lang="nl-NL"/>
              <a:t>Gezond en Actief Leven Akkoord</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5046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CB44B-312B-4F2D-9E3C-00814156FE90}" type="datetime1">
              <a:rPr lang="nl-NL" smtClean="0"/>
              <a:t>20-6-2023</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25043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589C939-6C0E-447F-A547-73165504F983}"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26979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199999"/>
            <a:ext cx="3912720"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3840000"/>
            <a:ext cx="3068799"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6E65D6C-D422-4647-A096-3A75AA9FE384}"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2208000"/>
          </a:xfrm>
        </p:spPr>
        <p:txBody>
          <a:bodyPr anchor="t" anchorCtr="0"/>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199999"/>
            <a:ext cx="3907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87733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33501" y="960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38F1F123-1F0F-4CC9-8BCB-8C4623DDF998}"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465"/>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4507300" cy="1152000"/>
          </a:xfrm>
        </p:spPr>
        <p:txBody>
          <a:bodyPr/>
          <a:lstStyle/>
          <a:p>
            <a:r>
              <a:rPr lang="nl-NL"/>
              <a:t>Klik om stijl te bewerken</a:t>
            </a:r>
            <a:endParaRPr lang="en-US"/>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6233501" y="3624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344489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2111999"/>
            <a:ext cx="6904800" cy="374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862226CD-D309-4EBA-888F-3A09ED879FB8}"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7" y="2112000"/>
            <a:ext cx="268392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7990610" cy="1152000"/>
          </a:xfrm>
        </p:spPr>
        <p:txBody>
          <a:bodyPr/>
          <a:lstStyle/>
          <a:p>
            <a:r>
              <a:rPr lang="nl-NL"/>
              <a:t>Klik om stijl te bewerken</a:t>
            </a:r>
            <a:endParaRPr lang="en-US"/>
          </a:p>
        </p:txBody>
      </p:sp>
    </p:spTree>
    <p:extLst>
      <p:ext uri="{BB962C8B-B14F-4D97-AF65-F5344CB8AC3E}">
        <p14:creationId xmlns:p14="http://schemas.microsoft.com/office/powerpoint/2010/main" val="365146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6089647" y="0"/>
            <a:ext cx="6089654" cy="68580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a:p>
            <a:pPr lvl="0"/>
            <a:endParaRPr lang="nl-NL"/>
          </a:p>
        </p:txBody>
      </p:sp>
      <p:sp>
        <p:nvSpPr>
          <p:cNvPr id="5" name="Date Placeholder 4"/>
          <p:cNvSpPr>
            <a:spLocks noGrp="1"/>
          </p:cNvSpPr>
          <p:nvPr>
            <p:ph type="dt" sz="half" idx="10"/>
          </p:nvPr>
        </p:nvSpPr>
        <p:spPr/>
        <p:txBody>
          <a:bodyPr/>
          <a:lstStyle>
            <a:lvl1pPr>
              <a:defRPr>
                <a:solidFill>
                  <a:schemeClr val="bg1"/>
                </a:solidFill>
              </a:defRPr>
            </a:lvl1pPr>
          </a:lstStyle>
          <a:p>
            <a:fld id="{516576F3-3923-4BBB-9862-A80C64D8F863}"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1381946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el 1 logo zwar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122ABC6A-F589-4C16-8442-1624E5CB4018}"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1" name="Tijdelijke aanduiding voor afbeelding 10">
            <a:extLst>
              <a:ext uri="{FF2B5EF4-FFF2-40B4-BE49-F238E27FC236}">
                <a16:creationId xmlns:a16="http://schemas.microsoft.com/office/drawing/2014/main" id="{6011E971-A852-D24F-88AE-06B73C1D71D6}"/>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25488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A0387E9B-4E96-4AE4-8A6C-57C5745DCC49}"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72F04F7E-F18F-AC4D-9FC1-FED97E5AA29F}"/>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61D74FB1-AF93-5046-B243-54428312B3B4}"/>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5497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ekstpagina oranje">
    <p:spTree>
      <p:nvGrpSpPr>
        <p:cNvPr id="1" name=""/>
        <p:cNvGrpSpPr/>
        <p:nvPr/>
      </p:nvGrpSpPr>
      <p:grpSpPr>
        <a:xfrm>
          <a:off x="0" y="0"/>
          <a:ext cx="0" cy="0"/>
          <a:chOff x="0" y="0"/>
          <a:chExt cx="0" cy="0"/>
        </a:xfrm>
      </p:grpSpPr>
      <p:sp>
        <p:nvSpPr>
          <p:cNvPr id="78" name="Rectangle 7"/>
          <p:cNvSpPr/>
          <p:nvPr/>
        </p:nvSpPr>
        <p:spPr>
          <a:xfrm>
            <a:off x="1" y="0"/>
            <a:ext cx="4076700" cy="6858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1 (JU-Free)">
            <a:extLst>
              <a:ext uri="{FF2B5EF4-FFF2-40B4-BE49-F238E27FC236}">
                <a16:creationId xmlns:a16="http://schemas.microsoft.com/office/drawing/2014/main" id="{F5510DFE-9539-E049-8EF8-F16DD7E87862}"/>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8" name="Titel 1">
            <a:extLst>
              <a:ext uri="{FF2B5EF4-FFF2-40B4-BE49-F238E27FC236}">
                <a16:creationId xmlns:a16="http://schemas.microsoft.com/office/drawing/2014/main" id="{86963CCC-B2FA-B24D-8A24-5664766EC4BC}"/>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extLst>
      <p:ext uri="{BB962C8B-B14F-4D97-AF65-F5344CB8AC3E}">
        <p14:creationId xmlns:p14="http://schemas.microsoft.com/office/powerpoint/2010/main" val="22277569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 1 logo wi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rcRect/>
          <a:stretch/>
        </p:blipFill>
        <p:spPr>
          <a:xfrm>
            <a:off x="5754000" y="6133"/>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4DE1F932-81FB-4405-B077-39C55C4C35A5}"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4EC26A2E-1DB2-144B-AFF4-CAC924A02C42}"/>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AE0CCA8D-F26B-7946-A6C2-08305574C6A3}"/>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3FA569-5F01-B746-B571-F3295CCDBE26}"/>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6196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813AB41F-C3F0-41E9-8ADD-0A9A2F2AC8B1}"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03846B55-2033-3040-BD93-E3D10EC1D232}"/>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17EF0533-6029-634A-8425-5ABF0BCAF2D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057721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2" name="Title 1"/>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C4348746-B491-4EDC-8523-75C42B366767}"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Tree>
    <p:extLst>
      <p:ext uri="{BB962C8B-B14F-4D97-AF65-F5344CB8AC3E}">
        <p14:creationId xmlns:p14="http://schemas.microsoft.com/office/powerpoint/2010/main" val="193323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 lang 2">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68419941-9AB3-450F-AB05-A7DD97D7198E}" type="datetime1">
              <a:rPr lang="nl-NL" smtClean="0"/>
              <a:t>20-6-2023</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9C563199-57F4-9042-9F45-430C63C7C4CD}"/>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D93CB10C-031E-4942-97CF-6845AB8E849D}"/>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4029877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houd">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A0A9D1DE-441B-AE42-9DCD-CC48818CCA00}"/>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746CE7B8-55C0-4B54-8D37-12BF37EBEDC4}"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1" name="Vrije vorm 10">
            <a:extLst>
              <a:ext uri="{FF2B5EF4-FFF2-40B4-BE49-F238E27FC236}">
                <a16:creationId xmlns:a16="http://schemas.microsoft.com/office/drawing/2014/main" id="{10678217-1DD3-0B47-9214-4001BB7CB5A8}"/>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213994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F477F3D6-6ACC-46EB-9349-290DE86D2BF1}"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642523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7" name="Date Placeholder 6"/>
          <p:cNvSpPr>
            <a:spLocks noGrp="1"/>
          </p:cNvSpPr>
          <p:nvPr>
            <p:ph type="dt" sz="half" idx="10"/>
          </p:nvPr>
        </p:nvSpPr>
        <p:spPr/>
        <p:txBody>
          <a:bodyPr/>
          <a:lstStyle/>
          <a:p>
            <a:fld id="{C8E8A18C-FB08-4392-A711-784AA40A93EC}" type="datetime1">
              <a:rPr lang="nl-NL" smtClean="0"/>
              <a:t>20-6-2023</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Tree>
    <p:extLst>
      <p:ext uri="{BB962C8B-B14F-4D97-AF65-F5344CB8AC3E}">
        <p14:creationId xmlns:p14="http://schemas.microsoft.com/office/powerpoint/2010/main" val="4139436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
        <p:nvSpPr>
          <p:cNvPr id="7" name="Date Placeholder 6"/>
          <p:cNvSpPr>
            <a:spLocks noGrp="1"/>
          </p:cNvSpPr>
          <p:nvPr>
            <p:ph type="dt" sz="half" idx="10"/>
          </p:nvPr>
        </p:nvSpPr>
        <p:spPr/>
        <p:txBody>
          <a:bodyPr/>
          <a:lstStyle/>
          <a:p>
            <a:fld id="{86AF8E48-F2FB-43B6-A7B8-3BC01942CDA8}" type="datetime1">
              <a:rPr lang="nl-NL" smtClean="0"/>
              <a:t>20-6-2023</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Tree>
    <p:extLst>
      <p:ext uri="{BB962C8B-B14F-4D97-AF65-F5344CB8AC3E}">
        <p14:creationId xmlns:p14="http://schemas.microsoft.com/office/powerpoint/2010/main" val="3077121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kst en streamer 1">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427F158D-E3C5-2048-8947-46DF2682094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8A932A6D-C9C8-4AE0-843D-9798E266EE3B}"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8EF4773B-E002-0347-9E00-CDF8164E4FDC}"/>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0748BA84-C33A-A042-912F-611D92D507D0}"/>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659355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kst en streamer 2">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B1F4FA5B-E497-2642-BED5-3A0A7031A26D}"/>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C515CDD-857A-43C3-AEDF-51A436C8CA69}"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6ACC3963-9588-6A42-8AB4-A14CC662B009}"/>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7457137-B10F-2B43-8A15-1B4C8AA1B10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70378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pagina blauw">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1088F022-000B-6D4C-AFB6-18C97BF48097}"/>
              </a:ext>
            </a:extLst>
          </p:cNvPr>
          <p:cNvSpPr/>
          <p:nvPr userDrawn="1"/>
        </p:nvSpPr>
        <p:spPr>
          <a:xfrm>
            <a:off x="0"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96815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kst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E7D15197-E6D8-4D46-97D4-AC636CA495EF}"/>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061D83FD-5255-4DD8-96B4-BC545F4F1894}"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07A7DC2A-C756-0948-8B2F-E1E7F2D43BA3}"/>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E129C27-8A04-AC4B-84B3-C2E4672497D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848407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 rechts en streamer 1">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9BF10B72-8B43-144C-90A1-7955E56D624F}"/>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13B3C2DD-0E8A-4D3E-815F-E5CFAE93208C}"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394175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4B6EE84E-A45E-674B-AD12-A5C2544FC93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91B31090-86DF-4503-A8B6-963C60289908}"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009543C0-73B1-0642-A350-CCDB2815547B}"/>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3E6C3C8C-0568-794A-806B-6747596AC2F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912062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kst rechts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C06382F5-0D5A-664D-8FB2-F36F4AC0D9F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259B46CD-1C1F-4736-A32C-1EE1E21C860E}" type="datetime1">
              <a:rPr lang="nl-NL" smtClean="0"/>
              <a:t>20-6-2023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8739DC4D-F9FB-5A4F-88E9-4950FDEE70E7}"/>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ext Placeholder 3">
            <a:extLst>
              <a:ext uri="{FF2B5EF4-FFF2-40B4-BE49-F238E27FC236}">
                <a16:creationId xmlns:a16="http://schemas.microsoft.com/office/drawing/2014/main" id="{7D08273E-77D4-3F45-A363-EEF7AA05F362}"/>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70575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DF82297-4F0E-4D42-BC65-752A593CE609}"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70847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9FC7E87-A360-494E-BA3D-6D108CD43FED}"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125066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37F261-A772-45C5-BAF2-C1BFB9174A44}" type="datetime1">
              <a:rPr lang="nl-NL" smtClean="0"/>
              <a:t>20-6-2023</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5140E7B3-321F-C04F-B8C4-2C3106CDE3DA}"/>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3FB2C2F6-2797-124C-9DF6-9A8C908E6952}"/>
              </a:ext>
            </a:extLst>
          </p:cNvPr>
          <p:cNvSpPr>
            <a:spLocks noGrp="1"/>
          </p:cNvSpPr>
          <p:nvPr>
            <p:ph type="ctrTitle"/>
          </p:nvPr>
        </p:nvSpPr>
        <p:spPr>
          <a:xfrm>
            <a:off x="959001" y="1104000"/>
            <a:ext cx="7863799" cy="2160000"/>
          </a:xfrm>
        </p:spPr>
        <p:txBody>
          <a:bodyPr anchor="b" anchorCtr="0"/>
          <a:lstStyle>
            <a:lvl1pPr algn="l">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A5F61B35-8EE9-1D4E-A602-B0E7DA814864}"/>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78130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5FB50DE-1AFC-4886-BF7E-BA86D617A742}"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054527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rie afbeeldinge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44548" y="1245000"/>
            <a:ext cx="5034751"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44293F75-6225-48FA-9785-B3B559CE3F80}"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2F8C1725-7FDE-E648-873F-2DA53C1F2BA1}"/>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itle 1">
            <a:extLst>
              <a:ext uri="{FF2B5EF4-FFF2-40B4-BE49-F238E27FC236}">
                <a16:creationId xmlns:a16="http://schemas.microsoft.com/office/drawing/2014/main" id="{AD08C67B-5872-E64C-930C-D0B18239B3CB}"/>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2" name="Picture Placeholder 2">
            <a:extLst>
              <a:ext uri="{FF2B5EF4-FFF2-40B4-BE49-F238E27FC236}">
                <a16:creationId xmlns:a16="http://schemas.microsoft.com/office/drawing/2014/main" id="{286B9216-B754-B341-8F28-D3295C76319E}"/>
              </a:ext>
            </a:extLst>
          </p:cNvPr>
          <p:cNvSpPr>
            <a:spLocks noGrp="1"/>
          </p:cNvSpPr>
          <p:nvPr>
            <p:ph type="pic" idx="15"/>
          </p:nvPr>
        </p:nvSpPr>
        <p:spPr>
          <a:xfrm>
            <a:off x="4315500" y="1248000"/>
            <a:ext cx="26852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5" name="Picture Placeholder 2">
            <a:extLst>
              <a:ext uri="{FF2B5EF4-FFF2-40B4-BE49-F238E27FC236}">
                <a16:creationId xmlns:a16="http://schemas.microsoft.com/office/drawing/2014/main" id="{B6059CEA-9C06-E044-9F99-FE66F48BCC32}"/>
              </a:ext>
            </a:extLst>
          </p:cNvPr>
          <p:cNvSpPr>
            <a:spLocks noGrp="1"/>
          </p:cNvSpPr>
          <p:nvPr>
            <p:ph type="pic" idx="16"/>
          </p:nvPr>
        </p:nvSpPr>
        <p:spPr>
          <a:xfrm>
            <a:off x="7144549" y="3602272"/>
            <a:ext cx="4075750"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343899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248000"/>
            <a:ext cx="3912720"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2976000"/>
            <a:ext cx="3068799" cy="3168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66CC853-436F-475E-B160-CC6FAD0D1616}"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1344000"/>
          </a:xfrm>
        </p:spPr>
        <p:txBody>
          <a:bodyPr anchor="t" anchorCtr="0"/>
          <a:lstStyle>
            <a:lvl1pPr>
              <a:defRPr sz="3197"/>
            </a:lvl1pPr>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248000"/>
            <a:ext cx="3907925"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769964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pagina blauw">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F08D17"/>
                </a:solidFill>
                <a:latin typeface="Montserrat" pitchFamily="2" charset="77"/>
              </a:defRPr>
            </a:lvl1pPr>
          </a:lstStyle>
          <a:p>
            <a:r>
              <a:rPr lang="nl-NL"/>
              <a:t>Titeltekst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1248000"/>
            <a:ext cx="69048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C42689ED-0D51-4432-9A13-F115AAD5BD6B}"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Tree>
    <p:extLst>
      <p:ext uri="{BB962C8B-B14F-4D97-AF65-F5344CB8AC3E}">
        <p14:creationId xmlns:p14="http://schemas.microsoft.com/office/powerpoint/2010/main" val="885330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ee afbeeldingen met bijschrif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098B8A-E98A-8947-8780-BD1CE637B31D}"/>
              </a:ext>
            </a:extLst>
          </p:cNvPr>
          <p:cNvSpPr>
            <a:spLocks noGrp="1"/>
          </p:cNvSpPr>
          <p:nvPr>
            <p:ph type="pic" idx="1"/>
          </p:nvPr>
        </p:nvSpPr>
        <p:spPr>
          <a:xfrm>
            <a:off x="4315500" y="1248000"/>
            <a:ext cx="6904800" cy="4608000"/>
          </a:xfrm>
          <a:custGeom>
            <a:avLst/>
            <a:gdLst>
              <a:gd name="connsiteX0" fmla="*/ 0 w 5184000"/>
              <a:gd name="connsiteY0" fmla="*/ 0 h 3456000"/>
              <a:gd name="connsiteX1" fmla="*/ 5184000 w 5184000"/>
              <a:gd name="connsiteY1" fmla="*/ 0 h 3456000"/>
              <a:gd name="connsiteX2" fmla="*/ 5184000 w 5184000"/>
              <a:gd name="connsiteY2" fmla="*/ 1800000 h 3456000"/>
              <a:gd name="connsiteX3" fmla="*/ 2916000 w 5184000"/>
              <a:gd name="connsiteY3" fmla="*/ 1800000 h 3456000"/>
              <a:gd name="connsiteX4" fmla="*/ 2916000 w 5184000"/>
              <a:gd name="connsiteY4" fmla="*/ 3456000 h 3456000"/>
              <a:gd name="connsiteX5" fmla="*/ 0 w 5184000"/>
              <a:gd name="connsiteY5" fmla="*/ 345600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3456000">
                <a:moveTo>
                  <a:pt x="0" y="0"/>
                </a:moveTo>
                <a:lnTo>
                  <a:pt x="5184000" y="0"/>
                </a:lnTo>
                <a:lnTo>
                  <a:pt x="5184000" y="1800000"/>
                </a:lnTo>
                <a:lnTo>
                  <a:pt x="2916000" y="1800000"/>
                </a:lnTo>
                <a:lnTo>
                  <a:pt x="2916000" y="3456000"/>
                </a:lnTo>
                <a:lnTo>
                  <a:pt x="0" y="3456000"/>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7F4C3A11-E7CC-40AD-860A-9AE6FC144AAE}"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0" name="Picture Placeholder 2">
            <a:extLst>
              <a:ext uri="{FF2B5EF4-FFF2-40B4-BE49-F238E27FC236}">
                <a16:creationId xmlns:a16="http://schemas.microsoft.com/office/drawing/2014/main" id="{3E282E3A-FAD0-7244-B3F1-1793408197D0}"/>
              </a:ext>
            </a:extLst>
          </p:cNvPr>
          <p:cNvSpPr>
            <a:spLocks noGrp="1"/>
          </p:cNvSpPr>
          <p:nvPr>
            <p:ph type="pic" idx="13"/>
          </p:nvPr>
        </p:nvSpPr>
        <p:spPr>
          <a:xfrm>
            <a:off x="8343300" y="3792000"/>
            <a:ext cx="3836000" cy="206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473120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0991CBD7-0390-BD40-9911-EC06724E18F0}"/>
              </a:ext>
            </a:extLst>
          </p:cNvPr>
          <p:cNvSpPr>
            <a:spLocks noGrp="1" noChangeAspect="1"/>
          </p:cNvSpPr>
          <p:nvPr>
            <p:ph type="pic" idx="1"/>
          </p:nvPr>
        </p:nvSpPr>
        <p:spPr>
          <a:xfrm>
            <a:off x="6089650" y="0"/>
            <a:ext cx="6089650" cy="6858000"/>
          </a:xfrm>
          <a:custGeom>
            <a:avLst/>
            <a:gdLst>
              <a:gd name="connsiteX0" fmla="*/ 0 w 4572000"/>
              <a:gd name="connsiteY0" fmla="*/ 0 h 5143500"/>
              <a:gd name="connsiteX1" fmla="*/ 180000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900000 h 5143500"/>
              <a:gd name="connsiteX7" fmla="*/ 0 w 4572000"/>
              <a:gd name="connsiteY7" fmla="*/ 54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0" y="0"/>
                </a:lnTo>
                <a:lnTo>
                  <a:pt x="900000" y="0"/>
                </a:lnTo>
                <a:lnTo>
                  <a:pt x="4572000" y="0"/>
                </a:lnTo>
                <a:lnTo>
                  <a:pt x="4572000" y="5143500"/>
                </a:lnTo>
                <a:lnTo>
                  <a:pt x="0" y="5143500"/>
                </a:lnTo>
                <a:lnTo>
                  <a:pt x="0" y="900000"/>
                </a:lnTo>
                <a:lnTo>
                  <a:pt x="0" y="54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1DD2D00-CBB7-412B-BFFF-61DE5AFFFC47}"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3313221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4" name="Text Placeholder 3"/>
          <p:cNvSpPr>
            <a:spLocks noGrp="1"/>
          </p:cNvSpPr>
          <p:nvPr>
            <p:ph type="body" sz="half" idx="2"/>
          </p:nvPr>
        </p:nvSpPr>
        <p:spPr>
          <a:xfrm>
            <a:off x="6712995"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ED372E-C05A-4FDE-B7E0-E371B0F4A328}"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712999"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27370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D947CC7-498B-B141-A548-6C7F39C7ABF7}"/>
              </a:ext>
            </a:extLst>
          </p:cNvPr>
          <p:cNvSpPr>
            <a:spLocks noGrp="1" noChangeAspect="1"/>
          </p:cNvSpPr>
          <p:nvPr>
            <p:ph type="pic" idx="1" hasCustomPrompt="1"/>
          </p:nvPr>
        </p:nvSpPr>
        <p:spPr>
          <a:xfrm>
            <a:off x="0" y="0"/>
            <a:ext cx="12179300" cy="6858000"/>
          </a:xfrm>
          <a:custGeom>
            <a:avLst/>
            <a:gdLst>
              <a:gd name="connsiteX0" fmla="*/ 0 w 9144000"/>
              <a:gd name="connsiteY0" fmla="*/ 0 h 5143500"/>
              <a:gd name="connsiteX1" fmla="*/ 4050000 w 9144000"/>
              <a:gd name="connsiteY1" fmla="*/ 0 h 5143500"/>
              <a:gd name="connsiteX2" fmla="*/ 4392000 w 9144000"/>
              <a:gd name="connsiteY2" fmla="*/ 0 h 5143500"/>
              <a:gd name="connsiteX3" fmla="*/ 4752000 w 9144000"/>
              <a:gd name="connsiteY3" fmla="*/ 0 h 5143500"/>
              <a:gd name="connsiteX4" fmla="*/ 495000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4050000" y="0"/>
                </a:lnTo>
                <a:lnTo>
                  <a:pt x="4392000" y="0"/>
                </a:lnTo>
                <a:lnTo>
                  <a:pt x="4752000" y="0"/>
                </a:lnTo>
                <a:lnTo>
                  <a:pt x="4950000" y="0"/>
                </a:lnTo>
                <a:lnTo>
                  <a:pt x="9144000" y="0"/>
                </a:lnTo>
                <a:lnTo>
                  <a:pt x="9144000" y="5143500"/>
                </a:lnTo>
                <a:lnTo>
                  <a:pt x="0" y="5143500"/>
                </a:lnTo>
                <a:close/>
              </a:path>
            </a:pathLst>
          </a:custGeom>
          <a:solidFill>
            <a:schemeClr val="bg1">
              <a:lumMod val="85000"/>
            </a:schemeClr>
          </a:solidFill>
        </p:spPr>
        <p:txBody>
          <a:bodyPr wrap="square" lIns="1800000" tIns="720000" rIns="180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2" name="Date Placeholder 1"/>
          <p:cNvSpPr>
            <a:spLocks noGrp="1"/>
          </p:cNvSpPr>
          <p:nvPr>
            <p:ph type="dt" sz="half" idx="10"/>
          </p:nvPr>
        </p:nvSpPr>
        <p:spPr/>
        <p:txBody>
          <a:bodyPr/>
          <a:lstStyle/>
          <a:p>
            <a:fld id="{9FAE17F5-6748-4454-9D2B-3E8AD5488602}" type="datetime1">
              <a:rPr lang="nl-NL" smtClean="0"/>
              <a:t>20-6-2023</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425815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sluiting met afbeeldin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6C525E1C-8B3B-8D4E-95AF-18BC659AEADF}"/>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5" name="Date Placeholder 4"/>
          <p:cNvSpPr>
            <a:spLocks noGrp="1"/>
          </p:cNvSpPr>
          <p:nvPr>
            <p:ph type="dt" sz="half" idx="10"/>
          </p:nvPr>
        </p:nvSpPr>
        <p:spPr/>
        <p:txBody>
          <a:bodyPr/>
          <a:lstStyle/>
          <a:p>
            <a:fld id="{8445D27A-3E5A-49E2-A077-EEE76967E683}"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7" name="Text Placeholder 3">
            <a:extLst>
              <a:ext uri="{FF2B5EF4-FFF2-40B4-BE49-F238E27FC236}">
                <a16:creationId xmlns:a16="http://schemas.microsoft.com/office/drawing/2014/main" id="{E8AE5678-2D38-2548-9DC7-27A31B4A0881}"/>
              </a:ext>
            </a:extLst>
          </p:cNvPr>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3">
            <a:extLst>
              <a:ext uri="{FF2B5EF4-FFF2-40B4-BE49-F238E27FC236}">
                <a16:creationId xmlns:a16="http://schemas.microsoft.com/office/drawing/2014/main" id="{50E8EAA4-D7C1-8E45-B58B-FD95B01BB05A}"/>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9" name="Text Placeholder 3">
            <a:extLst>
              <a:ext uri="{FF2B5EF4-FFF2-40B4-BE49-F238E27FC236}">
                <a16:creationId xmlns:a16="http://schemas.microsoft.com/office/drawing/2014/main" id="{1A767851-A4A1-1442-8BEF-29F88BE3C995}"/>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20" name="Text Placeholder 3">
            <a:extLst>
              <a:ext uri="{FF2B5EF4-FFF2-40B4-BE49-F238E27FC236}">
                <a16:creationId xmlns:a16="http://schemas.microsoft.com/office/drawing/2014/main" id="{2D1997BD-C2BE-C848-8300-824157DAB005}"/>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Tree>
    <p:extLst>
      <p:ext uri="{BB962C8B-B14F-4D97-AF65-F5344CB8AC3E}">
        <p14:creationId xmlns:p14="http://schemas.microsoft.com/office/powerpoint/2010/main" val="6300075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sluiting met verloop">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E7A77256-96D7-F34A-9053-FD97869DE7A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4" name="Text Placeholder 3"/>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84AEC34-8DA4-4AC6-81B6-F31D4245E691}" type="datetime1">
              <a:rPr lang="nl-NL" smtClean="0"/>
              <a:t>20-6-2023</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1" name="Text Placeholder 3">
            <a:extLst>
              <a:ext uri="{FF2B5EF4-FFF2-40B4-BE49-F238E27FC236}">
                <a16:creationId xmlns:a16="http://schemas.microsoft.com/office/drawing/2014/main" id="{EE87FF23-4FA4-EE48-A55E-D4551501F974}"/>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5" name="Text Placeholder 3">
            <a:extLst>
              <a:ext uri="{FF2B5EF4-FFF2-40B4-BE49-F238E27FC236}">
                <a16:creationId xmlns:a16="http://schemas.microsoft.com/office/drawing/2014/main" id="{CBED2068-D734-2C41-88C8-FE85978E3DB8}"/>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6" name="Text Placeholder 3">
            <a:extLst>
              <a:ext uri="{FF2B5EF4-FFF2-40B4-BE49-F238E27FC236}">
                <a16:creationId xmlns:a16="http://schemas.microsoft.com/office/drawing/2014/main" id="{E64F7DC8-A4D9-1C43-A894-A72FA070710B}"/>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grpSp>
        <p:nvGrpSpPr>
          <p:cNvPr id="10" name="Graphic 2">
            <a:extLst>
              <a:ext uri="{FF2B5EF4-FFF2-40B4-BE49-F238E27FC236}">
                <a16:creationId xmlns:a16="http://schemas.microsoft.com/office/drawing/2014/main" id="{19B4D18E-5152-EB48-8B77-A6A39998B502}"/>
              </a:ext>
            </a:extLst>
          </p:cNvPr>
          <p:cNvGrpSpPr/>
          <p:nvPr/>
        </p:nvGrpSpPr>
        <p:grpSpPr>
          <a:xfrm>
            <a:off x="1913891" y="1111080"/>
            <a:ext cx="4391639" cy="4360653"/>
            <a:chOff x="474540" y="1313295"/>
            <a:chExt cx="2448078" cy="2428273"/>
          </a:xfrm>
          <a:solidFill>
            <a:srgbClr val="000000"/>
          </a:solidFill>
        </p:grpSpPr>
        <p:sp>
          <p:nvSpPr>
            <p:cNvPr id="18" name="Vrije vorm 17">
              <a:extLst>
                <a:ext uri="{FF2B5EF4-FFF2-40B4-BE49-F238E27FC236}">
                  <a16:creationId xmlns:a16="http://schemas.microsoft.com/office/drawing/2014/main" id="{A2B66C2D-44D0-1541-B328-26117D44C0F9}"/>
                </a:ext>
              </a:extLst>
            </p:cNvPr>
            <p:cNvSpPr/>
            <p:nvPr/>
          </p:nvSpPr>
          <p:spPr>
            <a:xfrm>
              <a:off x="474540" y="2769245"/>
              <a:ext cx="1880889" cy="972323"/>
            </a:xfrm>
            <a:custGeom>
              <a:avLst/>
              <a:gdLst>
                <a:gd name="connsiteX0" fmla="*/ 1174740 w 1880889"/>
                <a:gd name="connsiteY0" fmla="*/ 769756 h 972323"/>
                <a:gd name="connsiteX1" fmla="*/ 974603 w 1880889"/>
                <a:gd name="connsiteY1" fmla="*/ 87509 h 972323"/>
                <a:gd name="connsiteX2" fmla="*/ 857924 w 1880889"/>
                <a:gd name="connsiteY2" fmla="*/ 0 h 972323"/>
                <a:gd name="connsiteX3" fmla="*/ 68722 w 1880889"/>
                <a:gd name="connsiteY3" fmla="*/ 0 h 972323"/>
                <a:gd name="connsiteX4" fmla="*/ 0 w 1880889"/>
                <a:gd name="connsiteY4" fmla="*/ 69024 h 972323"/>
                <a:gd name="connsiteX5" fmla="*/ 2685 w 1880889"/>
                <a:gd name="connsiteY5" fmla="*/ 87914 h 972323"/>
                <a:gd name="connsiteX6" fmla="*/ 234827 w 1880889"/>
                <a:gd name="connsiteY6" fmla="*/ 884815 h 972323"/>
                <a:gd name="connsiteX7" fmla="*/ 351506 w 1880889"/>
                <a:gd name="connsiteY7" fmla="*/ 972324 h 972323"/>
                <a:gd name="connsiteX8" fmla="*/ 1678322 w 1880889"/>
                <a:gd name="connsiteY8" fmla="*/ 972324 h 972323"/>
                <a:gd name="connsiteX9" fmla="*/ 1880890 w 1880889"/>
                <a:gd name="connsiteY9" fmla="*/ 769756 h 9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0889" h="972323">
                  <a:moveTo>
                    <a:pt x="1174740" y="769756"/>
                  </a:moveTo>
                  <a:lnTo>
                    <a:pt x="974603" y="87509"/>
                  </a:lnTo>
                  <a:cubicBezTo>
                    <a:pt x="959478" y="35652"/>
                    <a:pt x="911942" y="0"/>
                    <a:pt x="857924" y="0"/>
                  </a:cubicBezTo>
                  <a:lnTo>
                    <a:pt x="68722" y="0"/>
                  </a:lnTo>
                  <a:cubicBezTo>
                    <a:pt x="30684" y="84"/>
                    <a:pt x="-83" y="30987"/>
                    <a:pt x="0" y="69024"/>
                  </a:cubicBezTo>
                  <a:cubicBezTo>
                    <a:pt x="14" y="75415"/>
                    <a:pt x="918" y="81773"/>
                    <a:pt x="2685" y="87914"/>
                  </a:cubicBezTo>
                  <a:lnTo>
                    <a:pt x="234827" y="884815"/>
                  </a:lnTo>
                  <a:cubicBezTo>
                    <a:pt x="249952" y="936672"/>
                    <a:pt x="297488" y="972324"/>
                    <a:pt x="351506" y="972324"/>
                  </a:cubicBezTo>
                  <a:lnTo>
                    <a:pt x="1678322" y="972324"/>
                  </a:lnTo>
                  <a:cubicBezTo>
                    <a:pt x="1790197" y="972324"/>
                    <a:pt x="1880890" y="881631"/>
                    <a:pt x="1880890" y="769756"/>
                  </a:cubicBezTo>
                  <a:close/>
                </a:path>
              </a:pathLst>
            </a:custGeom>
            <a:solidFill>
              <a:schemeClr val="accent3"/>
            </a:solidFill>
            <a:ln w="40481" cap="flat">
              <a:noFill/>
              <a:prstDash val="solid"/>
              <a:miter/>
            </a:ln>
          </p:spPr>
          <p:txBody>
            <a:bodyPr rtlCol="0" anchor="ctr"/>
            <a:lstStyle/>
            <a:p>
              <a:endParaRPr lang="nl-NL" sz="1865"/>
            </a:p>
          </p:txBody>
        </p:sp>
        <p:sp>
          <p:nvSpPr>
            <p:cNvPr id="19" name="Vrije vorm 18">
              <a:extLst>
                <a:ext uri="{FF2B5EF4-FFF2-40B4-BE49-F238E27FC236}">
                  <a16:creationId xmlns:a16="http://schemas.microsoft.com/office/drawing/2014/main" id="{9E967A2E-3CAB-6B40-BD57-5FEBAF8B22DD}"/>
                </a:ext>
              </a:extLst>
            </p:cNvPr>
            <p:cNvSpPr/>
            <p:nvPr/>
          </p:nvSpPr>
          <p:spPr>
            <a:xfrm>
              <a:off x="1341959" y="1313295"/>
              <a:ext cx="1580659" cy="2428273"/>
            </a:xfrm>
            <a:custGeom>
              <a:avLst/>
              <a:gdLst>
                <a:gd name="connsiteX0" fmla="*/ 1401185 w 1580659"/>
                <a:gd name="connsiteY0" fmla="*/ 1623270 h 2428273"/>
                <a:gd name="connsiteX1" fmla="*/ 939736 w 1580659"/>
                <a:gd name="connsiteY1" fmla="*/ 1405308 h 2428273"/>
                <a:gd name="connsiteX2" fmla="*/ 917859 w 1580659"/>
                <a:gd name="connsiteY2" fmla="*/ 1263916 h 2428273"/>
                <a:gd name="connsiteX3" fmla="*/ 1049527 w 1580659"/>
                <a:gd name="connsiteY3" fmla="*/ 992475 h 2428273"/>
                <a:gd name="connsiteX4" fmla="*/ 1134606 w 1580659"/>
                <a:gd name="connsiteY4" fmla="*/ 769651 h 2428273"/>
                <a:gd name="connsiteX5" fmla="*/ 1085179 w 1580659"/>
                <a:gd name="connsiteY5" fmla="*/ 607597 h 2428273"/>
                <a:gd name="connsiteX6" fmla="*/ 1053174 w 1580659"/>
                <a:gd name="connsiteY6" fmla="*/ 178560 h 2428273"/>
                <a:gd name="connsiteX7" fmla="*/ 759046 w 1580659"/>
                <a:gd name="connsiteY7" fmla="*/ 57019 h 2428273"/>
                <a:gd name="connsiteX8" fmla="*/ 420353 w 1580659"/>
                <a:gd name="connsiteY8" fmla="*/ 20152 h 2428273"/>
                <a:gd name="connsiteX9" fmla="*/ 99486 w 1580659"/>
                <a:gd name="connsiteY9" fmla="*/ 177344 h 2428273"/>
                <a:gd name="connsiteX10" fmla="*/ 47629 w 1580659"/>
                <a:gd name="connsiteY10" fmla="*/ 607597 h 2428273"/>
                <a:gd name="connsiteX11" fmla="*/ 633 w 1580659"/>
                <a:gd name="connsiteY11" fmla="*/ 769651 h 2428273"/>
                <a:gd name="connsiteX12" fmla="*/ 84091 w 1580659"/>
                <a:gd name="connsiteY12" fmla="*/ 994501 h 2428273"/>
                <a:gd name="connsiteX13" fmla="*/ 234396 w 1580659"/>
                <a:gd name="connsiteY13" fmla="*/ 1289034 h 2428273"/>
                <a:gd name="connsiteX14" fmla="*/ 220216 w 1580659"/>
                <a:gd name="connsiteY14" fmla="*/ 1399636 h 2428273"/>
                <a:gd name="connsiteX15" fmla="*/ 124605 w 1580659"/>
                <a:gd name="connsiteY15" fmla="*/ 1429211 h 2428273"/>
                <a:gd name="connsiteX16" fmla="*/ 185780 w 1580659"/>
                <a:gd name="connsiteY16" fmla="*/ 1520771 h 2428273"/>
                <a:gd name="connsiteX17" fmla="*/ 368091 w 1580659"/>
                <a:gd name="connsiteY17" fmla="*/ 2144679 h 2428273"/>
                <a:gd name="connsiteX18" fmla="*/ 528119 w 1580659"/>
                <a:gd name="connsiteY18" fmla="*/ 2144679 h 2428273"/>
                <a:gd name="connsiteX19" fmla="*/ 730686 w 1580659"/>
                <a:gd name="connsiteY19" fmla="*/ 2023138 h 2428273"/>
                <a:gd name="connsiteX20" fmla="*/ 933254 w 1580659"/>
                <a:gd name="connsiteY20" fmla="*/ 2144679 h 2428273"/>
                <a:gd name="connsiteX21" fmla="*/ 1014281 w 1580659"/>
                <a:gd name="connsiteY21" fmla="*/ 2144679 h 2428273"/>
                <a:gd name="connsiteX22" fmla="*/ 1095308 w 1580659"/>
                <a:gd name="connsiteY22" fmla="*/ 2225706 h 2428273"/>
                <a:gd name="connsiteX23" fmla="*/ 1011445 w 1580659"/>
                <a:gd name="connsiteY23" fmla="*/ 2428273 h 2428273"/>
                <a:gd name="connsiteX24" fmla="*/ 1580659 w 1580659"/>
                <a:gd name="connsiteY24" fmla="*/ 2428273 h 2428273"/>
                <a:gd name="connsiteX25" fmla="*/ 1401185 w 1580659"/>
                <a:gd name="connsiteY25" fmla="*/ 1623270 h 2428273"/>
                <a:gd name="connsiteX26" fmla="*/ 590915 w 1580659"/>
                <a:gd name="connsiteY26" fmla="*/ 1405713 h 2428273"/>
                <a:gd name="connsiteX27" fmla="*/ 812118 w 1580659"/>
                <a:gd name="connsiteY27" fmla="*/ 1368846 h 2428273"/>
                <a:gd name="connsiteX28" fmla="*/ 823462 w 1580659"/>
                <a:gd name="connsiteY28" fmla="*/ 1466483 h 2428273"/>
                <a:gd name="connsiteX29" fmla="*/ 580381 w 1580659"/>
                <a:gd name="connsiteY29" fmla="*/ 1834346 h 2428273"/>
                <a:gd name="connsiteX30" fmla="*/ 330818 w 1580659"/>
                <a:gd name="connsiteY30" fmla="*/ 1469724 h 2428273"/>
                <a:gd name="connsiteX31" fmla="*/ 364039 w 1580659"/>
                <a:gd name="connsiteY31" fmla="*/ 1249331 h 2428273"/>
                <a:gd name="connsiteX32" fmla="*/ 197934 w 1580659"/>
                <a:gd name="connsiteY32" fmla="*/ 922792 h 2428273"/>
                <a:gd name="connsiteX33" fmla="*/ 116907 w 1580659"/>
                <a:gd name="connsiteY33" fmla="*/ 768031 h 2428273"/>
                <a:gd name="connsiteX34" fmla="*/ 148102 w 1580659"/>
                <a:gd name="connsiteY34" fmla="*/ 680117 h 2428273"/>
                <a:gd name="connsiteX35" fmla="*/ 188616 w 1580659"/>
                <a:gd name="connsiteY35" fmla="*/ 683763 h 2428273"/>
                <a:gd name="connsiteX36" fmla="*/ 200770 w 1580659"/>
                <a:gd name="connsiteY36" fmla="*/ 736835 h 2428273"/>
                <a:gd name="connsiteX37" fmla="*/ 241283 w 1580659"/>
                <a:gd name="connsiteY37" fmla="*/ 768031 h 2428273"/>
                <a:gd name="connsiteX38" fmla="*/ 241283 w 1580659"/>
                <a:gd name="connsiteY38" fmla="*/ 494160 h 2428273"/>
                <a:gd name="connsiteX39" fmla="*/ 679234 w 1580659"/>
                <a:gd name="connsiteY39" fmla="*/ 368163 h 2428273"/>
                <a:gd name="connsiteX40" fmla="*/ 891930 w 1580659"/>
                <a:gd name="connsiteY40" fmla="*/ 511175 h 2428273"/>
                <a:gd name="connsiteX41" fmla="*/ 891930 w 1580659"/>
                <a:gd name="connsiteY41" fmla="*/ 767221 h 2428273"/>
                <a:gd name="connsiteX42" fmla="*/ 932443 w 1580659"/>
                <a:gd name="connsiteY42" fmla="*/ 736025 h 2428273"/>
                <a:gd name="connsiteX43" fmla="*/ 944192 w 1580659"/>
                <a:gd name="connsiteY43" fmla="*/ 682952 h 2428273"/>
                <a:gd name="connsiteX44" fmla="*/ 984706 w 1580659"/>
                <a:gd name="connsiteY44" fmla="*/ 679306 h 2428273"/>
                <a:gd name="connsiteX45" fmla="*/ 1016306 w 1580659"/>
                <a:gd name="connsiteY45" fmla="*/ 767221 h 2428273"/>
                <a:gd name="connsiteX46" fmla="*/ 935279 w 1580659"/>
                <a:gd name="connsiteY46" fmla="*/ 921982 h 2428273"/>
                <a:gd name="connsiteX47" fmla="*/ 718937 w 1580659"/>
                <a:gd name="connsiteY47" fmla="*/ 1282147 h 2428273"/>
                <a:gd name="connsiteX48" fmla="*/ 568227 w 1580659"/>
                <a:gd name="connsiteY48" fmla="*/ 1326712 h 2428273"/>
                <a:gd name="connsiteX49" fmla="*/ 449523 w 1580659"/>
                <a:gd name="connsiteY49" fmla="*/ 1301188 h 2428273"/>
                <a:gd name="connsiteX50" fmla="*/ 594561 w 1580659"/>
                <a:gd name="connsiteY50" fmla="*/ 1405713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659" h="2428273">
                  <a:moveTo>
                    <a:pt x="1401185" y="1623270"/>
                  </a:moveTo>
                  <a:cubicBezTo>
                    <a:pt x="1312865" y="1527253"/>
                    <a:pt x="1058440" y="1441365"/>
                    <a:pt x="939736" y="1405308"/>
                  </a:cubicBezTo>
                  <a:cubicBezTo>
                    <a:pt x="933659" y="1359933"/>
                    <a:pt x="925151" y="1307670"/>
                    <a:pt x="917859" y="1263916"/>
                  </a:cubicBezTo>
                  <a:cubicBezTo>
                    <a:pt x="985263" y="1186859"/>
                    <a:pt x="1030736" y="1093114"/>
                    <a:pt x="1049527" y="992475"/>
                  </a:cubicBezTo>
                  <a:cubicBezTo>
                    <a:pt x="1107779" y="933354"/>
                    <a:pt x="1138631" y="852552"/>
                    <a:pt x="1134606" y="769651"/>
                  </a:cubicBezTo>
                  <a:cubicBezTo>
                    <a:pt x="1138394" y="711419"/>
                    <a:pt x="1120821" y="653804"/>
                    <a:pt x="1085179" y="607597"/>
                  </a:cubicBezTo>
                  <a:cubicBezTo>
                    <a:pt x="1097333" y="472282"/>
                    <a:pt x="1105841" y="262828"/>
                    <a:pt x="1053174" y="178560"/>
                  </a:cubicBezTo>
                  <a:cubicBezTo>
                    <a:pt x="988352" y="74845"/>
                    <a:pt x="909351" y="23798"/>
                    <a:pt x="759046" y="57019"/>
                  </a:cubicBezTo>
                  <a:cubicBezTo>
                    <a:pt x="660193" y="7593"/>
                    <a:pt x="592940" y="-21982"/>
                    <a:pt x="420353" y="20152"/>
                  </a:cubicBezTo>
                  <a:cubicBezTo>
                    <a:pt x="298813" y="49727"/>
                    <a:pt x="168764" y="97533"/>
                    <a:pt x="99486" y="177344"/>
                  </a:cubicBezTo>
                  <a:cubicBezTo>
                    <a:pt x="30208" y="257156"/>
                    <a:pt x="37095" y="470257"/>
                    <a:pt x="47629" y="607597"/>
                  </a:cubicBezTo>
                  <a:cubicBezTo>
                    <a:pt x="13117" y="654271"/>
                    <a:pt x="-3553" y="711755"/>
                    <a:pt x="633" y="769651"/>
                  </a:cubicBezTo>
                  <a:cubicBezTo>
                    <a:pt x="-4195" y="852971"/>
                    <a:pt x="26070" y="934509"/>
                    <a:pt x="84091" y="994501"/>
                  </a:cubicBezTo>
                  <a:cubicBezTo>
                    <a:pt x="103967" y="1105381"/>
                    <a:pt x="156273" y="1207878"/>
                    <a:pt x="234396" y="1289034"/>
                  </a:cubicBezTo>
                  <a:cubicBezTo>
                    <a:pt x="230345" y="1321445"/>
                    <a:pt x="225078" y="1359933"/>
                    <a:pt x="220216" y="1399636"/>
                  </a:cubicBezTo>
                  <a:cubicBezTo>
                    <a:pt x="197124" y="1406118"/>
                    <a:pt x="162687" y="1416246"/>
                    <a:pt x="124605" y="1429211"/>
                  </a:cubicBezTo>
                  <a:cubicBezTo>
                    <a:pt x="153239" y="1453337"/>
                    <a:pt x="174450" y="1485083"/>
                    <a:pt x="185780" y="1520771"/>
                  </a:cubicBezTo>
                  <a:lnTo>
                    <a:pt x="368091" y="2144679"/>
                  </a:lnTo>
                  <a:lnTo>
                    <a:pt x="528119" y="2144679"/>
                  </a:lnTo>
                  <a:cubicBezTo>
                    <a:pt x="528119" y="2077427"/>
                    <a:pt x="618869" y="2023138"/>
                    <a:pt x="730686" y="2023138"/>
                  </a:cubicBezTo>
                  <a:cubicBezTo>
                    <a:pt x="842504" y="2023138"/>
                    <a:pt x="933254" y="2077427"/>
                    <a:pt x="933254" y="2144679"/>
                  </a:cubicBezTo>
                  <a:lnTo>
                    <a:pt x="1014281" y="2144679"/>
                  </a:lnTo>
                  <a:cubicBezTo>
                    <a:pt x="1059031" y="2144679"/>
                    <a:pt x="1095308" y="2180956"/>
                    <a:pt x="1095308" y="2225706"/>
                  </a:cubicBezTo>
                  <a:cubicBezTo>
                    <a:pt x="1097804" y="2302150"/>
                    <a:pt x="1067245" y="2375964"/>
                    <a:pt x="1011445" y="2428273"/>
                  </a:cubicBezTo>
                  <a:lnTo>
                    <a:pt x="1580659" y="2428273"/>
                  </a:lnTo>
                  <a:cubicBezTo>
                    <a:pt x="1580659" y="2428273"/>
                    <a:pt x="1519079" y="1750078"/>
                    <a:pt x="1401185" y="1623270"/>
                  </a:cubicBezTo>
                  <a:moveTo>
                    <a:pt x="590915" y="1405713"/>
                  </a:moveTo>
                  <a:cubicBezTo>
                    <a:pt x="666514" y="1425935"/>
                    <a:pt x="747164" y="1412493"/>
                    <a:pt x="812118" y="1368846"/>
                  </a:cubicBezTo>
                  <a:cubicBezTo>
                    <a:pt x="812118" y="1368846"/>
                    <a:pt x="823867" y="1446227"/>
                    <a:pt x="823462" y="1466483"/>
                  </a:cubicBezTo>
                  <a:cubicBezTo>
                    <a:pt x="836832" y="1607875"/>
                    <a:pt x="679234" y="1763042"/>
                    <a:pt x="580381" y="1834346"/>
                  </a:cubicBezTo>
                  <a:cubicBezTo>
                    <a:pt x="487200" y="1763447"/>
                    <a:pt x="313397" y="1610306"/>
                    <a:pt x="330818" y="1469724"/>
                  </a:cubicBezTo>
                  <a:cubicBezTo>
                    <a:pt x="340541" y="1392344"/>
                    <a:pt x="330818" y="1447442"/>
                    <a:pt x="364039" y="1249331"/>
                  </a:cubicBezTo>
                  <a:cubicBezTo>
                    <a:pt x="272074" y="1160201"/>
                    <a:pt x="197934" y="1052435"/>
                    <a:pt x="197934" y="922792"/>
                  </a:cubicBezTo>
                  <a:cubicBezTo>
                    <a:pt x="132302" y="902536"/>
                    <a:pt x="116907" y="819888"/>
                    <a:pt x="116907" y="768031"/>
                  </a:cubicBezTo>
                  <a:cubicBezTo>
                    <a:pt x="116907" y="716174"/>
                    <a:pt x="129871" y="687004"/>
                    <a:pt x="148102" y="680117"/>
                  </a:cubicBezTo>
                  <a:cubicBezTo>
                    <a:pt x="161396" y="674670"/>
                    <a:pt x="176508" y="676030"/>
                    <a:pt x="188616" y="683763"/>
                  </a:cubicBezTo>
                  <a:lnTo>
                    <a:pt x="200770" y="736835"/>
                  </a:lnTo>
                  <a:cubicBezTo>
                    <a:pt x="205178" y="755519"/>
                    <a:pt x="222094" y="768544"/>
                    <a:pt x="241283" y="768031"/>
                  </a:cubicBezTo>
                  <a:lnTo>
                    <a:pt x="241283" y="494160"/>
                  </a:lnTo>
                  <a:cubicBezTo>
                    <a:pt x="394139" y="481407"/>
                    <a:pt x="542971" y="438589"/>
                    <a:pt x="679234" y="368163"/>
                  </a:cubicBezTo>
                  <a:lnTo>
                    <a:pt x="891930" y="511175"/>
                  </a:lnTo>
                  <a:lnTo>
                    <a:pt x="891930" y="767221"/>
                  </a:lnTo>
                  <a:cubicBezTo>
                    <a:pt x="911120" y="767734"/>
                    <a:pt x="928035" y="754709"/>
                    <a:pt x="932443" y="736025"/>
                  </a:cubicBezTo>
                  <a:cubicBezTo>
                    <a:pt x="932443" y="729138"/>
                    <a:pt x="938521" y="709286"/>
                    <a:pt x="944192" y="682952"/>
                  </a:cubicBezTo>
                  <a:cubicBezTo>
                    <a:pt x="956300" y="675219"/>
                    <a:pt x="971412" y="673859"/>
                    <a:pt x="984706" y="679306"/>
                  </a:cubicBezTo>
                  <a:cubicBezTo>
                    <a:pt x="1003342" y="687814"/>
                    <a:pt x="1016306" y="715768"/>
                    <a:pt x="1016306" y="767221"/>
                  </a:cubicBezTo>
                  <a:cubicBezTo>
                    <a:pt x="1016306" y="818673"/>
                    <a:pt x="998886" y="901725"/>
                    <a:pt x="935279" y="921982"/>
                  </a:cubicBezTo>
                  <a:cubicBezTo>
                    <a:pt x="935279" y="1071882"/>
                    <a:pt x="832375" y="1185320"/>
                    <a:pt x="718937" y="1282147"/>
                  </a:cubicBezTo>
                  <a:cubicBezTo>
                    <a:pt x="674786" y="1312792"/>
                    <a:pt x="621945" y="1328417"/>
                    <a:pt x="568227" y="1326712"/>
                  </a:cubicBezTo>
                  <a:cubicBezTo>
                    <a:pt x="527352" y="1326211"/>
                    <a:pt x="486991" y="1317532"/>
                    <a:pt x="449523" y="1301188"/>
                  </a:cubicBezTo>
                  <a:cubicBezTo>
                    <a:pt x="482653" y="1353361"/>
                    <a:pt x="534587" y="1390788"/>
                    <a:pt x="594561" y="1405713"/>
                  </a:cubicBezTo>
                </a:path>
              </a:pathLst>
            </a:custGeom>
            <a:solidFill>
              <a:schemeClr val="accent3"/>
            </a:solidFill>
            <a:ln w="40481" cap="flat">
              <a:noFill/>
              <a:prstDash val="solid"/>
              <a:miter/>
            </a:ln>
          </p:spPr>
          <p:txBody>
            <a:bodyPr rtlCol="0" anchor="ctr"/>
            <a:lstStyle/>
            <a:p>
              <a:endParaRPr lang="nl-NL" sz="1865"/>
            </a:p>
          </p:txBody>
        </p:sp>
      </p:grpSp>
      <p:sp>
        <p:nvSpPr>
          <p:cNvPr id="20" name="Rechthoek 19">
            <a:extLst>
              <a:ext uri="{FF2B5EF4-FFF2-40B4-BE49-F238E27FC236}">
                <a16:creationId xmlns:a16="http://schemas.microsoft.com/office/drawing/2014/main" id="{628496A6-7681-CD47-AD54-3F4E7137A73B}"/>
              </a:ext>
            </a:extLst>
          </p:cNvPr>
          <p:cNvSpPr/>
          <p:nvPr userDrawn="1"/>
        </p:nvSpPr>
        <p:spPr>
          <a:xfrm>
            <a:off x="6089651" y="3043416"/>
            <a:ext cx="457868" cy="2740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Tree>
    <p:extLst>
      <p:ext uri="{BB962C8B-B14F-4D97-AF65-F5344CB8AC3E}">
        <p14:creationId xmlns:p14="http://schemas.microsoft.com/office/powerpoint/2010/main" val="1414504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7" name="Rectangle 6"/>
          <p:cNvSpPr/>
          <p:nvPr/>
        </p:nvSpPr>
        <p:spPr>
          <a:xfrm>
            <a:off x="3173" y="6400800"/>
            <a:ext cx="1217612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7612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137" y="758952"/>
            <a:ext cx="10047923" cy="3566160"/>
          </a:xfrm>
        </p:spPr>
        <p:txBody>
          <a:bodyPr anchor="b">
            <a:normAutofit/>
          </a:bodyPr>
          <a:lstStyle>
            <a:lvl1pPr algn="l">
              <a:lnSpc>
                <a:spcPct val="85000"/>
              </a:lnSpc>
              <a:defRPr sz="7991" spc="-51"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1098905" y="4455620"/>
            <a:ext cx="10047923" cy="1143000"/>
          </a:xfrm>
        </p:spPr>
        <p:txBody>
          <a:bodyPr lIns="91440" rIns="91440">
            <a:normAutofit/>
          </a:bodyPr>
          <a:lstStyle>
            <a:lvl1pPr marL="0" indent="0" algn="l">
              <a:buNone/>
              <a:defRPr sz="2397" cap="all" spc="200" baseline="0">
                <a:solidFill>
                  <a:schemeClr val="tx2"/>
                </a:solidFill>
                <a:latin typeface="+mj-lt"/>
              </a:defRPr>
            </a:lvl1pPr>
            <a:lvl2pPr marL="456709" indent="0" algn="ctr">
              <a:buNone/>
              <a:defRPr sz="2397"/>
            </a:lvl2pPr>
            <a:lvl3pPr marL="913417" indent="0" algn="ctr">
              <a:buNone/>
              <a:defRPr sz="2397"/>
            </a:lvl3pPr>
            <a:lvl4pPr marL="1370126" indent="0" algn="ctr">
              <a:buNone/>
              <a:defRPr sz="1998"/>
            </a:lvl4pPr>
            <a:lvl5pPr marL="1826834" indent="0" algn="ctr">
              <a:buNone/>
              <a:defRPr sz="1998"/>
            </a:lvl5pPr>
            <a:lvl6pPr marL="2283543" indent="0" algn="ctr">
              <a:buNone/>
              <a:defRPr sz="1998"/>
            </a:lvl6pPr>
            <a:lvl7pPr marL="2740251" indent="0" algn="ctr">
              <a:buNone/>
              <a:defRPr sz="1998"/>
            </a:lvl7pPr>
            <a:lvl8pPr marL="3196960" indent="0" algn="ctr">
              <a:buNone/>
              <a:defRPr sz="1998"/>
            </a:lvl8pPr>
            <a:lvl9pPr marL="3653668" indent="0" algn="ctr">
              <a:buNone/>
              <a:defRPr sz="1998"/>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AE28EF7-5660-4C61-8114-65134BBA2A6E}"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AE938AA-C065-4685-B559-6F0A8EBDA253}" type="slidenum">
              <a:rPr lang="nl-NL" smtClean="0"/>
              <a:t>‹nr.›</a:t>
            </a:fld>
            <a:endParaRPr lang="nl-NL"/>
          </a:p>
        </p:txBody>
      </p:sp>
      <p:cxnSp>
        <p:nvCxnSpPr>
          <p:cNvPr id="9" name="Straight Connector 8"/>
          <p:cNvCxnSpPr/>
          <p:nvPr/>
        </p:nvCxnSpPr>
        <p:spPr>
          <a:xfrm>
            <a:off x="1206401" y="4343400"/>
            <a:ext cx="986523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3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eld+tekst wit">
    <p:spTree>
      <p:nvGrpSpPr>
        <p:cNvPr id="1" name=""/>
        <p:cNvGrpSpPr/>
        <p:nvPr/>
      </p:nvGrpSpPr>
      <p:grpSpPr>
        <a:xfrm>
          <a:off x="0" y="0"/>
          <a:ext cx="0" cy="0"/>
          <a:chOff x="0" y="0"/>
          <a:chExt cx="0" cy="0"/>
        </a:xfrm>
      </p:grpSpPr>
      <p:sp>
        <p:nvSpPr>
          <p:cNvPr id="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0" name="Picture 9"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021E8227-A4DA-F246-BA30-C11C27D72F0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eeld+tekst oranje">
    <p:spTree>
      <p:nvGrpSpPr>
        <p:cNvPr id="1" name=""/>
        <p:cNvGrpSpPr/>
        <p:nvPr/>
      </p:nvGrpSpPr>
      <p:grpSpPr>
        <a:xfrm>
          <a:off x="0" y="0"/>
          <a:ext cx="0" cy="0"/>
          <a:chOff x="0" y="0"/>
          <a:chExt cx="0" cy="0"/>
        </a:xfrm>
      </p:grpSpPr>
      <p:sp>
        <p:nvSpPr>
          <p:cNvPr id="55" name="Rectangle 10"/>
          <p:cNvSpPr/>
          <p:nvPr/>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0" name="Picture 9"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2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6CC4E779-A5D6-D543-BB91-D02F3D06D5C9}"/>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theme" Target="../theme/theme2.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8"/>
          <p:cNvSpPr/>
          <p:nvPr userDrawn="1"/>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3" name="Afbeelding 2">
            <a:extLst>
              <a:ext uri="{FF2B5EF4-FFF2-40B4-BE49-F238E27FC236}">
                <a16:creationId xmlns:a16="http://schemas.microsoft.com/office/drawing/2014/main" id="{B8559455-B69D-5444-BC69-B4887FAFE176}"/>
              </a:ext>
            </a:extLst>
          </p:cNvPr>
          <p:cNvPicPr>
            <a:picLocks noChangeAspect="1"/>
          </p:cNvPicPr>
          <p:nvPr userDrawn="1"/>
        </p:nvPicPr>
        <p:blipFill>
          <a:blip r:embed="rId22">
            <a:alphaModFix amt="35000"/>
            <a:extLst>
              <a:ext uri="{28A0092B-C50C-407E-A947-70E740481C1C}">
                <a14:useLocalDpi xmlns:a14="http://schemas.microsoft.com/office/drawing/2010/main" val="0"/>
              </a:ext>
            </a:extLst>
          </a:blip>
          <a:stretch>
            <a:fillRect/>
          </a:stretch>
        </p:blipFill>
        <p:spPr>
          <a:xfrm>
            <a:off x="7529810" y="3429000"/>
            <a:ext cx="7361884" cy="863081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83" r:id="rId2"/>
    <p:sldLayoutId id="2147483684" r:id="rId3"/>
    <p:sldLayoutId id="2147483687" r:id="rId4"/>
    <p:sldLayoutId id="2147483689" r:id="rId5"/>
    <p:sldLayoutId id="2147483675" r:id="rId6"/>
    <p:sldLayoutId id="2147483653" r:id="rId7"/>
    <p:sldLayoutId id="2147483654" r:id="rId8"/>
    <p:sldLayoutId id="2147483655" r:id="rId9"/>
    <p:sldLayoutId id="2147483656" r:id="rId10"/>
    <p:sldLayoutId id="2147483679" r:id="rId11"/>
    <p:sldLayoutId id="2147483677" r:id="rId12"/>
    <p:sldLayoutId id="2147483658" r:id="rId13"/>
    <p:sldLayoutId id="2147483660" r:id="rId14"/>
    <p:sldLayoutId id="2147483678" r:id="rId15"/>
    <p:sldLayoutId id="2147483665" r:id="rId16"/>
    <p:sldLayoutId id="2147483667" r:id="rId17"/>
    <p:sldLayoutId id="2147483692" r:id="rId18"/>
    <p:sldLayoutId id="2147483706" r:id="rId19"/>
    <p:sldLayoutId id="2147483765" r:id="rId2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9003" y="768000"/>
            <a:ext cx="7863797" cy="1152000"/>
          </a:xfrm>
          <a:prstGeom prst="rect">
            <a:avLst/>
          </a:prstGeom>
        </p:spPr>
        <p:txBody>
          <a:bodyPr vert="horz" lIns="0" tIns="0" rIns="0" bIns="0" rtlCol="0" anchor="b" anchorCtr="0">
            <a:noAutofit/>
          </a:bodyPr>
          <a:lstStyle/>
          <a:p>
            <a:r>
              <a:rPr lang="nl-NL"/>
              <a:t>Titelstijl van model bewerken</a:t>
            </a:r>
            <a:endParaRPr lang="en-US"/>
          </a:p>
        </p:txBody>
      </p:sp>
      <p:sp>
        <p:nvSpPr>
          <p:cNvPr id="3" name="Text Placeholder 2"/>
          <p:cNvSpPr>
            <a:spLocks noGrp="1"/>
          </p:cNvSpPr>
          <p:nvPr>
            <p:ph type="body" idx="1"/>
          </p:nvPr>
        </p:nvSpPr>
        <p:spPr>
          <a:xfrm>
            <a:off x="959001" y="2208000"/>
            <a:ext cx="7863799" cy="3936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822799" y="6432000"/>
            <a:ext cx="1918000" cy="240000"/>
          </a:xfrm>
          <a:prstGeom prst="rect">
            <a:avLst/>
          </a:prstGeom>
        </p:spPr>
        <p:txBody>
          <a:bodyPr vert="horz" lIns="0" tIns="0" rIns="0" bIns="0" rtlCol="0" anchor="t" anchorCtr="0">
            <a:noAutofit/>
          </a:bodyPr>
          <a:lstStyle>
            <a:lvl1pPr algn="r">
              <a:defRPr sz="1066">
                <a:solidFill>
                  <a:schemeClr val="tx2"/>
                </a:solidFill>
              </a:defRPr>
            </a:lvl1pPr>
          </a:lstStyle>
          <a:p>
            <a:fld id="{9DFA5CCE-1B65-4263-90B6-46744E444153}" type="datetime1">
              <a:rPr lang="nl-NL" smtClean="0"/>
              <a:t>20-6-2023</a:t>
            </a:fld>
            <a:endParaRPr lang="nl-NL"/>
          </a:p>
        </p:txBody>
      </p:sp>
      <p:sp>
        <p:nvSpPr>
          <p:cNvPr id="5" name="Footer Placeholder 4"/>
          <p:cNvSpPr>
            <a:spLocks noGrp="1"/>
          </p:cNvSpPr>
          <p:nvPr>
            <p:ph type="ftr" sz="quarter" idx="3"/>
          </p:nvPr>
        </p:nvSpPr>
        <p:spPr>
          <a:xfrm>
            <a:off x="959000" y="6432000"/>
            <a:ext cx="5034750" cy="240000"/>
          </a:xfrm>
          <a:prstGeom prst="rect">
            <a:avLst/>
          </a:prstGeom>
        </p:spPr>
        <p:txBody>
          <a:bodyPr vert="horz" lIns="0" tIns="0" rIns="0" bIns="0" rtlCol="0" anchor="t" anchorCtr="0">
            <a:noAutofit/>
          </a:bodyPr>
          <a:lstStyle>
            <a:lvl1pPr algn="l">
              <a:defRPr sz="1066">
                <a:solidFill>
                  <a:schemeClr val="tx2"/>
                </a:solidFill>
              </a:defRPr>
            </a:lvl1pPr>
          </a:lstStyle>
          <a:p>
            <a:r>
              <a:rPr lang="nl-NL"/>
              <a:t>Gezond en Actief Leven Akkoord</a:t>
            </a:r>
          </a:p>
        </p:txBody>
      </p:sp>
      <p:sp>
        <p:nvSpPr>
          <p:cNvPr id="6" name="Slide Number Placeholder 5"/>
          <p:cNvSpPr>
            <a:spLocks noGrp="1"/>
          </p:cNvSpPr>
          <p:nvPr>
            <p:ph type="sldNum" sz="quarter" idx="4"/>
          </p:nvPr>
        </p:nvSpPr>
        <p:spPr>
          <a:xfrm>
            <a:off x="10740799" y="6432000"/>
            <a:ext cx="479500" cy="240000"/>
          </a:xfrm>
          <a:prstGeom prst="rect">
            <a:avLst/>
          </a:prstGeom>
        </p:spPr>
        <p:txBody>
          <a:bodyPr vert="horz" lIns="0" tIns="0" rIns="0" bIns="0" rtlCol="0" anchor="t" anchorCtr="0">
            <a:noAutofit/>
          </a:bodyPr>
          <a:lstStyle>
            <a:lvl1pPr algn="r">
              <a:defRPr sz="1066">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277144283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Lst>
  <p:hf hdr="0"/>
  <p:txStyles>
    <p:titleStyle>
      <a:lvl1pPr algn="l" defTabSz="913417" rtl="0" eaLnBrk="1" latinLnBrk="0" hangingPunct="1">
        <a:lnSpc>
          <a:spcPct val="100000"/>
        </a:lnSpc>
        <a:spcBef>
          <a:spcPct val="0"/>
        </a:spcBef>
        <a:buNone/>
        <a:defRPr sz="3197" b="1" kern="1200">
          <a:solidFill>
            <a:schemeClr val="tx2"/>
          </a:solidFill>
          <a:latin typeface="+mj-lt"/>
          <a:ea typeface="+mj-ea"/>
          <a:cs typeface="+mj-cs"/>
        </a:defRPr>
      </a:lvl1pPr>
    </p:titleStyle>
    <p:bodyStyle>
      <a:lvl1pPr marL="19179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1pPr>
      <a:lvl2pPr marL="383587"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2pPr>
      <a:lvl3pPr marL="575381"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3pPr>
      <a:lvl4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4pPr>
      <a:lvl5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i="1" kern="1200">
          <a:solidFill>
            <a:schemeClr val="tx2"/>
          </a:solidFill>
          <a:latin typeface="+mn-lt"/>
          <a:ea typeface="+mn-ea"/>
          <a:cs typeface="+mn-cs"/>
        </a:defRPr>
      </a:lvl5pPr>
      <a:lvl6pPr marL="2511897"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8605"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5314"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2022"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17" rtl="0" eaLnBrk="1" latinLnBrk="0" hangingPunct="1">
        <a:defRPr sz="1798" kern="1200">
          <a:solidFill>
            <a:schemeClr val="tx1"/>
          </a:solidFill>
          <a:latin typeface="+mn-lt"/>
          <a:ea typeface="+mn-ea"/>
          <a:cs typeface="+mn-cs"/>
        </a:defRPr>
      </a:lvl1pPr>
      <a:lvl2pPr marL="456709" algn="l" defTabSz="913417" rtl="0" eaLnBrk="1" latinLnBrk="0" hangingPunct="1">
        <a:defRPr sz="1798" kern="1200">
          <a:solidFill>
            <a:schemeClr val="tx1"/>
          </a:solidFill>
          <a:latin typeface="+mn-lt"/>
          <a:ea typeface="+mn-ea"/>
          <a:cs typeface="+mn-cs"/>
        </a:defRPr>
      </a:lvl2pPr>
      <a:lvl3pPr marL="913417" algn="l" defTabSz="913417" rtl="0" eaLnBrk="1" latinLnBrk="0" hangingPunct="1">
        <a:defRPr sz="1798" kern="1200">
          <a:solidFill>
            <a:schemeClr val="tx1"/>
          </a:solidFill>
          <a:latin typeface="+mn-lt"/>
          <a:ea typeface="+mn-ea"/>
          <a:cs typeface="+mn-cs"/>
        </a:defRPr>
      </a:lvl3pPr>
      <a:lvl4pPr marL="1370126" algn="l" defTabSz="913417" rtl="0" eaLnBrk="1" latinLnBrk="0" hangingPunct="1">
        <a:defRPr sz="1798" kern="1200">
          <a:solidFill>
            <a:schemeClr val="tx1"/>
          </a:solidFill>
          <a:latin typeface="+mn-lt"/>
          <a:ea typeface="+mn-ea"/>
          <a:cs typeface="+mn-cs"/>
        </a:defRPr>
      </a:lvl4pPr>
      <a:lvl5pPr marL="1826834" algn="l" defTabSz="913417" rtl="0" eaLnBrk="1" latinLnBrk="0" hangingPunct="1">
        <a:defRPr sz="1798" kern="1200">
          <a:solidFill>
            <a:schemeClr val="tx1"/>
          </a:solidFill>
          <a:latin typeface="+mn-lt"/>
          <a:ea typeface="+mn-ea"/>
          <a:cs typeface="+mn-cs"/>
        </a:defRPr>
      </a:lvl5pPr>
      <a:lvl6pPr marL="2283543" algn="l" defTabSz="913417" rtl="0" eaLnBrk="1" latinLnBrk="0" hangingPunct="1">
        <a:defRPr sz="1798" kern="1200">
          <a:solidFill>
            <a:schemeClr val="tx1"/>
          </a:solidFill>
          <a:latin typeface="+mn-lt"/>
          <a:ea typeface="+mn-ea"/>
          <a:cs typeface="+mn-cs"/>
        </a:defRPr>
      </a:lvl6pPr>
      <a:lvl7pPr marL="2740251" algn="l" defTabSz="913417" rtl="0" eaLnBrk="1" latinLnBrk="0" hangingPunct="1">
        <a:defRPr sz="1798" kern="1200">
          <a:solidFill>
            <a:schemeClr val="tx1"/>
          </a:solidFill>
          <a:latin typeface="+mn-lt"/>
          <a:ea typeface="+mn-ea"/>
          <a:cs typeface="+mn-cs"/>
        </a:defRPr>
      </a:lvl7pPr>
      <a:lvl8pPr marL="3196960" algn="l" defTabSz="913417" rtl="0" eaLnBrk="1" latinLnBrk="0" hangingPunct="1">
        <a:defRPr sz="1798" kern="1200">
          <a:solidFill>
            <a:schemeClr val="tx1"/>
          </a:solidFill>
          <a:latin typeface="+mn-lt"/>
          <a:ea typeface="+mn-ea"/>
          <a:cs typeface="+mn-cs"/>
        </a:defRPr>
      </a:lvl8pPr>
      <a:lvl9pPr marL="3653668" algn="l" defTabSz="913417"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veiligheid.nl/gemeenteaanzet" TargetMode="External"/><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Y1YhH8aUyx0" TargetMode="External"/><Relationship Id="rId2" Type="http://schemas.openxmlformats.org/officeDocument/2006/relationships/slideLayout" Target="../slideLayouts/slideLayout6.xml"/><Relationship Id="rId1" Type="http://schemas.openxmlformats.org/officeDocument/2006/relationships/video" Target="https://www.youtube.com/embed/Y1YhH8aUyx0?feature=oembed"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WY3GNMMus1U?feature=oembed" TargetMode="Externa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hyperlink" Target="https://www.veiligheid.nl/sites/default/files/2022-06/inspiratiedocument%20monitoren%20en%20evalueren%20170622.pdf"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7928E07-474D-534C-8DCE-5BEC5B0EC4B9}"/>
              </a:ext>
            </a:extLst>
          </p:cNvPr>
          <p:cNvSpPr>
            <a:spLocks noGrp="1"/>
          </p:cNvSpPr>
          <p:nvPr>
            <p:ph type="body" sz="quarter" idx="19"/>
          </p:nvPr>
        </p:nvSpPr>
        <p:spPr/>
        <p:txBody>
          <a:bodyPr lIns="91440" tIns="45720" rIns="91440" bIns="45720" anchor="t"/>
          <a:lstStyle/>
          <a:p>
            <a:r>
              <a:rPr lang="nl-NL" sz="1600" b="1">
                <a:latin typeface="Verdana"/>
                <a:ea typeface="Verdana"/>
                <a:cs typeface="Verdana" panose="020B0604030504040204" pitchFamily="34" charset="0"/>
              </a:rPr>
              <a:t>Juni 2023, </a:t>
            </a:r>
            <a:r>
              <a:rPr lang="nl-NL" sz="1600" b="1" err="1">
                <a:latin typeface="Verdana"/>
                <a:ea typeface="Verdana"/>
                <a:cs typeface="Verdana" panose="020B0604030504040204" pitchFamily="34" charset="0"/>
              </a:rPr>
              <a:t>VeiligheidNL</a:t>
            </a:r>
            <a:endParaRPr lang="nl-NL" sz="1600" b="1">
              <a:latin typeface="Verdana"/>
              <a:ea typeface="Verdana"/>
              <a:cs typeface="Verdana" panose="020B0604030504040204" pitchFamily="34" charset="0"/>
            </a:endParaRPr>
          </a:p>
        </p:txBody>
      </p:sp>
      <p:sp>
        <p:nvSpPr>
          <p:cNvPr id="2" name="Titel 1">
            <a:extLst>
              <a:ext uri="{FF2B5EF4-FFF2-40B4-BE49-F238E27FC236}">
                <a16:creationId xmlns:a16="http://schemas.microsoft.com/office/drawing/2014/main" id="{E0EB9C14-4E78-8640-B254-F7C7C6D9AB9C}"/>
              </a:ext>
            </a:extLst>
          </p:cNvPr>
          <p:cNvSpPr>
            <a:spLocks noGrp="1"/>
          </p:cNvSpPr>
          <p:nvPr>
            <p:ph type="title" idx="4294967295"/>
          </p:nvPr>
        </p:nvSpPr>
        <p:spPr>
          <a:xfrm>
            <a:off x="1049090" y="1445871"/>
            <a:ext cx="10509250" cy="725487"/>
          </a:xfrm>
          <a:prstGeom prst="rect">
            <a:avLst/>
          </a:prstGeom>
        </p:spPr>
        <p:txBody>
          <a:bodyPr/>
          <a:lstStyle/>
          <a:p>
            <a:pPr algn="l"/>
            <a:r>
              <a:rPr lang="nl-NL" sz="3600" b="1">
                <a:solidFill>
                  <a:srgbClr val="26384B"/>
                </a:solidFill>
                <a:latin typeface="Verdana" panose="020B0604030504040204" pitchFamily="34" charset="0"/>
                <a:ea typeface="Verdana" panose="020B0604030504040204" pitchFamily="34" charset="0"/>
                <a:cs typeface="Verdana" panose="020B0604030504040204" pitchFamily="34" charset="0"/>
              </a:rPr>
              <a:t>De Ketenaanpak Valpreventie</a:t>
            </a:r>
          </a:p>
        </p:txBody>
      </p:sp>
    </p:spTree>
    <p:extLst>
      <p:ext uri="{BB962C8B-B14F-4D97-AF65-F5344CB8AC3E}">
        <p14:creationId xmlns:p14="http://schemas.microsoft.com/office/powerpoint/2010/main" val="2986495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2D2C7"/>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1CC7B6-F4F7-3C22-6136-4C9DACC9B628}"/>
              </a:ext>
            </a:extLst>
          </p:cNvPr>
          <p:cNvSpPr>
            <a:spLocks noGrp="1"/>
          </p:cNvSpPr>
          <p:nvPr>
            <p:ph type="body" idx="1"/>
          </p:nvPr>
        </p:nvSpPr>
        <p:spPr>
          <a:xfrm>
            <a:off x="958997" y="1559689"/>
            <a:ext cx="3260600" cy="336000"/>
          </a:xfrm>
        </p:spPr>
        <p:txBody>
          <a:bodyPr/>
          <a:lstStyle/>
          <a:p>
            <a:r>
              <a:rPr lang="nl-NL"/>
              <a:t>Hoofdthema Sport en bewegen</a:t>
            </a:r>
          </a:p>
        </p:txBody>
      </p:sp>
      <p:sp>
        <p:nvSpPr>
          <p:cNvPr id="6" name="Titel 5">
            <a:extLst>
              <a:ext uri="{FF2B5EF4-FFF2-40B4-BE49-F238E27FC236}">
                <a16:creationId xmlns:a16="http://schemas.microsoft.com/office/drawing/2014/main" id="{05C57D6C-63DD-0F46-3A40-885ABC9F5872}"/>
              </a:ext>
            </a:extLst>
          </p:cNvPr>
          <p:cNvSpPr>
            <a:spLocks noGrp="1"/>
          </p:cNvSpPr>
          <p:nvPr>
            <p:ph type="title"/>
          </p:nvPr>
        </p:nvSpPr>
        <p:spPr>
          <a:xfrm>
            <a:off x="959003" y="207963"/>
            <a:ext cx="10261296" cy="1150800"/>
          </a:xfrm>
        </p:spPr>
        <p:txBody>
          <a:bodyPr/>
          <a:lstStyle/>
          <a:p>
            <a:r>
              <a:rPr lang="nl-NL"/>
              <a:t>Brede SPUK</a:t>
            </a:r>
          </a:p>
        </p:txBody>
      </p:sp>
      <p:sp>
        <p:nvSpPr>
          <p:cNvPr id="7" name="Tijdelijke aanduiding voor inhoud 6">
            <a:extLst>
              <a:ext uri="{FF2B5EF4-FFF2-40B4-BE49-F238E27FC236}">
                <a16:creationId xmlns:a16="http://schemas.microsoft.com/office/drawing/2014/main" id="{71E9737D-C6D7-E97E-C4DA-8537012E7EAB}"/>
              </a:ext>
            </a:extLst>
          </p:cNvPr>
          <p:cNvSpPr>
            <a:spLocks noGrp="1"/>
          </p:cNvSpPr>
          <p:nvPr>
            <p:ph idx="13"/>
          </p:nvPr>
        </p:nvSpPr>
        <p:spPr>
          <a:xfrm>
            <a:off x="880141" y="2282576"/>
            <a:ext cx="3260600" cy="2557561"/>
          </a:xfrm>
        </p:spPr>
        <p:txBody>
          <a:bodyPr/>
          <a:lstStyle/>
          <a:p>
            <a:pPr algn="l"/>
            <a:r>
              <a:rPr lang="nl-NL" sz="1050"/>
              <a:t>Sportakkoord</a:t>
            </a:r>
          </a:p>
          <a:p>
            <a:pPr algn="l"/>
            <a:r>
              <a:rPr lang="nl-NL" sz="1050"/>
              <a:t>Brede regeling combinatiefunctionarissen (o.a. buurtsportcoaches)</a:t>
            </a:r>
          </a:p>
          <a:p>
            <a:endParaRPr lang="nl-NL" sz="1100"/>
          </a:p>
        </p:txBody>
      </p:sp>
      <p:sp>
        <p:nvSpPr>
          <p:cNvPr id="8" name="Tijdelijke aanduiding voor inhoud 7">
            <a:extLst>
              <a:ext uri="{FF2B5EF4-FFF2-40B4-BE49-F238E27FC236}">
                <a16:creationId xmlns:a16="http://schemas.microsoft.com/office/drawing/2014/main" id="{546E8C25-EF8D-FCCE-A1C3-58D6CA8FDD36}"/>
              </a:ext>
            </a:extLst>
          </p:cNvPr>
          <p:cNvSpPr>
            <a:spLocks noGrp="1"/>
          </p:cNvSpPr>
          <p:nvPr>
            <p:ph idx="14"/>
          </p:nvPr>
        </p:nvSpPr>
        <p:spPr>
          <a:xfrm>
            <a:off x="7959697" y="2156176"/>
            <a:ext cx="3260600" cy="3527800"/>
          </a:xfrm>
        </p:spPr>
        <p:txBody>
          <a:bodyPr/>
          <a:lstStyle/>
          <a:p>
            <a:r>
              <a:rPr lang="nl-NL"/>
              <a:t>Versterken Sociale Basis</a:t>
            </a:r>
          </a:p>
          <a:p>
            <a:r>
              <a:rPr lang="nl-NL"/>
              <a:t>Mantelzorg </a:t>
            </a:r>
          </a:p>
          <a:p>
            <a:r>
              <a:rPr lang="nl-NL"/>
              <a:t>Eén tegen Eenzaamheid</a:t>
            </a:r>
          </a:p>
          <a:p>
            <a:r>
              <a:rPr lang="nl-NL"/>
              <a:t>Welzijn op recept</a:t>
            </a:r>
          </a:p>
          <a:p>
            <a:pPr marL="0" indent="0">
              <a:buNone/>
            </a:pPr>
            <a:endParaRPr lang="nl-NL"/>
          </a:p>
        </p:txBody>
      </p:sp>
      <p:sp>
        <p:nvSpPr>
          <p:cNvPr id="9" name="Tijdelijke aanduiding voor inhoud 8">
            <a:extLst>
              <a:ext uri="{FF2B5EF4-FFF2-40B4-BE49-F238E27FC236}">
                <a16:creationId xmlns:a16="http://schemas.microsoft.com/office/drawing/2014/main" id="{843F445C-02D6-DDEB-6E3F-7E0841C05840}"/>
              </a:ext>
            </a:extLst>
          </p:cNvPr>
          <p:cNvSpPr>
            <a:spLocks noGrp="1"/>
          </p:cNvSpPr>
          <p:nvPr>
            <p:ph idx="16"/>
          </p:nvPr>
        </p:nvSpPr>
        <p:spPr>
          <a:xfrm>
            <a:off x="4459349" y="2156177"/>
            <a:ext cx="3260600" cy="3917955"/>
          </a:xfrm>
        </p:spPr>
        <p:txBody>
          <a:bodyPr>
            <a:noAutofit/>
          </a:bodyPr>
          <a:lstStyle/>
          <a:p>
            <a:r>
              <a:rPr lang="nl-NL" sz="1099"/>
              <a:t>Terugdringen gezondheidsachterstanden (voorheen Gezond in de Stad - GIDS)</a:t>
            </a:r>
          </a:p>
          <a:p>
            <a:r>
              <a:rPr lang="nl-NL" sz="1099"/>
              <a:t>Kansrijke Start</a:t>
            </a:r>
          </a:p>
          <a:p>
            <a:r>
              <a:rPr lang="nl-NL" sz="1099"/>
              <a:t>Valpreventie (ketenaanpak; meerdere geldstromen)</a:t>
            </a:r>
          </a:p>
          <a:p>
            <a:r>
              <a:rPr lang="nl-NL" sz="1099"/>
              <a:t>Aanpak Overgewicht en obesitas</a:t>
            </a:r>
          </a:p>
          <a:p>
            <a:r>
              <a:rPr lang="nl-NL" sz="1099"/>
              <a:t>Leefomgeving</a:t>
            </a:r>
          </a:p>
          <a:p>
            <a:r>
              <a:rPr lang="nl-NL" sz="1099"/>
              <a:t>Mentale Gezondheid</a:t>
            </a:r>
          </a:p>
          <a:p>
            <a:r>
              <a:rPr lang="nl-NL" sz="1099" err="1"/>
              <a:t>Vroegsignalering</a:t>
            </a:r>
            <a:r>
              <a:rPr lang="nl-NL" sz="1099"/>
              <a:t> Alcoholproblematiek en Opgroeien in een Kansrijke Omgeving (m.b.t. middelengebruik)</a:t>
            </a:r>
          </a:p>
          <a:p>
            <a:pPr marL="0" indent="0">
              <a:buNone/>
            </a:pPr>
            <a:br>
              <a:rPr lang="nl-NL" sz="1099" b="1"/>
            </a:br>
            <a:r>
              <a:rPr lang="nl-NL" sz="1099" b="1"/>
              <a:t>Hoofdthema Ondersteunende Onderdelen</a:t>
            </a:r>
            <a:endParaRPr lang="nl-NL" sz="1099"/>
          </a:p>
          <a:p>
            <a:r>
              <a:rPr lang="nl-NL" sz="1099"/>
              <a:t>Coördinatiekosten regionale aanpak preventie </a:t>
            </a:r>
          </a:p>
          <a:p>
            <a:r>
              <a:rPr lang="nl-NL" sz="1099"/>
              <a:t>Versterken Kennisfunctie GGD</a:t>
            </a:r>
          </a:p>
          <a:p>
            <a:endParaRPr lang="nl-NL" sz="1099"/>
          </a:p>
        </p:txBody>
      </p:sp>
      <p:sp>
        <p:nvSpPr>
          <p:cNvPr id="10" name="Tijdelijke aanduiding voor tekst 9">
            <a:extLst>
              <a:ext uri="{FF2B5EF4-FFF2-40B4-BE49-F238E27FC236}">
                <a16:creationId xmlns:a16="http://schemas.microsoft.com/office/drawing/2014/main" id="{5D52F1E0-E5AB-8375-FE2F-D5CEB6A1CFEF}"/>
              </a:ext>
            </a:extLst>
          </p:cNvPr>
          <p:cNvSpPr>
            <a:spLocks noGrp="1"/>
          </p:cNvSpPr>
          <p:nvPr>
            <p:ph type="body" idx="17"/>
          </p:nvPr>
        </p:nvSpPr>
        <p:spPr>
          <a:xfrm>
            <a:off x="4459349" y="1559689"/>
            <a:ext cx="3260600" cy="336000"/>
          </a:xfrm>
        </p:spPr>
        <p:txBody>
          <a:bodyPr/>
          <a:lstStyle/>
          <a:p>
            <a:r>
              <a:rPr lang="nl-NL"/>
              <a:t>Hoofdthema Gezondheid*</a:t>
            </a:r>
          </a:p>
        </p:txBody>
      </p:sp>
      <p:sp>
        <p:nvSpPr>
          <p:cNvPr id="11" name="Tijdelijke aanduiding voor tekst 10">
            <a:extLst>
              <a:ext uri="{FF2B5EF4-FFF2-40B4-BE49-F238E27FC236}">
                <a16:creationId xmlns:a16="http://schemas.microsoft.com/office/drawing/2014/main" id="{E7CD803B-B4FC-13CA-2146-8A871B132C27}"/>
              </a:ext>
            </a:extLst>
          </p:cNvPr>
          <p:cNvSpPr>
            <a:spLocks noGrp="1"/>
          </p:cNvSpPr>
          <p:nvPr>
            <p:ph type="body" idx="18"/>
          </p:nvPr>
        </p:nvSpPr>
        <p:spPr>
          <a:xfrm>
            <a:off x="7959697" y="1559689"/>
            <a:ext cx="3260600" cy="336000"/>
          </a:xfrm>
        </p:spPr>
        <p:txBody>
          <a:bodyPr/>
          <a:lstStyle/>
          <a:p>
            <a:r>
              <a:rPr lang="nl-NL"/>
              <a:t>Sociale basis*</a:t>
            </a:r>
          </a:p>
        </p:txBody>
      </p:sp>
      <p:sp>
        <p:nvSpPr>
          <p:cNvPr id="4" name="Tekstvak 3">
            <a:extLst>
              <a:ext uri="{FF2B5EF4-FFF2-40B4-BE49-F238E27FC236}">
                <a16:creationId xmlns:a16="http://schemas.microsoft.com/office/drawing/2014/main" id="{0C62256B-88CC-426B-AAF4-28014ED16B34}"/>
              </a:ext>
            </a:extLst>
          </p:cNvPr>
          <p:cNvSpPr txBox="1"/>
          <p:nvPr/>
        </p:nvSpPr>
        <p:spPr>
          <a:xfrm>
            <a:off x="9947411" y="5510610"/>
            <a:ext cx="2066275" cy="768928"/>
          </a:xfrm>
          <a:prstGeom prst="rect">
            <a:avLst/>
          </a:prstGeom>
          <a:noFill/>
        </p:spPr>
        <p:txBody>
          <a:bodyPr wrap="square" rtlCol="0">
            <a:spAutoFit/>
          </a:bodyPr>
          <a:lstStyle/>
          <a:p>
            <a:pPr marL="0" marR="0" lvl="0" indent="0" algn="l" defTabSz="913417" rtl="0" eaLnBrk="1" fontAlgn="auto" latinLnBrk="0" hangingPunct="1">
              <a:lnSpc>
                <a:spcPct val="100000"/>
              </a:lnSpc>
              <a:spcBef>
                <a:spcPts val="0"/>
              </a:spcBef>
              <a:spcAft>
                <a:spcPts val="0"/>
              </a:spcAft>
              <a:buClrTx/>
              <a:buSzTx/>
              <a:buFontTx/>
              <a:buNone/>
              <a:tabLst/>
              <a:defRPr/>
            </a:pPr>
            <a:r>
              <a:rPr kumimoji="0" lang="nl-NL" sz="1099" b="0" i="0" u="none" strike="noStrike" kern="1200" cap="none" spc="0" normalizeH="0" baseline="0" noProof="0">
                <a:ln>
                  <a:noFill/>
                </a:ln>
                <a:solidFill>
                  <a:prstClr val="black"/>
                </a:solidFill>
                <a:effectLst/>
                <a:uLnTx/>
                <a:uFillTx/>
                <a:latin typeface="Verdana"/>
                <a:ea typeface="+mj-ea"/>
                <a:cs typeface="+mj-cs"/>
                <a:sym typeface="Calibri"/>
              </a:rPr>
              <a:t>*Gezondheid en Sociale Basis vormen samen één hoofdthema binnen de brede SPUK</a:t>
            </a:r>
          </a:p>
        </p:txBody>
      </p:sp>
      <p:sp>
        <p:nvSpPr>
          <p:cNvPr id="3" name="Tekstvak 2">
            <a:extLst>
              <a:ext uri="{FF2B5EF4-FFF2-40B4-BE49-F238E27FC236}">
                <a16:creationId xmlns:a16="http://schemas.microsoft.com/office/drawing/2014/main" id="{35743415-D55C-47CE-C266-A730BE5AFC11}"/>
              </a:ext>
            </a:extLst>
          </p:cNvPr>
          <p:cNvSpPr txBox="1"/>
          <p:nvPr/>
        </p:nvSpPr>
        <p:spPr>
          <a:xfrm>
            <a:off x="548696" y="6081085"/>
            <a:ext cx="3260600" cy="523216"/>
          </a:xfrm>
          <a:prstGeom prst="rect">
            <a:avLst/>
          </a:prstGeom>
          <a:no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Verdana" panose="020B0604030504040204" pitchFamily="34" charset="0"/>
                <a:ea typeface="Verdana" panose="020B0604030504040204" pitchFamily="34" charset="0"/>
                <a:cs typeface="+mj-cs"/>
                <a:sym typeface="Calibri"/>
              </a:rPr>
              <a:t>Universele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Verdana" panose="020B0604030504040204" pitchFamily="34" charset="0"/>
                <a:ea typeface="Verdana" panose="020B0604030504040204" pitchFamily="34" charset="0"/>
                <a:cs typeface="+mj-cs"/>
                <a:sym typeface="Calibri"/>
              </a:rPr>
              <a:t>Ouderen zonder verhoogd valrisico</a:t>
            </a:r>
          </a:p>
        </p:txBody>
      </p:sp>
      <p:cxnSp>
        <p:nvCxnSpPr>
          <p:cNvPr id="13" name="Rechte verbindingslijn met pijl 12">
            <a:extLst>
              <a:ext uri="{FF2B5EF4-FFF2-40B4-BE49-F238E27FC236}">
                <a16:creationId xmlns:a16="http://schemas.microsoft.com/office/drawing/2014/main" id="{A4F644F6-AA56-3003-C583-0F434E45E6CE}"/>
              </a:ext>
            </a:extLst>
          </p:cNvPr>
          <p:cNvCxnSpPr/>
          <p:nvPr/>
        </p:nvCxnSpPr>
        <p:spPr>
          <a:xfrm flipV="1">
            <a:off x="2178996" y="3832698"/>
            <a:ext cx="0" cy="216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A069D331-B3C0-BD7B-4649-195A20BB9E71}"/>
              </a:ext>
            </a:extLst>
          </p:cNvPr>
          <p:cNvSpPr txBox="1"/>
          <p:nvPr/>
        </p:nvSpPr>
        <p:spPr>
          <a:xfrm>
            <a:off x="4459349" y="6073012"/>
            <a:ext cx="3500348" cy="523216"/>
          </a:xfrm>
          <a:prstGeom prst="rect">
            <a:avLst/>
          </a:prstGeom>
          <a:solidFill>
            <a:srgbClr val="F08D17"/>
          </a:solid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Verdana" panose="020B0604030504040204" pitchFamily="34" charset="0"/>
                <a:ea typeface="Verdana" panose="020B0604030504040204" pitchFamily="34" charset="0"/>
                <a:cs typeface="+mj-cs"/>
                <a:sym typeface="Calibri"/>
              </a:rPr>
              <a:t>Selectieve en geïndiceerde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Verdana" panose="020B0604030504040204" pitchFamily="34" charset="0"/>
                <a:ea typeface="Verdana" panose="020B0604030504040204" pitchFamily="34" charset="0"/>
                <a:cs typeface="+mj-cs"/>
                <a:sym typeface="Calibri"/>
              </a:rPr>
              <a:t>(ouderen met een verhoogd valrisico)</a:t>
            </a:r>
          </a:p>
        </p:txBody>
      </p:sp>
      <p:cxnSp>
        <p:nvCxnSpPr>
          <p:cNvPr id="15" name="Rechte verbindingslijn met pijl 14">
            <a:extLst>
              <a:ext uri="{FF2B5EF4-FFF2-40B4-BE49-F238E27FC236}">
                <a16:creationId xmlns:a16="http://schemas.microsoft.com/office/drawing/2014/main" id="{76CECB9C-88D5-EDC8-D750-2FC4247821D2}"/>
              </a:ext>
            </a:extLst>
          </p:cNvPr>
          <p:cNvCxnSpPr>
            <a:cxnSpLocks/>
          </p:cNvCxnSpPr>
          <p:nvPr/>
        </p:nvCxnSpPr>
        <p:spPr>
          <a:xfrm flipV="1">
            <a:off x="6154374" y="5510610"/>
            <a:ext cx="7248" cy="478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37787A-471C-AD69-1112-05500EDEB500}"/>
              </a:ext>
            </a:extLst>
          </p:cNvPr>
          <p:cNvSpPr>
            <a:spLocks noGrp="1"/>
          </p:cNvSpPr>
          <p:nvPr>
            <p:ph type="title"/>
          </p:nvPr>
        </p:nvSpPr>
        <p:spPr>
          <a:xfrm>
            <a:off x="487601" y="1268760"/>
            <a:ext cx="3237948" cy="4320479"/>
          </a:xfrm>
        </p:spPr>
        <p:txBody>
          <a:bodyPr/>
          <a:lstStyle/>
          <a:p>
            <a:r>
              <a:rPr lang="nl-NL" sz="3200"/>
              <a:t>Digitaal landkaartje met landelijke doelstelling valpreventie vertaald naar gemeente</a:t>
            </a:r>
            <a:endParaRPr lang="nl-NL" sz="2000"/>
          </a:p>
        </p:txBody>
      </p:sp>
      <p:pic>
        <p:nvPicPr>
          <p:cNvPr id="6" name="Afbeelding 5">
            <a:hlinkClick r:id="rId3"/>
            <a:extLst>
              <a:ext uri="{FF2B5EF4-FFF2-40B4-BE49-F238E27FC236}">
                <a16:creationId xmlns:a16="http://schemas.microsoft.com/office/drawing/2014/main" id="{870DEF3E-ED2A-8ACB-AB1F-3496D6A66131}"/>
              </a:ext>
            </a:extLst>
          </p:cNvPr>
          <p:cNvPicPr>
            <a:picLocks noChangeAspect="1"/>
          </p:cNvPicPr>
          <p:nvPr/>
        </p:nvPicPr>
        <p:blipFill>
          <a:blip r:embed="rId4"/>
          <a:stretch>
            <a:fillRect/>
          </a:stretch>
        </p:blipFill>
        <p:spPr>
          <a:xfrm>
            <a:off x="5653413" y="502284"/>
            <a:ext cx="5081644" cy="5853430"/>
          </a:xfrm>
          <a:prstGeom prst="rect">
            <a:avLst/>
          </a:prstGeom>
        </p:spPr>
      </p:pic>
      <p:pic>
        <p:nvPicPr>
          <p:cNvPr id="8" name="Afbeelding 7">
            <a:extLst>
              <a:ext uri="{FF2B5EF4-FFF2-40B4-BE49-F238E27FC236}">
                <a16:creationId xmlns:a16="http://schemas.microsoft.com/office/drawing/2014/main" id="{09FF20CD-2B84-D593-84AA-D747099511BD}"/>
              </a:ext>
            </a:extLst>
          </p:cNvPr>
          <p:cNvPicPr>
            <a:picLocks noChangeAspect="1"/>
          </p:cNvPicPr>
          <p:nvPr/>
        </p:nvPicPr>
        <p:blipFill>
          <a:blip r:embed="rId5"/>
          <a:stretch>
            <a:fillRect/>
          </a:stretch>
        </p:blipFill>
        <p:spPr>
          <a:xfrm>
            <a:off x="4093642" y="5960745"/>
            <a:ext cx="4619625" cy="885825"/>
          </a:xfrm>
          <a:prstGeom prst="rect">
            <a:avLst/>
          </a:prstGeom>
        </p:spPr>
      </p:pic>
      <p:pic>
        <p:nvPicPr>
          <p:cNvPr id="2" name="Picture 6">
            <a:extLst>
              <a:ext uri="{FF2B5EF4-FFF2-40B4-BE49-F238E27FC236}">
                <a16:creationId xmlns:a16="http://schemas.microsoft.com/office/drawing/2014/main" id="{DAA5CB11-7D36-85A3-6A00-59DEC1CD5426}"/>
              </a:ext>
            </a:extLst>
          </p:cNvPr>
          <p:cNvPicPr>
            <a:picLocks noChangeAspect="1"/>
          </p:cNvPicPr>
          <p:nvPr/>
        </p:nvPicPr>
        <p:blipFill>
          <a:blip r:embed="rId6"/>
          <a:stretch>
            <a:fillRect/>
          </a:stretch>
        </p:blipFill>
        <p:spPr>
          <a:xfrm>
            <a:off x="10541065" y="5218669"/>
            <a:ext cx="1641066" cy="1631093"/>
          </a:xfrm>
          <a:prstGeom prst="rect">
            <a:avLst/>
          </a:prstGeom>
        </p:spPr>
      </p:pic>
      <p:grpSp>
        <p:nvGrpSpPr>
          <p:cNvPr id="9" name="Group 8">
            <a:extLst>
              <a:ext uri="{FF2B5EF4-FFF2-40B4-BE49-F238E27FC236}">
                <a16:creationId xmlns:a16="http://schemas.microsoft.com/office/drawing/2014/main" id="{A9E8ADFD-8391-FD88-A6AA-ECAB6E46B98A}"/>
              </a:ext>
            </a:extLst>
          </p:cNvPr>
          <p:cNvGrpSpPr/>
          <p:nvPr/>
        </p:nvGrpSpPr>
        <p:grpSpPr>
          <a:xfrm>
            <a:off x="4712229" y="851768"/>
            <a:ext cx="2754842" cy="4683378"/>
            <a:chOff x="4540875" y="508868"/>
            <a:chExt cx="2754842" cy="4683378"/>
          </a:xfrm>
        </p:grpSpPr>
        <p:pic>
          <p:nvPicPr>
            <p:cNvPr id="5" name="Picture 6">
              <a:extLst>
                <a:ext uri="{FF2B5EF4-FFF2-40B4-BE49-F238E27FC236}">
                  <a16:creationId xmlns:a16="http://schemas.microsoft.com/office/drawing/2014/main" id="{E69EE5D2-BD51-191D-6EA3-256787F55BC5}"/>
                </a:ext>
              </a:extLst>
            </p:cNvPr>
            <p:cNvPicPr>
              <a:picLocks noChangeAspect="1"/>
            </p:cNvPicPr>
            <p:nvPr/>
          </p:nvPicPr>
          <p:blipFill>
            <a:blip r:embed="rId7"/>
            <a:stretch>
              <a:fillRect/>
            </a:stretch>
          </p:blipFill>
          <p:spPr>
            <a:xfrm>
              <a:off x="4554056" y="508868"/>
              <a:ext cx="2741661" cy="2727789"/>
            </a:xfrm>
            <a:prstGeom prst="rect">
              <a:avLst/>
            </a:prstGeom>
          </p:spPr>
        </p:pic>
        <p:pic>
          <p:nvPicPr>
            <p:cNvPr id="7" name="Picture 8">
              <a:extLst>
                <a:ext uri="{FF2B5EF4-FFF2-40B4-BE49-F238E27FC236}">
                  <a16:creationId xmlns:a16="http://schemas.microsoft.com/office/drawing/2014/main" id="{BACACB34-B157-042E-EC80-D0D81C03F337}"/>
                </a:ext>
              </a:extLst>
            </p:cNvPr>
            <p:cNvPicPr>
              <a:picLocks noChangeAspect="1"/>
            </p:cNvPicPr>
            <p:nvPr/>
          </p:nvPicPr>
          <p:blipFill>
            <a:blip r:embed="rId8"/>
            <a:stretch>
              <a:fillRect/>
            </a:stretch>
          </p:blipFill>
          <p:spPr>
            <a:xfrm>
              <a:off x="4540875" y="3221992"/>
              <a:ext cx="2741661" cy="1970254"/>
            </a:xfrm>
            <a:prstGeom prst="rect">
              <a:avLst/>
            </a:prstGeom>
          </p:spPr>
        </p:pic>
      </p:grpSp>
    </p:spTree>
    <p:extLst>
      <p:ext uri="{BB962C8B-B14F-4D97-AF65-F5344CB8AC3E}">
        <p14:creationId xmlns:p14="http://schemas.microsoft.com/office/powerpoint/2010/main" val="2550567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17" descr="Afbeelding met boom, buiten, weg, persoon&#10;&#10;Automatisch gegenereerde beschrijving">
            <a:extLst>
              <a:ext uri="{FF2B5EF4-FFF2-40B4-BE49-F238E27FC236}">
                <a16:creationId xmlns:a16="http://schemas.microsoft.com/office/drawing/2014/main" id="{9EC8124C-4C47-D87E-BF6E-D0C53C583073}"/>
              </a:ext>
            </a:extLst>
          </p:cNvPr>
          <p:cNvPicPr>
            <a:picLocks noGrp="1" noChangeAspect="1"/>
          </p:cNvPicPr>
          <p:nvPr>
            <p:ph type="pic" idx="17"/>
          </p:nvPr>
        </p:nvPicPr>
        <p:blipFill rotWithShape="1">
          <a:blip r:embed="rId3"/>
          <a:srcRect l="30234" r="30234"/>
          <a:stretch/>
        </p:blipFill>
        <p:spPr>
          <a:prstGeom prst="rect">
            <a:avLst/>
          </a:prstGeom>
          <a:noFill/>
          <a:ln>
            <a:noFill/>
          </a:ln>
        </p:spPr>
      </p:pic>
      <p:sp>
        <p:nvSpPr>
          <p:cNvPr id="3" name="Titel 3">
            <a:extLst>
              <a:ext uri="{FF2B5EF4-FFF2-40B4-BE49-F238E27FC236}">
                <a16:creationId xmlns:a16="http://schemas.microsoft.com/office/drawing/2014/main" id="{99C5C2F0-2F87-82CF-0AD8-3DDB53B77928}"/>
              </a:ext>
            </a:extLst>
          </p:cNvPr>
          <p:cNvSpPr txBox="1">
            <a:spLocks noGrp="1"/>
          </p:cNvSpPr>
          <p:nvPr>
            <p:ph type="title"/>
          </p:nvPr>
        </p:nvSpPr>
        <p:spPr>
          <a:xfrm>
            <a:off x="4389120" y="1207876"/>
            <a:ext cx="7590149" cy="4320479"/>
          </a:xfrm>
        </p:spPr>
        <p:txBody>
          <a:bodyPr/>
          <a:lstStyle/>
          <a:p>
            <a:pPr lvl="0"/>
            <a:r>
              <a:rPr lang="nl-NL"/>
              <a:t>De Ketenaanpak Valpreventie</a:t>
            </a:r>
            <a:br>
              <a:rPr lang="nl-NL"/>
            </a:br>
            <a:r>
              <a:rPr lang="nl-NL"/>
              <a:t>Hoe ziet dat eruit?</a:t>
            </a:r>
            <a:endParaRPr lang="nl-NL" b="0">
              <a:solidFill>
                <a:srgbClr val="FFF1DF"/>
              </a:solidFill>
            </a:endParaRPr>
          </a:p>
        </p:txBody>
      </p:sp>
      <p:pic>
        <p:nvPicPr>
          <p:cNvPr id="6" name="Afbeelding 5" descr="Afbeelding met boom, buiten, weg, persoon&#10;&#10;Automatisch gegenereerde beschrijving">
            <a:extLst>
              <a:ext uri="{FF2B5EF4-FFF2-40B4-BE49-F238E27FC236}">
                <a16:creationId xmlns:a16="http://schemas.microsoft.com/office/drawing/2014/main" id="{F18F763A-9DCF-813B-DA1A-B1442BA045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38" t="888" r="39484" b="-888"/>
          <a:stretch/>
        </p:blipFill>
        <p:spPr>
          <a:xfrm>
            <a:off x="-1" y="3572"/>
            <a:ext cx="4067171" cy="68508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86DC3-A035-F66E-27BD-D323D6D016EC}"/>
              </a:ext>
            </a:extLst>
          </p:cNvPr>
          <p:cNvSpPr>
            <a:spLocks noGrp="1"/>
          </p:cNvSpPr>
          <p:nvPr>
            <p:ph type="title"/>
          </p:nvPr>
        </p:nvSpPr>
        <p:spPr/>
        <p:txBody>
          <a:bodyPr lIns="91440" tIns="45720" rIns="91440" bIns="45720" anchor="ctr" anchorCtr="0"/>
          <a:lstStyle/>
          <a:p>
            <a:r>
              <a:rPr lang="en-US" err="1">
                <a:latin typeface="Montserrat"/>
                <a:hlinkClick r:id="rId3"/>
              </a:rPr>
              <a:t>Vanaf</a:t>
            </a:r>
            <a:r>
              <a:rPr lang="en-US">
                <a:latin typeface="Montserrat"/>
                <a:hlinkClick r:id="rId3"/>
              </a:rPr>
              <a:t> de </a:t>
            </a:r>
            <a:r>
              <a:rPr lang="en-US" err="1">
                <a:latin typeface="Montserrat"/>
                <a:hlinkClick r:id="rId3"/>
              </a:rPr>
              <a:t>zomer</a:t>
            </a:r>
            <a:r>
              <a:rPr lang="en-US">
                <a:latin typeface="Montserrat"/>
                <a:hlinkClick r:id="rId3"/>
              </a:rPr>
              <a:t> </a:t>
            </a:r>
            <a:r>
              <a:rPr lang="en-US" err="1">
                <a:latin typeface="Montserrat"/>
                <a:hlinkClick r:id="rId3"/>
              </a:rPr>
              <a:t>staat</a:t>
            </a:r>
            <a:r>
              <a:rPr lang="en-US">
                <a:latin typeface="Montserrat"/>
                <a:hlinkClick r:id="rId3"/>
              </a:rPr>
              <a:t> de toolkit </a:t>
            </a:r>
            <a:r>
              <a:rPr lang="en-US" err="1">
                <a:latin typeface="Montserrat"/>
                <a:hlinkClick r:id="rId3"/>
              </a:rPr>
              <a:t>Ketenaanpak</a:t>
            </a:r>
            <a:r>
              <a:rPr lang="en-US">
                <a:latin typeface="Montserrat"/>
                <a:hlinkClick r:id="rId3"/>
              </a:rPr>
              <a:t> </a:t>
            </a:r>
            <a:r>
              <a:rPr lang="en-US" err="1">
                <a:latin typeface="Montserrat"/>
                <a:hlinkClick r:id="rId3"/>
              </a:rPr>
              <a:t>Valpreventie</a:t>
            </a:r>
            <a:r>
              <a:rPr lang="en-US">
                <a:latin typeface="Montserrat"/>
                <a:hlinkClick r:id="rId3"/>
              </a:rPr>
              <a:t> online</a:t>
            </a:r>
            <a:br>
              <a:rPr lang="en-US">
                <a:hlinkClick r:id="rId3"/>
              </a:rPr>
            </a:br>
            <a:br>
              <a:rPr lang="en-US">
                <a:hlinkClick r:id="rId3"/>
              </a:rPr>
            </a:br>
            <a:br>
              <a:rPr lang="en-US">
                <a:hlinkClick r:id="rId3"/>
              </a:rPr>
            </a:br>
            <a:br>
              <a:rPr lang="en-US">
                <a:hlinkClick r:id="rId3"/>
              </a:rPr>
            </a:br>
            <a:br>
              <a:rPr lang="en-US">
                <a:hlinkClick r:id="rId3"/>
              </a:rPr>
            </a:br>
            <a:br>
              <a:rPr lang="en-US">
                <a:hlinkClick r:id="rId3"/>
              </a:rPr>
            </a:br>
            <a:br>
              <a:rPr lang="en-US">
                <a:hlinkClick r:id="rId3"/>
              </a:rPr>
            </a:br>
            <a:endParaRPr lang="en-US">
              <a:hlinkClick r:id="rId3"/>
            </a:endParaRPr>
          </a:p>
        </p:txBody>
      </p:sp>
      <p:pic>
        <p:nvPicPr>
          <p:cNvPr id="4" name="Online Media 3" title="Ketenaanpak Valpreventie animatie kort">
            <a:hlinkClick r:id="" action="ppaction://media"/>
            <a:extLst>
              <a:ext uri="{FF2B5EF4-FFF2-40B4-BE49-F238E27FC236}">
                <a16:creationId xmlns:a16="http://schemas.microsoft.com/office/drawing/2014/main" id="{CF76AADB-0AFF-69EC-A158-F5F52B5D330F}"/>
              </a:ext>
            </a:extLst>
          </p:cNvPr>
          <p:cNvPicPr>
            <a:picLocks noRot="1" noChangeAspect="1"/>
          </p:cNvPicPr>
          <p:nvPr>
            <a:videoFile r:link="rId1"/>
          </p:nvPr>
        </p:nvPicPr>
        <p:blipFill>
          <a:blip r:embed="rId4"/>
          <a:stretch>
            <a:fillRect/>
          </a:stretch>
        </p:blipFill>
        <p:spPr>
          <a:xfrm>
            <a:off x="4819650" y="2476500"/>
            <a:ext cx="2540000" cy="1905000"/>
          </a:xfrm>
          <a:prstGeom prst="rect">
            <a:avLst/>
          </a:prstGeom>
        </p:spPr>
      </p:pic>
    </p:spTree>
    <p:extLst>
      <p:ext uri="{BB962C8B-B14F-4D97-AF65-F5344CB8AC3E}">
        <p14:creationId xmlns:p14="http://schemas.microsoft.com/office/powerpoint/2010/main" val="363100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F10E4D-C2FD-25B9-DB5E-D1E2ACDDB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8" y="-66403"/>
            <a:ext cx="12134262" cy="8578383"/>
          </a:xfrm>
          <a:prstGeom prst="rect">
            <a:avLst/>
          </a:prstGeom>
        </p:spPr>
      </p:pic>
      <p:pic>
        <p:nvPicPr>
          <p:cNvPr id="2" name="Picture 2">
            <a:extLst>
              <a:ext uri="{FF2B5EF4-FFF2-40B4-BE49-F238E27FC236}">
                <a16:creationId xmlns:a16="http://schemas.microsoft.com/office/drawing/2014/main" id="{581D09D6-80E4-309D-E13D-EF7E85DD3756}"/>
              </a:ext>
            </a:extLst>
          </p:cNvPr>
          <p:cNvPicPr>
            <a:picLocks noChangeAspect="1"/>
          </p:cNvPicPr>
          <p:nvPr/>
        </p:nvPicPr>
        <p:blipFill>
          <a:blip r:embed="rId4"/>
          <a:stretch>
            <a:fillRect/>
          </a:stretch>
        </p:blipFill>
        <p:spPr>
          <a:xfrm>
            <a:off x="9923350" y="523103"/>
            <a:ext cx="1157188" cy="1157417"/>
          </a:xfrm>
          <a:prstGeom prst="rect">
            <a:avLst/>
          </a:prstGeom>
        </p:spPr>
      </p:pic>
    </p:spTree>
    <p:extLst>
      <p:ext uri="{BB962C8B-B14F-4D97-AF65-F5344CB8AC3E}">
        <p14:creationId xmlns:p14="http://schemas.microsoft.com/office/powerpoint/2010/main" val="1818173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B837B70-FFCC-0D66-C680-C6EE43EBA272}"/>
              </a:ext>
            </a:extLst>
          </p:cNvPr>
          <p:cNvPicPr>
            <a:picLocks noChangeAspect="1"/>
          </p:cNvPicPr>
          <p:nvPr/>
        </p:nvPicPr>
        <p:blipFill>
          <a:blip r:embed="rId3"/>
          <a:stretch>
            <a:fillRect/>
          </a:stretch>
        </p:blipFill>
        <p:spPr>
          <a:xfrm>
            <a:off x="2227627" y="-3788"/>
            <a:ext cx="9955342" cy="6865564"/>
          </a:xfrm>
          <a:prstGeom prst="rect">
            <a:avLst/>
          </a:prstGeom>
        </p:spPr>
      </p:pic>
      <p:sp>
        <p:nvSpPr>
          <p:cNvPr id="2" name="Ovaal 1">
            <a:extLst>
              <a:ext uri="{FF2B5EF4-FFF2-40B4-BE49-F238E27FC236}">
                <a16:creationId xmlns:a16="http://schemas.microsoft.com/office/drawing/2014/main" id="{E516B9D9-B5EF-45D9-C661-1ECAB794C2D6}"/>
              </a:ext>
            </a:extLst>
          </p:cNvPr>
          <p:cNvSpPr/>
          <p:nvPr/>
        </p:nvSpPr>
        <p:spPr>
          <a:xfrm>
            <a:off x="4409713" y="174896"/>
            <a:ext cx="1131570" cy="991012"/>
          </a:xfrm>
          <a:prstGeom prst="ellipse">
            <a:avLst/>
          </a:prstGeom>
          <a:noFill/>
          <a:ln w="57150">
            <a:solidFill>
              <a:srgbClr val="F08D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57659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68160C-A954-C618-6A1C-CE174B2E360A}"/>
              </a:ext>
            </a:extLst>
          </p:cNvPr>
          <p:cNvSpPr>
            <a:spLocks noGrp="1"/>
          </p:cNvSpPr>
          <p:nvPr>
            <p:ph type="title"/>
          </p:nvPr>
        </p:nvSpPr>
        <p:spPr/>
        <p:txBody>
          <a:bodyPr/>
          <a:lstStyle/>
          <a:p>
            <a:r>
              <a:rPr lang="nl-NL"/>
              <a:t>Valrisico signaalkaart</a:t>
            </a:r>
          </a:p>
        </p:txBody>
      </p:sp>
      <p:pic>
        <p:nvPicPr>
          <p:cNvPr id="5" name="Afbeelding 4">
            <a:extLst>
              <a:ext uri="{FF2B5EF4-FFF2-40B4-BE49-F238E27FC236}">
                <a16:creationId xmlns:a16="http://schemas.microsoft.com/office/drawing/2014/main" id="{09D44BED-31C0-23A1-B68B-11A06EFB6AA9}"/>
              </a:ext>
            </a:extLst>
          </p:cNvPr>
          <p:cNvPicPr>
            <a:picLocks noChangeAspect="1"/>
          </p:cNvPicPr>
          <p:nvPr/>
        </p:nvPicPr>
        <p:blipFill rotWithShape="1">
          <a:blip r:embed="rId3"/>
          <a:srcRect l="49673"/>
          <a:stretch/>
        </p:blipFill>
        <p:spPr>
          <a:xfrm>
            <a:off x="4082210" y="633860"/>
            <a:ext cx="4035278" cy="5674719"/>
          </a:xfrm>
          <a:prstGeom prst="rect">
            <a:avLst/>
          </a:prstGeom>
        </p:spPr>
      </p:pic>
      <p:pic>
        <p:nvPicPr>
          <p:cNvPr id="6" name="Afbeelding 5">
            <a:extLst>
              <a:ext uri="{FF2B5EF4-FFF2-40B4-BE49-F238E27FC236}">
                <a16:creationId xmlns:a16="http://schemas.microsoft.com/office/drawing/2014/main" id="{0237C1FE-1250-5794-73D8-75318612031F}"/>
              </a:ext>
            </a:extLst>
          </p:cNvPr>
          <p:cNvPicPr>
            <a:picLocks noChangeAspect="1"/>
          </p:cNvPicPr>
          <p:nvPr/>
        </p:nvPicPr>
        <p:blipFill>
          <a:blip r:embed="rId4"/>
          <a:stretch>
            <a:fillRect/>
          </a:stretch>
        </p:blipFill>
        <p:spPr>
          <a:xfrm>
            <a:off x="7213392" y="670202"/>
            <a:ext cx="4777313" cy="5649806"/>
          </a:xfrm>
          <a:prstGeom prst="rect">
            <a:avLst/>
          </a:prstGeom>
        </p:spPr>
      </p:pic>
      <p:pic>
        <p:nvPicPr>
          <p:cNvPr id="2" name="Picture 2">
            <a:extLst>
              <a:ext uri="{FF2B5EF4-FFF2-40B4-BE49-F238E27FC236}">
                <a16:creationId xmlns:a16="http://schemas.microsoft.com/office/drawing/2014/main" id="{A25486A6-BC50-0369-E4BA-02A25304A049}"/>
              </a:ext>
            </a:extLst>
          </p:cNvPr>
          <p:cNvPicPr>
            <a:picLocks noChangeAspect="1"/>
          </p:cNvPicPr>
          <p:nvPr/>
        </p:nvPicPr>
        <p:blipFill>
          <a:blip r:embed="rId5"/>
          <a:stretch>
            <a:fillRect/>
          </a:stretch>
        </p:blipFill>
        <p:spPr>
          <a:xfrm>
            <a:off x="997353" y="4415481"/>
            <a:ext cx="1816086" cy="1816445"/>
          </a:xfrm>
          <a:prstGeom prst="rect">
            <a:avLst/>
          </a:prstGeom>
        </p:spPr>
      </p:pic>
    </p:spTree>
    <p:extLst>
      <p:ext uri="{BB962C8B-B14F-4D97-AF65-F5344CB8AC3E}">
        <p14:creationId xmlns:p14="http://schemas.microsoft.com/office/powerpoint/2010/main" val="135250198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FD62523-CA9C-455F-2EC6-FD7FFEE50927}"/>
              </a:ext>
            </a:extLst>
          </p:cNvPr>
          <p:cNvSpPr>
            <a:spLocks noGrp="1"/>
          </p:cNvSpPr>
          <p:nvPr>
            <p:ph type="body" sz="quarter" idx="18"/>
          </p:nvPr>
        </p:nvSpPr>
        <p:spPr/>
        <p:txBody>
          <a:bodyPr/>
          <a:lstStyle/>
          <a:p>
            <a:endParaRPr lang="nl-NL"/>
          </a:p>
        </p:txBody>
      </p:sp>
      <p:pic>
        <p:nvPicPr>
          <p:cNvPr id="3" name="Afbeelding 2">
            <a:extLst>
              <a:ext uri="{FF2B5EF4-FFF2-40B4-BE49-F238E27FC236}">
                <a16:creationId xmlns:a16="http://schemas.microsoft.com/office/drawing/2014/main" id="{9776CD45-A745-B738-AEAF-CB596D976BE6}"/>
              </a:ext>
            </a:extLst>
          </p:cNvPr>
          <p:cNvPicPr>
            <a:picLocks noChangeAspect="1"/>
          </p:cNvPicPr>
          <p:nvPr/>
        </p:nvPicPr>
        <p:blipFill>
          <a:blip r:embed="rId3"/>
          <a:stretch>
            <a:fillRect/>
          </a:stretch>
        </p:blipFill>
        <p:spPr>
          <a:xfrm>
            <a:off x="2445989" y="0"/>
            <a:ext cx="9733311" cy="6885384"/>
          </a:xfrm>
          <a:prstGeom prst="rect">
            <a:avLst/>
          </a:prstGeom>
        </p:spPr>
      </p:pic>
      <p:sp>
        <p:nvSpPr>
          <p:cNvPr id="2" name="Ovaal 1">
            <a:extLst>
              <a:ext uri="{FF2B5EF4-FFF2-40B4-BE49-F238E27FC236}">
                <a16:creationId xmlns:a16="http://schemas.microsoft.com/office/drawing/2014/main" id="{0BBDD484-B0F0-7A8B-8B7F-DF83F2CD2B29}"/>
              </a:ext>
            </a:extLst>
          </p:cNvPr>
          <p:cNvSpPr/>
          <p:nvPr/>
        </p:nvSpPr>
        <p:spPr>
          <a:xfrm>
            <a:off x="4572000" y="205740"/>
            <a:ext cx="1131570" cy="991012"/>
          </a:xfrm>
          <a:prstGeom prst="ellipse">
            <a:avLst/>
          </a:prstGeom>
          <a:noFill/>
          <a:ln w="57150">
            <a:solidFill>
              <a:srgbClr val="F08D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76734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7172BB-3111-A493-C677-8D021098EC2F}"/>
              </a:ext>
            </a:extLst>
          </p:cNvPr>
          <p:cNvSpPr>
            <a:spLocks noGrp="1"/>
          </p:cNvSpPr>
          <p:nvPr>
            <p:ph type="title"/>
          </p:nvPr>
        </p:nvSpPr>
        <p:spPr>
          <a:xfrm>
            <a:off x="475438" y="1207876"/>
            <a:ext cx="3237948" cy="4320479"/>
          </a:xfrm>
        </p:spPr>
        <p:txBody>
          <a:bodyPr/>
          <a:lstStyle/>
          <a:p>
            <a:r>
              <a:rPr lang="nl-NL" err="1"/>
              <a:t>Valrisicotest</a:t>
            </a:r>
            <a:endParaRPr lang="nl-NL"/>
          </a:p>
        </p:txBody>
      </p:sp>
      <p:pic>
        <p:nvPicPr>
          <p:cNvPr id="12" name="Afbeelding 11">
            <a:extLst>
              <a:ext uri="{FF2B5EF4-FFF2-40B4-BE49-F238E27FC236}">
                <a16:creationId xmlns:a16="http://schemas.microsoft.com/office/drawing/2014/main" id="{16F5C301-8A13-9313-B828-07ABCD871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71" t="14531" r="6759" b="14945"/>
          <a:stretch/>
        </p:blipFill>
        <p:spPr>
          <a:xfrm>
            <a:off x="4073426" y="1"/>
            <a:ext cx="6673702" cy="6885384"/>
          </a:xfrm>
          <a:prstGeom prst="rect">
            <a:avLst/>
          </a:prstGeom>
        </p:spPr>
      </p:pic>
    </p:spTree>
    <p:extLst>
      <p:ext uri="{BB962C8B-B14F-4D97-AF65-F5344CB8AC3E}">
        <p14:creationId xmlns:p14="http://schemas.microsoft.com/office/powerpoint/2010/main" val="246575681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BCCE295-5CAD-5AFE-6412-C8C5D1C9CE09}"/>
              </a:ext>
            </a:extLst>
          </p:cNvPr>
          <p:cNvSpPr>
            <a:spLocks noGrp="1"/>
          </p:cNvSpPr>
          <p:nvPr>
            <p:ph type="sldNum" sz="quarter" idx="12"/>
          </p:nvPr>
        </p:nvSpPr>
        <p:spPr/>
        <p:txBody>
          <a:bodyPr/>
          <a:lstStyle/>
          <a:p>
            <a:fld id="{2C5570BF-70B1-BC4B-9AC0-179DDF6E36CB}" type="slidenum">
              <a:rPr lang="en-US" smtClean="0"/>
              <a:pPr/>
              <a:t>19</a:t>
            </a:fld>
            <a:endParaRPr lang="en-US">
              <a:latin typeface="Montserrat" pitchFamily="2" charset="77"/>
            </a:endParaRPr>
          </a:p>
        </p:txBody>
      </p:sp>
      <p:sp>
        <p:nvSpPr>
          <p:cNvPr id="4" name="Titel 3">
            <a:extLst>
              <a:ext uri="{FF2B5EF4-FFF2-40B4-BE49-F238E27FC236}">
                <a16:creationId xmlns:a16="http://schemas.microsoft.com/office/drawing/2014/main" id="{A24F5F80-A9C8-7936-721F-8C76BD77D516}"/>
              </a:ext>
            </a:extLst>
          </p:cNvPr>
          <p:cNvSpPr>
            <a:spLocks noGrp="1"/>
          </p:cNvSpPr>
          <p:nvPr>
            <p:ph type="title"/>
          </p:nvPr>
        </p:nvSpPr>
        <p:spPr/>
        <p:txBody>
          <a:bodyPr/>
          <a:lstStyle/>
          <a:p>
            <a:r>
              <a:rPr lang="nl-NL"/>
              <a:t>Waar vind je ouderen met een verhoogd valrisico?</a:t>
            </a:r>
          </a:p>
        </p:txBody>
      </p:sp>
      <p:pic>
        <p:nvPicPr>
          <p:cNvPr id="5" name="Afbeelding 4" descr="Afbeelding met tekst, schermopname, Lettertype&#10;&#10;Automatisch gegenereerde beschrijving">
            <a:extLst>
              <a:ext uri="{FF2B5EF4-FFF2-40B4-BE49-F238E27FC236}">
                <a16:creationId xmlns:a16="http://schemas.microsoft.com/office/drawing/2014/main" id="{F356F961-0460-C813-1A0D-491AFDB20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512" y="166957"/>
            <a:ext cx="7774555" cy="6189393"/>
          </a:xfrm>
          <a:prstGeom prst="rect">
            <a:avLst/>
          </a:prstGeom>
        </p:spPr>
      </p:pic>
    </p:spTree>
    <p:extLst>
      <p:ext uri="{BB962C8B-B14F-4D97-AF65-F5344CB8AC3E}">
        <p14:creationId xmlns:p14="http://schemas.microsoft.com/office/powerpoint/2010/main" val="35971914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 boom, persoon, gras&#10;&#10;Automatisch gegenereerde beschrijving">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30222" r="30222"/>
          <a:stretch/>
        </p:blipFill>
        <p:spPr>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p:txBody>
          <a:bodyPr anchor="ctr">
            <a:normAutofit/>
          </a:bodyPr>
          <a:lstStyle/>
          <a:p>
            <a:r>
              <a:rPr lang="nl-NL"/>
              <a:t>Vallen…</a:t>
            </a:r>
            <a:br>
              <a:rPr lang="nl-NL"/>
            </a:br>
            <a:r>
              <a:rPr lang="nl-NL"/>
              <a:t>Is dat een groot probleem?</a:t>
            </a:r>
            <a:br>
              <a:rPr lang="nl-NL" sz="2200" b="0"/>
            </a:br>
            <a:endParaRPr lang="nl-NL" sz="2000" b="0"/>
          </a:p>
        </p:txBody>
      </p:sp>
    </p:spTree>
    <p:extLst>
      <p:ext uri="{BB962C8B-B14F-4D97-AF65-F5344CB8AC3E}">
        <p14:creationId xmlns:p14="http://schemas.microsoft.com/office/powerpoint/2010/main" val="42333885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AD573B-7325-F11E-11CF-969831E8A9F0}"/>
              </a:ext>
            </a:extLst>
          </p:cNvPr>
          <p:cNvSpPr>
            <a:spLocks noGrp="1"/>
          </p:cNvSpPr>
          <p:nvPr>
            <p:ph type="title"/>
          </p:nvPr>
        </p:nvSpPr>
        <p:spPr>
          <a:xfrm>
            <a:off x="388620" y="1207876"/>
            <a:ext cx="3396775" cy="4320479"/>
          </a:xfrm>
        </p:spPr>
        <p:txBody>
          <a:bodyPr lIns="91440" tIns="45720" rIns="91440" bIns="45720" anchor="ctr" anchorCtr="0"/>
          <a:lstStyle/>
          <a:p>
            <a:r>
              <a:rPr lang="nl-NL">
                <a:latin typeface="Montserrat"/>
              </a:rPr>
              <a:t>De mate van valrisico bepaalt de vervolg-stappen </a:t>
            </a:r>
            <a:endParaRPr lang="nl-NL"/>
          </a:p>
        </p:txBody>
      </p:sp>
      <p:graphicFrame>
        <p:nvGraphicFramePr>
          <p:cNvPr id="5" name="Diagram 4">
            <a:extLst>
              <a:ext uri="{FF2B5EF4-FFF2-40B4-BE49-F238E27FC236}">
                <a16:creationId xmlns:a16="http://schemas.microsoft.com/office/drawing/2014/main" id="{9F697734-ECE2-95E4-1260-904C7FF39263}"/>
              </a:ext>
            </a:extLst>
          </p:cNvPr>
          <p:cNvGraphicFramePr/>
          <p:nvPr>
            <p:extLst>
              <p:ext uri="{D42A27DB-BD31-4B8C-83A1-F6EECF244321}">
                <p14:modId xmlns:p14="http://schemas.microsoft.com/office/powerpoint/2010/main" val="1095544097"/>
              </p:ext>
            </p:extLst>
          </p:nvPr>
        </p:nvGraphicFramePr>
        <p:xfrm>
          <a:off x="4369949" y="1096064"/>
          <a:ext cx="7258050" cy="5067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0109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4114018A-0AA0-4B2B-C806-1B54552F3264}"/>
              </a:ext>
            </a:extLst>
          </p:cNvPr>
          <p:cNvSpPr>
            <a:spLocks noGrp="1"/>
          </p:cNvSpPr>
          <p:nvPr>
            <p:ph type="body" sz="quarter" idx="18"/>
          </p:nvPr>
        </p:nvSpPr>
        <p:spPr/>
        <p:txBody>
          <a:bodyPr/>
          <a:lstStyle/>
          <a:p>
            <a:endParaRPr lang="nl-NL"/>
          </a:p>
        </p:txBody>
      </p:sp>
      <p:pic>
        <p:nvPicPr>
          <p:cNvPr id="5" name="Afbeelding 4">
            <a:extLst>
              <a:ext uri="{FF2B5EF4-FFF2-40B4-BE49-F238E27FC236}">
                <a16:creationId xmlns:a16="http://schemas.microsoft.com/office/drawing/2014/main" id="{DF4EB916-38CB-A022-CC8D-BF272CBA686A}"/>
              </a:ext>
            </a:extLst>
          </p:cNvPr>
          <p:cNvPicPr>
            <a:picLocks noChangeAspect="1"/>
          </p:cNvPicPr>
          <p:nvPr/>
        </p:nvPicPr>
        <p:blipFill>
          <a:blip r:embed="rId3"/>
          <a:stretch>
            <a:fillRect/>
          </a:stretch>
        </p:blipFill>
        <p:spPr>
          <a:xfrm>
            <a:off x="2504417" y="3572"/>
            <a:ext cx="9685694" cy="6850856"/>
          </a:xfrm>
          <a:prstGeom prst="rect">
            <a:avLst/>
          </a:prstGeom>
        </p:spPr>
      </p:pic>
      <p:sp>
        <p:nvSpPr>
          <p:cNvPr id="2" name="Ovaal 1">
            <a:extLst>
              <a:ext uri="{FF2B5EF4-FFF2-40B4-BE49-F238E27FC236}">
                <a16:creationId xmlns:a16="http://schemas.microsoft.com/office/drawing/2014/main" id="{A35F51E6-D3AA-F838-0CD6-E6BAF9CFCB16}"/>
              </a:ext>
            </a:extLst>
          </p:cNvPr>
          <p:cNvSpPr/>
          <p:nvPr/>
        </p:nvSpPr>
        <p:spPr>
          <a:xfrm>
            <a:off x="5704582" y="205740"/>
            <a:ext cx="1131570" cy="991012"/>
          </a:xfrm>
          <a:prstGeom prst="ellipse">
            <a:avLst/>
          </a:prstGeom>
          <a:noFill/>
          <a:ln w="57150">
            <a:solidFill>
              <a:srgbClr val="F08D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81534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10D471-2B0B-42E3-9A77-5D9736BC4EAE}"/>
              </a:ext>
            </a:extLst>
          </p:cNvPr>
          <p:cNvSpPr>
            <a:spLocks noGrp="1"/>
          </p:cNvSpPr>
          <p:nvPr>
            <p:ph type="title"/>
          </p:nvPr>
        </p:nvSpPr>
        <p:spPr>
          <a:xfrm>
            <a:off x="421717" y="1390756"/>
            <a:ext cx="3237948" cy="4320479"/>
          </a:xfrm>
        </p:spPr>
        <p:txBody>
          <a:bodyPr/>
          <a:lstStyle/>
          <a:p>
            <a:r>
              <a:rPr lang="nl-NL" sz="3200"/>
              <a:t>De Valanalyse</a:t>
            </a:r>
            <a:br>
              <a:rPr lang="nl-NL" sz="3200"/>
            </a:br>
            <a:endParaRPr lang="nl-NL" sz="3200"/>
          </a:p>
        </p:txBody>
      </p:sp>
      <p:pic>
        <p:nvPicPr>
          <p:cNvPr id="9" name="Afbeelding 8">
            <a:extLst>
              <a:ext uri="{FF2B5EF4-FFF2-40B4-BE49-F238E27FC236}">
                <a16:creationId xmlns:a16="http://schemas.microsoft.com/office/drawing/2014/main" id="{E1DA1837-E544-4E2B-A276-A8B23CCAF767}"/>
              </a:ext>
            </a:extLst>
          </p:cNvPr>
          <p:cNvPicPr>
            <a:picLocks noChangeAspect="1"/>
          </p:cNvPicPr>
          <p:nvPr/>
        </p:nvPicPr>
        <p:blipFill>
          <a:blip r:embed="rId3"/>
          <a:stretch>
            <a:fillRect/>
          </a:stretch>
        </p:blipFill>
        <p:spPr>
          <a:xfrm>
            <a:off x="4020552" y="-10165"/>
            <a:ext cx="4949418" cy="6895549"/>
          </a:xfrm>
          <a:prstGeom prst="rect">
            <a:avLst/>
          </a:prstGeom>
        </p:spPr>
      </p:pic>
      <p:pic>
        <p:nvPicPr>
          <p:cNvPr id="2" name="Picture 2">
            <a:extLst>
              <a:ext uri="{FF2B5EF4-FFF2-40B4-BE49-F238E27FC236}">
                <a16:creationId xmlns:a16="http://schemas.microsoft.com/office/drawing/2014/main" id="{ED5D01E2-1657-C171-62D2-F126759B4809}"/>
              </a:ext>
            </a:extLst>
          </p:cNvPr>
          <p:cNvPicPr>
            <a:picLocks noChangeAspect="1"/>
          </p:cNvPicPr>
          <p:nvPr/>
        </p:nvPicPr>
        <p:blipFill>
          <a:blip r:embed="rId4"/>
          <a:stretch>
            <a:fillRect/>
          </a:stretch>
        </p:blipFill>
        <p:spPr>
          <a:xfrm>
            <a:off x="9696854" y="4806779"/>
            <a:ext cx="1919038" cy="1919417"/>
          </a:xfrm>
          <a:prstGeom prst="rect">
            <a:avLst/>
          </a:prstGeom>
        </p:spPr>
      </p:pic>
    </p:spTree>
    <p:extLst>
      <p:ext uri="{BB962C8B-B14F-4D97-AF65-F5344CB8AC3E}">
        <p14:creationId xmlns:p14="http://schemas.microsoft.com/office/powerpoint/2010/main" val="39596420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0D862FA7-F0F7-24B3-8046-600D8F76578F}"/>
              </a:ext>
            </a:extLst>
          </p:cNvPr>
          <p:cNvPicPr>
            <a:picLocks noChangeAspect="1"/>
          </p:cNvPicPr>
          <p:nvPr/>
        </p:nvPicPr>
        <p:blipFill>
          <a:blip r:embed="rId3"/>
          <a:stretch>
            <a:fillRect/>
          </a:stretch>
        </p:blipFill>
        <p:spPr>
          <a:xfrm>
            <a:off x="2265734" y="-1891"/>
            <a:ext cx="10058207" cy="6861679"/>
          </a:xfrm>
          <a:prstGeom prst="rect">
            <a:avLst/>
          </a:prstGeom>
        </p:spPr>
      </p:pic>
      <p:sp>
        <p:nvSpPr>
          <p:cNvPr id="2" name="Ovaal 1">
            <a:extLst>
              <a:ext uri="{FF2B5EF4-FFF2-40B4-BE49-F238E27FC236}">
                <a16:creationId xmlns:a16="http://schemas.microsoft.com/office/drawing/2014/main" id="{0915BEF7-ADC4-0209-FE28-B349CB842465}"/>
              </a:ext>
            </a:extLst>
          </p:cNvPr>
          <p:cNvSpPr/>
          <p:nvPr/>
        </p:nvSpPr>
        <p:spPr>
          <a:xfrm>
            <a:off x="6703189" y="239456"/>
            <a:ext cx="1394460" cy="1291590"/>
          </a:xfrm>
          <a:prstGeom prst="ellipse">
            <a:avLst/>
          </a:prstGeom>
          <a:noFill/>
          <a:ln w="57150">
            <a:solidFill>
              <a:srgbClr val="F08D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1633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lIns="91440" tIns="45720" rIns="91440" bIns="45720" anchor="t">
            <a:normAutofit/>
          </a:bodyPr>
          <a:lstStyle/>
          <a:p>
            <a:pPr>
              <a:spcAft>
                <a:spcPts val="600"/>
              </a:spcAft>
            </a:pPr>
            <a:endParaRPr lang="en-US"/>
          </a:p>
        </p:txBody>
      </p:sp>
      <p:sp>
        <p:nvSpPr>
          <p:cNvPr id="4" name="Titel 3">
            <a:extLst>
              <a:ext uri="{FF2B5EF4-FFF2-40B4-BE49-F238E27FC236}">
                <a16:creationId xmlns:a16="http://schemas.microsoft.com/office/drawing/2014/main" id="{21126A7E-925E-4AFC-8F94-2188BB7AF480}"/>
              </a:ext>
            </a:extLst>
          </p:cNvPr>
          <p:cNvSpPr>
            <a:spLocks noGrp="1"/>
          </p:cNvSpPr>
          <p:nvPr>
            <p:ph type="title"/>
          </p:nvPr>
        </p:nvSpPr>
        <p:spPr>
          <a:xfrm>
            <a:off x="32651" y="548680"/>
            <a:ext cx="11850290" cy="1068996"/>
          </a:xfrm>
        </p:spPr>
        <p:txBody>
          <a:bodyPr/>
          <a:lstStyle/>
          <a:p>
            <a:pPr algn="ctr"/>
            <a:r>
              <a:rPr lang="en-US" err="1"/>
              <a:t>Inzetten</a:t>
            </a:r>
            <a:r>
              <a:rPr lang="en-US"/>
              <a:t> van </a:t>
            </a:r>
            <a:r>
              <a:rPr lang="en-US" err="1"/>
              <a:t>effectieve</a:t>
            </a:r>
            <a:r>
              <a:rPr lang="en-US"/>
              <a:t> </a:t>
            </a:r>
            <a:r>
              <a:rPr lang="en-US" err="1"/>
              <a:t>interventies</a:t>
            </a:r>
            <a:r>
              <a:rPr lang="en-US"/>
              <a:t> </a:t>
            </a:r>
            <a:endParaRPr lang="nl-NL"/>
          </a:p>
        </p:txBody>
      </p:sp>
      <p:pic>
        <p:nvPicPr>
          <p:cNvPr id="11" name="Afbeelding 10">
            <a:extLst>
              <a:ext uri="{FF2B5EF4-FFF2-40B4-BE49-F238E27FC236}">
                <a16:creationId xmlns:a16="http://schemas.microsoft.com/office/drawing/2014/main" id="{6DB16080-1C40-4E2E-AAEE-1AEF58510374}"/>
              </a:ext>
            </a:extLst>
          </p:cNvPr>
          <p:cNvPicPr>
            <a:picLocks noChangeAspect="1"/>
          </p:cNvPicPr>
          <p:nvPr/>
        </p:nvPicPr>
        <p:blipFill rotWithShape="1">
          <a:blip r:embed="rId3">
            <a:extLst>
              <a:ext uri="{28A0092B-C50C-407E-A947-70E740481C1C}">
                <a14:useLocalDpi xmlns:a14="http://schemas.microsoft.com/office/drawing/2010/main" val="0"/>
              </a:ext>
            </a:extLst>
          </a:blip>
          <a:srcRect t="21616" b="34333"/>
          <a:stretch/>
        </p:blipFill>
        <p:spPr>
          <a:xfrm>
            <a:off x="2834298" y="1787447"/>
            <a:ext cx="6180603" cy="2505650"/>
          </a:xfrm>
          <a:prstGeom prst="rect">
            <a:avLst/>
          </a:prstGeom>
        </p:spPr>
      </p:pic>
      <p:pic>
        <p:nvPicPr>
          <p:cNvPr id="12" name="Afbeelding 11">
            <a:extLst>
              <a:ext uri="{FF2B5EF4-FFF2-40B4-BE49-F238E27FC236}">
                <a16:creationId xmlns:a16="http://schemas.microsoft.com/office/drawing/2014/main" id="{3DAE65C1-4109-4F1C-9BDC-1861AD513E0E}"/>
              </a:ext>
            </a:extLst>
          </p:cNvPr>
          <p:cNvPicPr>
            <a:picLocks noChangeAspect="1"/>
          </p:cNvPicPr>
          <p:nvPr/>
        </p:nvPicPr>
        <p:blipFill rotWithShape="1">
          <a:blip r:embed="rId3">
            <a:extLst>
              <a:ext uri="{28A0092B-C50C-407E-A947-70E740481C1C}">
                <a14:useLocalDpi xmlns:a14="http://schemas.microsoft.com/office/drawing/2010/main" val="0"/>
              </a:ext>
            </a:extLst>
          </a:blip>
          <a:srcRect t="77414"/>
          <a:stretch/>
        </p:blipFill>
        <p:spPr>
          <a:xfrm>
            <a:off x="2806870" y="4725144"/>
            <a:ext cx="6235457" cy="1296144"/>
          </a:xfrm>
          <a:prstGeom prst="rect">
            <a:avLst/>
          </a:prstGeom>
        </p:spPr>
      </p:pic>
      <p:sp>
        <p:nvSpPr>
          <p:cNvPr id="13" name="Tekstvak 12">
            <a:extLst>
              <a:ext uri="{FF2B5EF4-FFF2-40B4-BE49-F238E27FC236}">
                <a16:creationId xmlns:a16="http://schemas.microsoft.com/office/drawing/2014/main" id="{5FA9BD2A-F5CD-47D5-BF71-A8059E0D5066}"/>
              </a:ext>
            </a:extLst>
          </p:cNvPr>
          <p:cNvSpPr txBox="1"/>
          <p:nvPr/>
        </p:nvSpPr>
        <p:spPr>
          <a:xfrm>
            <a:off x="511978" y="2854802"/>
            <a:ext cx="1723194" cy="584775"/>
          </a:xfrm>
          <a:prstGeom prst="rect">
            <a:avLst/>
          </a:prstGeom>
          <a:noFill/>
        </p:spPr>
        <p:txBody>
          <a:bodyPr wrap="square" rtlCol="0">
            <a:spAutoFit/>
          </a:bodyPr>
          <a:lstStyle/>
          <a:p>
            <a:r>
              <a:rPr lang="nl-NL" sz="1600" b="1">
                <a:solidFill>
                  <a:srgbClr val="FAF8F1"/>
                </a:solidFill>
              </a:rPr>
              <a:t>Directe invloed op valrisico</a:t>
            </a:r>
          </a:p>
        </p:txBody>
      </p:sp>
      <p:sp>
        <p:nvSpPr>
          <p:cNvPr id="14" name="Tekstvak 13">
            <a:extLst>
              <a:ext uri="{FF2B5EF4-FFF2-40B4-BE49-F238E27FC236}">
                <a16:creationId xmlns:a16="http://schemas.microsoft.com/office/drawing/2014/main" id="{5E996E3D-69F7-482F-9FE2-65CF4343E9BD}"/>
              </a:ext>
            </a:extLst>
          </p:cNvPr>
          <p:cNvSpPr txBox="1"/>
          <p:nvPr/>
        </p:nvSpPr>
        <p:spPr>
          <a:xfrm>
            <a:off x="511978" y="5050050"/>
            <a:ext cx="1927750" cy="584775"/>
          </a:xfrm>
          <a:prstGeom prst="rect">
            <a:avLst/>
          </a:prstGeom>
          <a:noFill/>
        </p:spPr>
        <p:txBody>
          <a:bodyPr wrap="square" rtlCol="0">
            <a:spAutoFit/>
          </a:bodyPr>
          <a:lstStyle/>
          <a:p>
            <a:r>
              <a:rPr lang="nl-NL" sz="1600" b="1">
                <a:solidFill>
                  <a:srgbClr val="FAF8F1"/>
                </a:solidFill>
              </a:rPr>
              <a:t>Indirecte invloed op valrisico</a:t>
            </a:r>
          </a:p>
        </p:txBody>
      </p:sp>
      <p:cxnSp>
        <p:nvCxnSpPr>
          <p:cNvPr id="16" name="Rechte verbindingslijn 15">
            <a:extLst>
              <a:ext uri="{FF2B5EF4-FFF2-40B4-BE49-F238E27FC236}">
                <a16:creationId xmlns:a16="http://schemas.microsoft.com/office/drawing/2014/main" id="{5C7BE40F-8494-4233-9121-8C123966B4C1}"/>
              </a:ext>
            </a:extLst>
          </p:cNvPr>
          <p:cNvCxnSpPr/>
          <p:nvPr/>
        </p:nvCxnSpPr>
        <p:spPr>
          <a:xfrm>
            <a:off x="2633266" y="4509120"/>
            <a:ext cx="6480720" cy="0"/>
          </a:xfrm>
          <a:prstGeom prst="line">
            <a:avLst/>
          </a:prstGeom>
          <a:ln w="12700">
            <a:solidFill>
              <a:srgbClr val="F08D17"/>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971D50B-275C-E9E5-C468-3A08FEEA593D}"/>
              </a:ext>
            </a:extLst>
          </p:cNvPr>
          <p:cNvSpPr/>
          <p:nvPr/>
        </p:nvSpPr>
        <p:spPr>
          <a:xfrm>
            <a:off x="2893272" y="1988840"/>
            <a:ext cx="2044250" cy="1378729"/>
          </a:xfrm>
          <a:prstGeom prst="ellipse">
            <a:avLst/>
          </a:prstGeom>
          <a:noFill/>
          <a:ln w="25400" cap="flat">
            <a:solidFill>
              <a:srgbClr val="F08D1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4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452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2A18D0D-6D02-6707-D671-D179079FED37}"/>
              </a:ext>
            </a:extLst>
          </p:cNvPr>
          <p:cNvSpPr>
            <a:spLocks noGrp="1"/>
          </p:cNvSpPr>
          <p:nvPr>
            <p:ph type="body" sz="quarter" idx="18"/>
          </p:nvPr>
        </p:nvSpPr>
        <p:spPr>
          <a:xfrm>
            <a:off x="4575080" y="1539652"/>
            <a:ext cx="7056773" cy="4320479"/>
          </a:xfrm>
        </p:spPr>
        <p:txBody>
          <a:bodyPr lIns="91440" tIns="45720" rIns="91440" bIns="45720" anchor="ctr" anchorCtr="0"/>
          <a:lstStyle/>
          <a:p>
            <a:endParaRPr lang="nl-NL" b="1">
              <a:latin typeface="Montserrat"/>
            </a:endParaRPr>
          </a:p>
          <a:p>
            <a:r>
              <a:rPr lang="nl-NL" b="1">
                <a:latin typeface="Montserrat"/>
              </a:rPr>
              <a:t>Voorlichting vallen en valpreventie</a:t>
            </a:r>
            <a:endParaRPr lang="nl-NL">
              <a:latin typeface="Montserrat"/>
            </a:endParaRP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Regulier sport- en beweegaanbod</a:t>
            </a:r>
          </a:p>
          <a:p>
            <a:r>
              <a:rPr lang="nl-NL"/>
              <a:t>Voor ouderen zonder verhoogd valrisico is regulier sport- en beweegaanbod geschikt. Erkende interventies zijn:</a:t>
            </a:r>
          </a:p>
          <a:p>
            <a:pPr marL="342900" indent="-342900">
              <a:buFont typeface="Arial" panose="020B0604020202020204" pitchFamily="34" charset="0"/>
              <a:buChar char="•"/>
            </a:pPr>
            <a:r>
              <a:rPr lang="nl-NL" err="1"/>
              <a:t>Oldstars</a:t>
            </a:r>
            <a:r>
              <a:rPr lang="nl-NL"/>
              <a:t>/</a:t>
            </a:r>
            <a:r>
              <a:rPr lang="nl-NL" err="1"/>
              <a:t>Walking</a:t>
            </a:r>
            <a:r>
              <a:rPr lang="nl-NL"/>
              <a:t> Football</a:t>
            </a:r>
          </a:p>
          <a:p>
            <a:pPr marL="342900" indent="-342900">
              <a:buFont typeface="Arial" panose="020B0604020202020204" pitchFamily="34" charset="0"/>
              <a:buChar char="•"/>
            </a:pPr>
            <a:r>
              <a:rPr lang="nl-NL"/>
              <a:t>Sociaal Vitaal</a:t>
            </a:r>
          </a:p>
          <a:p>
            <a:pPr marL="342900" indent="-342900">
              <a:buFont typeface="Arial" panose="020B0604020202020204" pitchFamily="34" charset="0"/>
              <a:buChar char="•"/>
            </a:pPr>
            <a:r>
              <a:rPr lang="nl-NL"/>
              <a:t>Functionele Training Ouderen</a:t>
            </a:r>
          </a:p>
          <a:p>
            <a:pPr marL="342900" indent="-342900">
              <a:buFont typeface="Arial" panose="020B0604020202020204" pitchFamily="34" charset="0"/>
              <a:buChar char="•"/>
            </a:pPr>
            <a:r>
              <a:rPr lang="nl-NL"/>
              <a:t>Meer Bewegen voor Ouderen</a:t>
            </a:r>
          </a:p>
          <a:p>
            <a:pPr marL="342900" indent="-342900">
              <a:buFont typeface="Arial" panose="020B0604020202020204" pitchFamily="34" charset="0"/>
              <a:buChar char="•"/>
            </a:pPr>
            <a:r>
              <a:rPr lang="nl-NL"/>
              <a:t>Actief Plus</a:t>
            </a:r>
          </a:p>
          <a:p>
            <a:pPr marL="342900" indent="-342900">
              <a:buFont typeface="Arial" panose="020B0604020202020204" pitchFamily="34" charset="0"/>
              <a:buChar char="•"/>
            </a:pPr>
            <a:r>
              <a:rPr lang="nl-NL"/>
              <a:t>Zeker Bewegen</a:t>
            </a:r>
          </a:p>
          <a:p>
            <a:endParaRPr lang="nl-NL"/>
          </a:p>
        </p:txBody>
      </p:sp>
      <p:sp>
        <p:nvSpPr>
          <p:cNvPr id="4" name="Titel 3">
            <a:extLst>
              <a:ext uri="{FF2B5EF4-FFF2-40B4-BE49-F238E27FC236}">
                <a16:creationId xmlns:a16="http://schemas.microsoft.com/office/drawing/2014/main" id="{3A3B2C2F-2446-EB85-8F2C-EBE34ADD67BF}"/>
              </a:ext>
            </a:extLst>
          </p:cNvPr>
          <p:cNvSpPr>
            <a:spLocks noGrp="1"/>
          </p:cNvSpPr>
          <p:nvPr>
            <p:ph type="title"/>
          </p:nvPr>
        </p:nvSpPr>
        <p:spPr/>
        <p:txBody>
          <a:bodyPr/>
          <a:lstStyle/>
          <a:p>
            <a:r>
              <a:rPr lang="nl-NL"/>
              <a:t>Laag valrisico</a:t>
            </a:r>
          </a:p>
        </p:txBody>
      </p:sp>
      <p:pic>
        <p:nvPicPr>
          <p:cNvPr id="2" name="Picture 4">
            <a:extLst>
              <a:ext uri="{FF2B5EF4-FFF2-40B4-BE49-F238E27FC236}">
                <a16:creationId xmlns:a16="http://schemas.microsoft.com/office/drawing/2014/main" id="{8A286B81-B347-2D55-2A91-7CFB4B295EC1}"/>
              </a:ext>
            </a:extLst>
          </p:cNvPr>
          <p:cNvPicPr>
            <a:picLocks noChangeAspect="1"/>
          </p:cNvPicPr>
          <p:nvPr/>
        </p:nvPicPr>
        <p:blipFill>
          <a:blip r:embed="rId3"/>
          <a:stretch>
            <a:fillRect/>
          </a:stretch>
        </p:blipFill>
        <p:spPr>
          <a:xfrm>
            <a:off x="9880419" y="992553"/>
            <a:ext cx="974736" cy="974971"/>
          </a:xfrm>
          <a:prstGeom prst="rect">
            <a:avLst/>
          </a:prstGeom>
        </p:spPr>
      </p:pic>
    </p:spTree>
    <p:extLst>
      <p:ext uri="{BB962C8B-B14F-4D97-AF65-F5344CB8AC3E}">
        <p14:creationId xmlns:p14="http://schemas.microsoft.com/office/powerpoint/2010/main" val="26088963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60AC225-A69E-BC3C-6892-0A5D6FA97B77}"/>
              </a:ext>
            </a:extLst>
          </p:cNvPr>
          <p:cNvSpPr>
            <a:spLocks noGrp="1"/>
          </p:cNvSpPr>
          <p:nvPr>
            <p:ph type="body" sz="quarter" idx="18"/>
          </p:nvPr>
        </p:nvSpPr>
        <p:spPr/>
        <p:txBody>
          <a:bodyPr lIns="91440" tIns="45720" rIns="91440" bIns="45720" anchor="ctr" anchorCtr="0"/>
          <a:lstStyle/>
          <a:p>
            <a:r>
              <a:rPr lang="nl-NL" b="1"/>
              <a:t>Voorlichting vallen en valpreventie</a:t>
            </a: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Valpreventieve beweeginterventies</a:t>
            </a:r>
          </a:p>
          <a:p>
            <a:pPr marL="342900" indent="-342900">
              <a:buFont typeface="Arial" panose="020B0604020202020204" pitchFamily="34" charset="0"/>
              <a:buChar char="•"/>
            </a:pPr>
            <a:r>
              <a:rPr lang="nl-NL"/>
              <a:t>Vallen Verleden Tijd</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err="1"/>
              <a:t>Otago</a:t>
            </a:r>
            <a:endParaRPr lang="nl-NL"/>
          </a:p>
        </p:txBody>
      </p:sp>
      <p:sp>
        <p:nvSpPr>
          <p:cNvPr id="4" name="Titel 3">
            <a:extLst>
              <a:ext uri="{FF2B5EF4-FFF2-40B4-BE49-F238E27FC236}">
                <a16:creationId xmlns:a16="http://schemas.microsoft.com/office/drawing/2014/main" id="{7A5F2B09-FC70-7F87-46F0-41957771594A}"/>
              </a:ext>
            </a:extLst>
          </p:cNvPr>
          <p:cNvSpPr>
            <a:spLocks noGrp="1"/>
          </p:cNvSpPr>
          <p:nvPr>
            <p:ph type="title"/>
          </p:nvPr>
        </p:nvSpPr>
        <p:spPr/>
        <p:txBody>
          <a:bodyPr/>
          <a:lstStyle/>
          <a:p>
            <a:r>
              <a:rPr lang="nl-NL"/>
              <a:t>Matig valrisico</a:t>
            </a:r>
          </a:p>
        </p:txBody>
      </p:sp>
      <p:pic>
        <p:nvPicPr>
          <p:cNvPr id="5" name="Picture 4">
            <a:extLst>
              <a:ext uri="{FF2B5EF4-FFF2-40B4-BE49-F238E27FC236}">
                <a16:creationId xmlns:a16="http://schemas.microsoft.com/office/drawing/2014/main" id="{3A9C198E-AE4E-7287-3AD1-F3D550B82A73}"/>
              </a:ext>
            </a:extLst>
          </p:cNvPr>
          <p:cNvPicPr>
            <a:picLocks noChangeAspect="1"/>
          </p:cNvPicPr>
          <p:nvPr/>
        </p:nvPicPr>
        <p:blipFill>
          <a:blip r:embed="rId3"/>
          <a:stretch>
            <a:fillRect/>
          </a:stretch>
        </p:blipFill>
        <p:spPr>
          <a:xfrm>
            <a:off x="9458313" y="1713364"/>
            <a:ext cx="974736" cy="974971"/>
          </a:xfrm>
          <a:prstGeom prst="rect">
            <a:avLst/>
          </a:prstGeom>
        </p:spPr>
      </p:pic>
    </p:spTree>
    <p:extLst>
      <p:ext uri="{BB962C8B-B14F-4D97-AF65-F5344CB8AC3E}">
        <p14:creationId xmlns:p14="http://schemas.microsoft.com/office/powerpoint/2010/main" val="30289828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EAA5772-7FA4-3C92-D66A-467CD319FC4B}"/>
              </a:ext>
            </a:extLst>
          </p:cNvPr>
          <p:cNvSpPr>
            <a:spLocks noGrp="1"/>
          </p:cNvSpPr>
          <p:nvPr>
            <p:ph type="body" sz="quarter" idx="18"/>
          </p:nvPr>
        </p:nvSpPr>
        <p:spPr/>
        <p:txBody>
          <a:bodyPr/>
          <a:lstStyle/>
          <a:p>
            <a:r>
              <a:rPr lang="nl-NL" b="1"/>
              <a:t>Interventies en advies op maat</a:t>
            </a:r>
          </a:p>
          <a:p>
            <a:pPr marL="342900" indent="-342900">
              <a:buFont typeface="Arial" panose="020B0604020202020204" pitchFamily="34" charset="0"/>
              <a:buChar char="•"/>
            </a:pPr>
            <a:r>
              <a:rPr lang="nl-NL"/>
              <a:t>O.b.v. de geïdentificeerde valrisicofactoren uit de Valanalyse</a:t>
            </a:r>
          </a:p>
          <a:p>
            <a:pPr marL="342900" indent="-342900">
              <a:buFont typeface="Arial" panose="020B0604020202020204" pitchFamily="34" charset="0"/>
              <a:buChar char="•"/>
            </a:pPr>
            <a:r>
              <a:rPr lang="nl-NL"/>
              <a:t>Valangst: Zicht op Evenwicht</a:t>
            </a:r>
          </a:p>
          <a:p>
            <a:endParaRPr lang="nl-NL"/>
          </a:p>
          <a:p>
            <a:r>
              <a:rPr lang="nl-NL" b="1"/>
              <a:t>Valpreventieve beweeginterventies</a:t>
            </a:r>
          </a:p>
          <a:p>
            <a:pPr marL="342900" indent="-342900">
              <a:buFont typeface="Arial" panose="020B0604020202020204" pitchFamily="34" charset="0"/>
              <a:buChar char="•"/>
            </a:pPr>
            <a:r>
              <a:rPr lang="nl-NL"/>
              <a:t>Vallen Verleden Tijd</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err="1"/>
              <a:t>Otago</a:t>
            </a:r>
            <a:endParaRPr lang="nl-NL"/>
          </a:p>
        </p:txBody>
      </p:sp>
      <p:sp>
        <p:nvSpPr>
          <p:cNvPr id="4" name="Titel 3">
            <a:extLst>
              <a:ext uri="{FF2B5EF4-FFF2-40B4-BE49-F238E27FC236}">
                <a16:creationId xmlns:a16="http://schemas.microsoft.com/office/drawing/2014/main" id="{86CE4EA2-EE37-6536-266A-068AF8D1955D}"/>
              </a:ext>
            </a:extLst>
          </p:cNvPr>
          <p:cNvSpPr>
            <a:spLocks noGrp="1"/>
          </p:cNvSpPr>
          <p:nvPr>
            <p:ph type="title"/>
          </p:nvPr>
        </p:nvSpPr>
        <p:spPr/>
        <p:txBody>
          <a:bodyPr/>
          <a:lstStyle/>
          <a:p>
            <a:r>
              <a:rPr lang="nl-NL"/>
              <a:t>Hoog valrisico</a:t>
            </a:r>
          </a:p>
        </p:txBody>
      </p:sp>
    </p:spTree>
    <p:extLst>
      <p:ext uri="{BB962C8B-B14F-4D97-AF65-F5344CB8AC3E}">
        <p14:creationId xmlns:p14="http://schemas.microsoft.com/office/powerpoint/2010/main" val="342773665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EEE8BE5-B457-E9A4-9630-02AE539F30EA}"/>
              </a:ext>
            </a:extLst>
          </p:cNvPr>
          <p:cNvSpPr>
            <a:spLocks noGrp="1"/>
          </p:cNvSpPr>
          <p:nvPr>
            <p:ph type="title"/>
          </p:nvPr>
        </p:nvSpPr>
        <p:spPr>
          <a:xfrm>
            <a:off x="184994" y="1207876"/>
            <a:ext cx="3744417" cy="4320479"/>
          </a:xfrm>
        </p:spPr>
        <p:txBody>
          <a:bodyPr/>
          <a:lstStyle/>
          <a:p>
            <a:r>
              <a:rPr lang="nl-NL"/>
              <a:t>Erkende valpreventieve beweeg</a:t>
            </a:r>
            <a:br>
              <a:rPr lang="nl-NL"/>
            </a:br>
            <a:r>
              <a:rPr lang="nl-NL"/>
              <a:t>interventies</a:t>
            </a:r>
          </a:p>
        </p:txBody>
      </p:sp>
      <p:pic>
        <p:nvPicPr>
          <p:cNvPr id="3" name="Afbeelding 2">
            <a:extLst>
              <a:ext uri="{FF2B5EF4-FFF2-40B4-BE49-F238E27FC236}">
                <a16:creationId xmlns:a16="http://schemas.microsoft.com/office/drawing/2014/main" id="{B4FC0EFE-021D-2FF9-7845-BD8AFAA2BDEC}"/>
              </a:ext>
            </a:extLst>
          </p:cNvPr>
          <p:cNvPicPr>
            <a:picLocks noChangeAspect="1"/>
          </p:cNvPicPr>
          <p:nvPr/>
        </p:nvPicPr>
        <p:blipFill>
          <a:blip r:embed="rId3"/>
          <a:stretch>
            <a:fillRect/>
          </a:stretch>
        </p:blipFill>
        <p:spPr>
          <a:xfrm>
            <a:off x="4224779" y="1916832"/>
            <a:ext cx="7646706" cy="2744088"/>
          </a:xfrm>
          <a:prstGeom prst="rect">
            <a:avLst/>
          </a:prstGeom>
        </p:spPr>
      </p:pic>
      <p:pic>
        <p:nvPicPr>
          <p:cNvPr id="2" name="Picture 5">
            <a:extLst>
              <a:ext uri="{FF2B5EF4-FFF2-40B4-BE49-F238E27FC236}">
                <a16:creationId xmlns:a16="http://schemas.microsoft.com/office/drawing/2014/main" id="{D8CDCC5D-F63C-95A6-F309-126287E3F0EB}"/>
              </a:ext>
            </a:extLst>
          </p:cNvPr>
          <p:cNvPicPr>
            <a:picLocks noChangeAspect="1"/>
          </p:cNvPicPr>
          <p:nvPr/>
        </p:nvPicPr>
        <p:blipFill>
          <a:blip r:embed="rId4"/>
          <a:stretch>
            <a:fillRect/>
          </a:stretch>
        </p:blipFill>
        <p:spPr>
          <a:xfrm>
            <a:off x="1398869" y="5095101"/>
            <a:ext cx="1105712" cy="1105931"/>
          </a:xfrm>
          <a:prstGeom prst="rect">
            <a:avLst/>
          </a:prstGeom>
        </p:spPr>
      </p:pic>
    </p:spTree>
    <p:extLst>
      <p:ext uri="{BB962C8B-B14F-4D97-AF65-F5344CB8AC3E}">
        <p14:creationId xmlns:p14="http://schemas.microsoft.com/office/powerpoint/2010/main" val="20767692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65222C-6EB4-CC80-8F67-E9E77EFBD43F}"/>
              </a:ext>
            </a:extLst>
          </p:cNvPr>
          <p:cNvSpPr>
            <a:spLocks noGrp="1"/>
          </p:cNvSpPr>
          <p:nvPr>
            <p:ph type="body" sz="quarter" idx="18"/>
          </p:nvPr>
        </p:nvSpPr>
        <p:spPr/>
        <p:txBody>
          <a:bodyPr/>
          <a:lstStyle/>
          <a:p>
            <a:r>
              <a:rPr lang="nl-NL" b="1"/>
              <a:t>Thuis Onbezorgd Mobiel (TOM)</a:t>
            </a:r>
          </a:p>
          <a:p>
            <a:r>
              <a:rPr lang="nl-NL" sz="2000">
                <a:latin typeface="Verdana" panose="020B0604030504040204" pitchFamily="34" charset="0"/>
                <a:ea typeface="Verdana" panose="020B0604030504040204" pitchFamily="34" charset="0"/>
              </a:rPr>
              <a:t>Integraal werken met een voedingsaanpak, valpreventieve beweeginterventie (In Balans of </a:t>
            </a:r>
            <a:r>
              <a:rPr lang="nl-NL" sz="2000" err="1">
                <a:latin typeface="Verdana" panose="020B0604030504040204" pitchFamily="34" charset="0"/>
                <a:ea typeface="Verdana" panose="020B0604030504040204" pitchFamily="34" charset="0"/>
              </a:rPr>
              <a:t>Otago</a:t>
            </a:r>
            <a:r>
              <a:rPr lang="nl-NL">
                <a:latin typeface="Verdana" panose="020B0604030504040204" pitchFamily="34" charset="0"/>
                <a:ea typeface="Verdana" panose="020B0604030504040204" pitchFamily="34" charset="0"/>
              </a:rPr>
              <a:t>)</a:t>
            </a:r>
            <a:r>
              <a:rPr lang="nl-NL" sz="2000">
                <a:latin typeface="Verdana" panose="020B0604030504040204" pitchFamily="34" charset="0"/>
                <a:ea typeface="Verdana" panose="020B0604030504040204" pitchFamily="34" charset="0"/>
              </a:rPr>
              <a:t> en sociale contacten</a:t>
            </a:r>
          </a:p>
        </p:txBody>
      </p:sp>
      <p:sp>
        <p:nvSpPr>
          <p:cNvPr id="4" name="Titel 3">
            <a:extLst>
              <a:ext uri="{FF2B5EF4-FFF2-40B4-BE49-F238E27FC236}">
                <a16:creationId xmlns:a16="http://schemas.microsoft.com/office/drawing/2014/main" id="{1FF93F87-43DC-8A60-4D2C-5F63FE832CC5}"/>
              </a:ext>
            </a:extLst>
          </p:cNvPr>
          <p:cNvSpPr>
            <a:spLocks noGrp="1"/>
          </p:cNvSpPr>
          <p:nvPr>
            <p:ph type="title"/>
          </p:nvPr>
        </p:nvSpPr>
        <p:spPr/>
        <p:txBody>
          <a:bodyPr/>
          <a:lstStyle/>
          <a:p>
            <a:r>
              <a:rPr lang="nl-NL"/>
              <a:t>Integrale interventie</a:t>
            </a:r>
          </a:p>
        </p:txBody>
      </p:sp>
      <p:pic>
        <p:nvPicPr>
          <p:cNvPr id="6" name="Afbeelding 5" descr="Afbeelding met patroon, steek, pixel&#10;&#10;Automatisch gegenereerde beschrijving">
            <a:extLst>
              <a:ext uri="{FF2B5EF4-FFF2-40B4-BE49-F238E27FC236}">
                <a16:creationId xmlns:a16="http://schemas.microsoft.com/office/drawing/2014/main" id="{FA826660-1FCA-86C2-56E2-CE1B16CAF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700" y="4137660"/>
            <a:ext cx="2071370" cy="2071370"/>
          </a:xfrm>
          <a:prstGeom prst="rect">
            <a:avLst/>
          </a:prstGeom>
        </p:spPr>
      </p:pic>
    </p:spTree>
    <p:extLst>
      <p:ext uri="{BB962C8B-B14F-4D97-AF65-F5344CB8AC3E}">
        <p14:creationId xmlns:p14="http://schemas.microsoft.com/office/powerpoint/2010/main" val="20072972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D6DCCFB-4218-64BE-E3D1-5E4FA0BBECD7}"/>
              </a:ext>
            </a:extLst>
          </p:cNvPr>
          <p:cNvSpPr>
            <a:spLocks noGrp="1"/>
          </p:cNvSpPr>
          <p:nvPr>
            <p:ph type="sldNum" sz="quarter" idx="12"/>
          </p:nvPr>
        </p:nvSpPr>
        <p:spPr/>
        <p:txBody>
          <a:bodyPr/>
          <a:lstStyle/>
          <a:p>
            <a:fld id="{2C5570BF-70B1-BC4B-9AC0-179DDF6E36CB}" type="slidenum">
              <a:rPr lang="en-US" smtClean="0"/>
              <a:pPr/>
              <a:t>3</a:t>
            </a:fld>
            <a:endParaRPr lang="en-US">
              <a:latin typeface="Montserrat" pitchFamily="2" charset="77"/>
            </a:endParaRPr>
          </a:p>
        </p:txBody>
      </p:sp>
      <p:pic>
        <p:nvPicPr>
          <p:cNvPr id="4" name="Onlinemedia 3" title="Valpreventie">
            <a:hlinkClick r:id="" action="ppaction://media"/>
            <a:extLst>
              <a:ext uri="{FF2B5EF4-FFF2-40B4-BE49-F238E27FC236}">
                <a16:creationId xmlns:a16="http://schemas.microsoft.com/office/drawing/2014/main" id="{3682C6F0-3B6A-16A3-9BC1-153F479A0FF3}"/>
              </a:ext>
            </a:extLst>
          </p:cNvPr>
          <p:cNvPicPr>
            <a:picLocks noRot="1" noChangeAspect="1"/>
          </p:cNvPicPr>
          <p:nvPr>
            <a:videoFile r:link="rId1"/>
          </p:nvPr>
        </p:nvPicPr>
        <p:blipFill>
          <a:blip r:embed="rId4"/>
          <a:stretch>
            <a:fillRect/>
          </a:stretch>
        </p:blipFill>
        <p:spPr>
          <a:xfrm>
            <a:off x="-9847" y="16898"/>
            <a:ext cx="12158677" cy="6869652"/>
          </a:xfrm>
          <a:prstGeom prst="rect">
            <a:avLst/>
          </a:prstGeom>
        </p:spPr>
      </p:pic>
    </p:spTree>
    <p:extLst>
      <p:ext uri="{BB962C8B-B14F-4D97-AF65-F5344CB8AC3E}">
        <p14:creationId xmlns:p14="http://schemas.microsoft.com/office/powerpoint/2010/main" val="3341331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561D74E4-02E2-B040-E168-78F1839AABD2}"/>
              </a:ext>
            </a:extLst>
          </p:cNvPr>
          <p:cNvSpPr>
            <a:spLocks noGrp="1"/>
          </p:cNvSpPr>
          <p:nvPr>
            <p:ph type="body" sz="quarter" idx="18"/>
          </p:nvPr>
        </p:nvSpPr>
        <p:spPr/>
        <p:txBody>
          <a:bodyPr/>
          <a:lstStyle/>
          <a:p>
            <a:endParaRPr lang="nl-NL"/>
          </a:p>
        </p:txBody>
      </p:sp>
      <p:pic>
        <p:nvPicPr>
          <p:cNvPr id="3" name="Picture 5">
            <a:extLst>
              <a:ext uri="{FF2B5EF4-FFF2-40B4-BE49-F238E27FC236}">
                <a16:creationId xmlns:a16="http://schemas.microsoft.com/office/drawing/2014/main" id="{40092C6E-560C-F657-057A-E13FEC3AFCC7}"/>
              </a:ext>
            </a:extLst>
          </p:cNvPr>
          <p:cNvPicPr>
            <a:picLocks noChangeAspect="1"/>
          </p:cNvPicPr>
          <p:nvPr/>
        </p:nvPicPr>
        <p:blipFill>
          <a:blip r:embed="rId3"/>
          <a:stretch>
            <a:fillRect/>
          </a:stretch>
        </p:blipFill>
        <p:spPr>
          <a:xfrm>
            <a:off x="2370209" y="-2769"/>
            <a:ext cx="9883336" cy="6863519"/>
          </a:xfrm>
          <a:prstGeom prst="rect">
            <a:avLst/>
          </a:prstGeom>
        </p:spPr>
      </p:pic>
      <p:sp>
        <p:nvSpPr>
          <p:cNvPr id="2" name="Ovaal 1">
            <a:extLst>
              <a:ext uri="{FF2B5EF4-FFF2-40B4-BE49-F238E27FC236}">
                <a16:creationId xmlns:a16="http://schemas.microsoft.com/office/drawing/2014/main" id="{51E29A58-4257-2727-AB85-ABC145CDF28D}"/>
              </a:ext>
            </a:extLst>
          </p:cNvPr>
          <p:cNvSpPr/>
          <p:nvPr/>
        </p:nvSpPr>
        <p:spPr>
          <a:xfrm>
            <a:off x="8046720" y="123540"/>
            <a:ext cx="1257300" cy="1188720"/>
          </a:xfrm>
          <a:prstGeom prst="ellipse">
            <a:avLst/>
          </a:prstGeom>
          <a:noFill/>
          <a:ln w="57150">
            <a:solidFill>
              <a:srgbClr val="F08D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95074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C4D6614-27F2-80A1-C600-BD3FB7600127}"/>
              </a:ext>
            </a:extLst>
          </p:cNvPr>
          <p:cNvSpPr>
            <a:spLocks noGrp="1"/>
          </p:cNvSpPr>
          <p:nvPr>
            <p:ph type="body" sz="quarter" idx="18"/>
          </p:nvPr>
        </p:nvSpPr>
        <p:spPr/>
        <p:txBody>
          <a:bodyPr/>
          <a:lstStyle/>
          <a:p>
            <a:r>
              <a:rPr lang="nl-NL" b="1">
                <a:solidFill>
                  <a:srgbClr val="F08D17"/>
                </a:solidFill>
              </a:rPr>
              <a:t>Aandachtspunten</a:t>
            </a:r>
          </a:p>
          <a:p>
            <a:pPr marL="342900" indent="-342900">
              <a:buFont typeface="Arial" panose="020B0604020202020204" pitchFamily="34" charset="0"/>
              <a:buChar char="•"/>
            </a:pPr>
            <a:r>
              <a:rPr lang="nl-NL"/>
              <a:t>Wandelen alleen is niet genoeg!</a:t>
            </a:r>
          </a:p>
          <a:p>
            <a:pPr marL="342900" indent="-342900">
              <a:buFont typeface="Arial" panose="020B0604020202020204" pitchFamily="34" charset="0"/>
              <a:buChar char="•"/>
            </a:pPr>
            <a:r>
              <a:rPr lang="nl-NL"/>
              <a:t>Aanbod goed in kaart</a:t>
            </a:r>
          </a:p>
          <a:p>
            <a:pPr marL="342900" indent="-342900">
              <a:buFont typeface="Arial" panose="020B0604020202020204" pitchFamily="34" charset="0"/>
              <a:buChar char="•"/>
            </a:pPr>
            <a:r>
              <a:rPr lang="nl-NL"/>
              <a:t>Inzet buurtsportcoaches, sportbedrijven, sportscholen, sportverenigingen, sportverenigingen, ouderenbonden</a:t>
            </a:r>
          </a:p>
          <a:p>
            <a:pPr marL="342900" indent="-342900">
              <a:buFont typeface="Arial" panose="020B0604020202020204" pitchFamily="34" charset="0"/>
              <a:buChar char="•"/>
            </a:pPr>
            <a:r>
              <a:rPr lang="nl-NL"/>
              <a:t>Vertrouwdheid met aanbieders van vervolgaanbod</a:t>
            </a:r>
          </a:p>
          <a:p>
            <a:endParaRPr lang="nl-NL"/>
          </a:p>
          <a:p>
            <a:r>
              <a:rPr lang="nl-NL" b="1">
                <a:solidFill>
                  <a:srgbClr val="F08D17"/>
                </a:solidFill>
              </a:rPr>
              <a:t>Praktijkvoorbeeld Rotterdam</a:t>
            </a:r>
          </a:p>
        </p:txBody>
      </p:sp>
      <p:sp>
        <p:nvSpPr>
          <p:cNvPr id="4" name="Titel 3">
            <a:extLst>
              <a:ext uri="{FF2B5EF4-FFF2-40B4-BE49-F238E27FC236}">
                <a16:creationId xmlns:a16="http://schemas.microsoft.com/office/drawing/2014/main" id="{4ADC5D82-E758-428C-DF7E-5645D9DE2EB6}"/>
              </a:ext>
            </a:extLst>
          </p:cNvPr>
          <p:cNvSpPr>
            <a:spLocks noGrp="1"/>
          </p:cNvSpPr>
          <p:nvPr>
            <p:ph type="title"/>
          </p:nvPr>
        </p:nvSpPr>
        <p:spPr/>
        <p:txBody>
          <a:bodyPr/>
          <a:lstStyle/>
          <a:p>
            <a:r>
              <a:rPr lang="nl-NL"/>
              <a:t>Door met structureel aanbod</a:t>
            </a:r>
          </a:p>
        </p:txBody>
      </p:sp>
      <p:pic>
        <p:nvPicPr>
          <p:cNvPr id="5" name="Afbeelding 4" descr="Afbeelding met patroon, pixel, ontwerp&#10;&#10;Automatisch gegenereerde beschrijving">
            <a:extLst>
              <a:ext uri="{FF2B5EF4-FFF2-40B4-BE49-F238E27FC236}">
                <a16:creationId xmlns:a16="http://schemas.microsoft.com/office/drawing/2014/main" id="{7A43CE50-B0AA-E375-85B6-AB67125F9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4770" y="4623658"/>
            <a:ext cx="2075180" cy="2075180"/>
          </a:xfrm>
          <a:prstGeom prst="rect">
            <a:avLst/>
          </a:prstGeom>
        </p:spPr>
      </p:pic>
    </p:spTree>
    <p:extLst>
      <p:ext uri="{BB962C8B-B14F-4D97-AF65-F5344CB8AC3E}">
        <p14:creationId xmlns:p14="http://schemas.microsoft.com/office/powerpoint/2010/main" val="23849109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59AE4A-A38C-0658-1C09-470A9768F521}"/>
              </a:ext>
            </a:extLst>
          </p:cNvPr>
          <p:cNvSpPr>
            <a:spLocks noGrp="1"/>
          </p:cNvSpPr>
          <p:nvPr>
            <p:ph type="body" sz="quarter" idx="18"/>
          </p:nvPr>
        </p:nvSpPr>
        <p:spPr>
          <a:xfrm>
            <a:off x="4583970" y="216024"/>
            <a:ext cx="7056773" cy="3356992"/>
          </a:xfrm>
        </p:spPr>
        <p:txBody>
          <a:bodyPr/>
          <a:lstStyle/>
          <a:p>
            <a:r>
              <a:rPr lang="nl-NL" b="1"/>
              <a:t>Tools en informatie</a:t>
            </a:r>
          </a:p>
          <a:p>
            <a:pPr marL="342900" indent="-342900">
              <a:buFont typeface="Arial" panose="020B0604020202020204" pitchFamily="34" charset="0"/>
              <a:buChar char="•"/>
            </a:pPr>
            <a:r>
              <a:rPr lang="nl-NL">
                <a:latin typeface="Verdana" panose="020B0604030504040204" pitchFamily="34" charset="0"/>
                <a:ea typeface="Verdana" panose="020B0604030504040204" pitchFamily="34" charset="0"/>
              </a:rPr>
              <a:t>De Handreiking Zo motiveer je ouderen voor valpreventie</a:t>
            </a:r>
          </a:p>
          <a:p>
            <a:pPr marL="342900" indent="-342900">
              <a:buFont typeface="Arial" panose="020B0604020202020204" pitchFamily="34" charset="0"/>
              <a:buChar char="•"/>
            </a:pPr>
            <a:r>
              <a:rPr lang="nl-NL">
                <a:latin typeface="Verdana" panose="020B0604030504040204" pitchFamily="34" charset="0"/>
                <a:ea typeface="Verdana" panose="020B0604030504040204" pitchFamily="34" charset="0"/>
              </a:rPr>
              <a:t>De Toolkit </a:t>
            </a:r>
            <a:r>
              <a:rPr lang="nl-NL" i="1">
                <a:latin typeface="Verdana" panose="020B0604030504040204" pitchFamily="34" charset="0"/>
                <a:ea typeface="Verdana" panose="020B0604030504040204" pitchFamily="34" charset="0"/>
              </a:rPr>
              <a:t>‘Zo ga je in gesprek over valrisico’s’</a:t>
            </a:r>
          </a:p>
          <a:p>
            <a:pPr marL="342900" indent="-342900">
              <a:buFont typeface="Arial" panose="020B0604020202020204" pitchFamily="34" charset="0"/>
              <a:buChar char="•"/>
            </a:pPr>
            <a:r>
              <a:rPr lang="nl-NL">
                <a:latin typeface="Verdana" panose="020B0604030504040204" pitchFamily="34" charset="0"/>
                <a:ea typeface="Verdana" panose="020B0604030504040204" pitchFamily="34" charset="0"/>
              </a:rPr>
              <a:t>Colleges over Motivational </a:t>
            </a:r>
            <a:r>
              <a:rPr lang="nl-NL" err="1">
                <a:latin typeface="Verdana" panose="020B0604030504040204" pitchFamily="34" charset="0"/>
                <a:ea typeface="Verdana" panose="020B0604030504040204" pitchFamily="34" charset="0"/>
              </a:rPr>
              <a:t>Interviewing</a:t>
            </a:r>
            <a:endParaRPr lang="nl-N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nl-NL">
                <a:latin typeface="Verdana" panose="020B0604030504040204" pitchFamily="34" charset="0"/>
                <a:ea typeface="Verdana" panose="020B0604030504040204" pitchFamily="34" charset="0"/>
              </a:rPr>
              <a:t>De gratis e-</a:t>
            </a:r>
            <a:r>
              <a:rPr lang="nl-NL" err="1">
                <a:latin typeface="Verdana" panose="020B0604030504040204" pitchFamily="34" charset="0"/>
                <a:ea typeface="Verdana" panose="020B0604030504040204" pitchFamily="34" charset="0"/>
              </a:rPr>
              <a:t>learning</a:t>
            </a:r>
            <a:r>
              <a:rPr lang="nl-NL">
                <a:latin typeface="Verdana" panose="020B0604030504040204" pitchFamily="34" charset="0"/>
                <a:ea typeface="Verdana" panose="020B0604030504040204" pitchFamily="34" charset="0"/>
              </a:rPr>
              <a:t> Ouderen motiveren voor valpreventie</a:t>
            </a:r>
          </a:p>
        </p:txBody>
      </p:sp>
      <p:sp>
        <p:nvSpPr>
          <p:cNvPr id="4" name="Titel 3">
            <a:extLst>
              <a:ext uri="{FF2B5EF4-FFF2-40B4-BE49-F238E27FC236}">
                <a16:creationId xmlns:a16="http://schemas.microsoft.com/office/drawing/2014/main" id="{13CF584D-34A3-6905-2F0B-AE8C8AC23D50}"/>
              </a:ext>
            </a:extLst>
          </p:cNvPr>
          <p:cNvSpPr>
            <a:spLocks noGrp="1"/>
          </p:cNvSpPr>
          <p:nvPr>
            <p:ph type="title"/>
          </p:nvPr>
        </p:nvSpPr>
        <p:spPr/>
        <p:txBody>
          <a:bodyPr/>
          <a:lstStyle/>
          <a:p>
            <a:r>
              <a:rPr lang="nl-NL"/>
              <a:t>Ouderen motiveren voor valpreventie</a:t>
            </a:r>
          </a:p>
        </p:txBody>
      </p:sp>
      <p:pic>
        <p:nvPicPr>
          <p:cNvPr id="5" name="Afbeelding 4" descr="Afbeelding met tekst, persoon&#10;&#10;Automatisch gegenereerde beschrijving">
            <a:extLst>
              <a:ext uri="{FF2B5EF4-FFF2-40B4-BE49-F238E27FC236}">
                <a16:creationId xmlns:a16="http://schemas.microsoft.com/office/drawing/2014/main" id="{FD46C5EC-A0D5-E63D-DBA9-44E21F316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818" y="3307043"/>
            <a:ext cx="3550958" cy="3550958"/>
          </a:xfrm>
          <a:prstGeom prst="rect">
            <a:avLst/>
          </a:prstGeom>
        </p:spPr>
      </p:pic>
      <p:pic>
        <p:nvPicPr>
          <p:cNvPr id="7" name="Afbeelding 6">
            <a:extLst>
              <a:ext uri="{FF2B5EF4-FFF2-40B4-BE49-F238E27FC236}">
                <a16:creationId xmlns:a16="http://schemas.microsoft.com/office/drawing/2014/main" id="{BE60196D-38E8-DF01-AB21-D3D14A5CD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818" y="5031432"/>
            <a:ext cx="1800000" cy="1800000"/>
          </a:xfrm>
          <a:prstGeom prst="rect">
            <a:avLst/>
          </a:prstGeom>
        </p:spPr>
      </p:pic>
    </p:spTree>
    <p:extLst>
      <p:ext uri="{BB962C8B-B14F-4D97-AF65-F5344CB8AC3E}">
        <p14:creationId xmlns:p14="http://schemas.microsoft.com/office/powerpoint/2010/main" val="25138701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CC30BCC-E25A-4253-7EDD-5C620839F4E2}"/>
              </a:ext>
            </a:extLst>
          </p:cNvPr>
          <p:cNvSpPr>
            <a:spLocks noGrp="1"/>
          </p:cNvSpPr>
          <p:nvPr>
            <p:ph type="body" sz="quarter" idx="18"/>
          </p:nvPr>
        </p:nvSpPr>
        <p:spPr/>
        <p:txBody>
          <a:bodyPr lIns="91440" tIns="45720" rIns="91440" bIns="45720" anchor="ctr" anchorCtr="0"/>
          <a:lstStyle/>
          <a:p>
            <a:r>
              <a:rPr lang="nl-NL" b="1">
                <a:latin typeface="Montserrat"/>
                <a:hlinkClick r:id="rId3"/>
              </a:rPr>
              <a:t>Inspiratiedocument monitoren en evalueren </a:t>
            </a:r>
            <a:r>
              <a:rPr lang="nl-NL" b="1" i="1">
                <a:latin typeface="Montserrat"/>
                <a:hlinkClick r:id="rId3"/>
              </a:rPr>
              <a:t>lokale </a:t>
            </a:r>
            <a:r>
              <a:rPr lang="nl-NL" b="1">
                <a:latin typeface="Montserrat"/>
                <a:hlinkClick r:id="rId3"/>
              </a:rPr>
              <a:t>ketenaanpak valpreventie</a:t>
            </a:r>
            <a:endParaRPr lang="nl-NL" b="1"/>
          </a:p>
          <a:p>
            <a:r>
              <a:rPr lang="nl-NL"/>
              <a:t>Handvatten bij het maken van een plan voor lokale monitoring en evaluatie</a:t>
            </a:r>
          </a:p>
          <a:p>
            <a:endParaRPr lang="nl-NL"/>
          </a:p>
          <a:p>
            <a:endParaRPr lang="nl-NL"/>
          </a:p>
          <a:p>
            <a:r>
              <a:rPr lang="nl-NL" b="1"/>
              <a:t>Advies voor plan van aanpak </a:t>
            </a:r>
            <a:r>
              <a:rPr lang="nl-NL" b="1" i="1"/>
              <a:t>landelijke</a:t>
            </a:r>
          </a:p>
          <a:p>
            <a:r>
              <a:rPr lang="nl-NL" b="1"/>
              <a:t>monitor ketenaanpak valpreventie</a:t>
            </a:r>
          </a:p>
          <a:p>
            <a:r>
              <a:rPr lang="nl-NL"/>
              <a:t>Rapport RIVM</a:t>
            </a:r>
          </a:p>
          <a:p>
            <a:endParaRPr lang="nl-NL" b="1"/>
          </a:p>
          <a:p>
            <a:endParaRPr lang="nl-NL" b="1"/>
          </a:p>
          <a:p>
            <a:r>
              <a:rPr lang="nl-NL" b="1"/>
              <a:t>Landelijke monitor ketenaanpak valpreventie in de maak (RIVM)</a:t>
            </a:r>
          </a:p>
          <a:p>
            <a:r>
              <a:rPr lang="nl-NL"/>
              <a:t>Start 2024</a:t>
            </a:r>
          </a:p>
        </p:txBody>
      </p:sp>
      <p:sp>
        <p:nvSpPr>
          <p:cNvPr id="4" name="Titel 3">
            <a:extLst>
              <a:ext uri="{FF2B5EF4-FFF2-40B4-BE49-F238E27FC236}">
                <a16:creationId xmlns:a16="http://schemas.microsoft.com/office/drawing/2014/main" id="{F2EEF081-8257-2770-D01B-0317E13E22D1}"/>
              </a:ext>
            </a:extLst>
          </p:cNvPr>
          <p:cNvSpPr>
            <a:spLocks noGrp="1"/>
          </p:cNvSpPr>
          <p:nvPr>
            <p:ph type="title"/>
          </p:nvPr>
        </p:nvSpPr>
        <p:spPr/>
        <p:txBody>
          <a:bodyPr/>
          <a:lstStyle/>
          <a:p>
            <a:r>
              <a:rPr lang="nl-NL"/>
              <a:t>Monitoring en evaluatie</a:t>
            </a:r>
          </a:p>
        </p:txBody>
      </p:sp>
      <p:pic>
        <p:nvPicPr>
          <p:cNvPr id="6" name="Afbeelding 5" descr="Afbeelding met patroon, pixel, steek&#10;&#10;Automatisch gegenereerde beschrijving">
            <a:extLst>
              <a:ext uri="{FF2B5EF4-FFF2-40B4-BE49-F238E27FC236}">
                <a16:creationId xmlns:a16="http://schemas.microsoft.com/office/drawing/2014/main" id="{F8D16AA2-D8A9-76E2-42B7-BFA62C62A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810" y="3021965"/>
            <a:ext cx="1248410" cy="1248410"/>
          </a:xfrm>
          <a:prstGeom prst="rect">
            <a:avLst/>
          </a:prstGeom>
        </p:spPr>
      </p:pic>
    </p:spTree>
    <p:extLst>
      <p:ext uri="{BB962C8B-B14F-4D97-AF65-F5344CB8AC3E}">
        <p14:creationId xmlns:p14="http://schemas.microsoft.com/office/powerpoint/2010/main" val="164402927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830C9C-C3E3-4A92-84EC-DA1D529D2883}"/>
              </a:ext>
            </a:extLst>
          </p:cNvPr>
          <p:cNvSpPr>
            <a:spLocks noGrp="1"/>
          </p:cNvSpPr>
          <p:nvPr>
            <p:ph type="title"/>
          </p:nvPr>
        </p:nvSpPr>
        <p:spPr/>
        <p:txBody>
          <a:bodyPr/>
          <a:lstStyle/>
          <a:p>
            <a:r>
              <a:rPr lang="nl-NL"/>
              <a:t>Nu belangrijk:</a:t>
            </a:r>
          </a:p>
        </p:txBody>
      </p:sp>
      <p:pic>
        <p:nvPicPr>
          <p:cNvPr id="9" name="Graphic 8" descr="Proost met effen opvulling">
            <a:extLst>
              <a:ext uri="{FF2B5EF4-FFF2-40B4-BE49-F238E27FC236}">
                <a16:creationId xmlns:a16="http://schemas.microsoft.com/office/drawing/2014/main" id="{125671C4-B91F-465E-9A56-03D95925F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1458" y="476672"/>
            <a:ext cx="2146413" cy="2146413"/>
          </a:xfrm>
          <a:prstGeom prst="rect">
            <a:avLst/>
          </a:prstGeom>
        </p:spPr>
      </p:pic>
      <p:pic>
        <p:nvPicPr>
          <p:cNvPr id="15" name="Graphic 14" descr="Zakelijke groei met effen opvulling">
            <a:extLst>
              <a:ext uri="{FF2B5EF4-FFF2-40B4-BE49-F238E27FC236}">
                <a16:creationId xmlns:a16="http://schemas.microsoft.com/office/drawing/2014/main" id="{A15B7F69-7144-4E6A-A37F-02618AFD57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2229" y="4043978"/>
            <a:ext cx="2441104" cy="2441104"/>
          </a:xfrm>
          <a:prstGeom prst="rect">
            <a:avLst/>
          </a:prstGeom>
        </p:spPr>
      </p:pic>
      <p:pic>
        <p:nvPicPr>
          <p:cNvPr id="19" name="Graphic 18" descr="Raceauto met effen opvulling">
            <a:extLst>
              <a:ext uri="{FF2B5EF4-FFF2-40B4-BE49-F238E27FC236}">
                <a16:creationId xmlns:a16="http://schemas.microsoft.com/office/drawing/2014/main" id="{C297C563-53CD-499D-BEFD-725272B578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7851" y="1860936"/>
            <a:ext cx="3014358" cy="3014358"/>
          </a:xfrm>
          <a:prstGeom prst="rect">
            <a:avLst/>
          </a:prstGeom>
        </p:spPr>
      </p:pic>
    </p:spTree>
    <p:extLst>
      <p:ext uri="{BB962C8B-B14F-4D97-AF65-F5344CB8AC3E}">
        <p14:creationId xmlns:p14="http://schemas.microsoft.com/office/powerpoint/2010/main" val="19316790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muur, overdekt, persoon&#10;&#10;Automatisch gegenereerde beschrijving">
            <a:extLst>
              <a:ext uri="{FF2B5EF4-FFF2-40B4-BE49-F238E27FC236}">
                <a16:creationId xmlns:a16="http://schemas.microsoft.com/office/drawing/2014/main" id="{34E01942-7B0C-FCAD-ECC0-B348A1697D4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30207" r="30207"/>
          <a:stretch>
            <a:fillRect/>
          </a:stretch>
        </p:blipFill>
        <p:spPr>
          <a:xfrm>
            <a:off x="0" y="3572"/>
            <a:ext cx="4067170" cy="6850856"/>
          </a:xfrm>
          <a:prstGeom prst="rect">
            <a:avLst/>
          </a:prstGeom>
        </p:spPr>
      </p:pic>
      <p:sp>
        <p:nvSpPr>
          <p:cNvPr id="3" name="Titel 2">
            <a:extLst>
              <a:ext uri="{FF2B5EF4-FFF2-40B4-BE49-F238E27FC236}">
                <a16:creationId xmlns:a16="http://schemas.microsoft.com/office/drawing/2014/main" id="{D94D2E8F-04BE-7AD2-C491-37D5FFEA15A4}"/>
              </a:ext>
            </a:extLst>
          </p:cNvPr>
          <p:cNvSpPr>
            <a:spLocks noGrp="1"/>
          </p:cNvSpPr>
          <p:nvPr>
            <p:ph type="title"/>
          </p:nvPr>
        </p:nvSpPr>
        <p:spPr/>
        <p:txBody>
          <a:bodyPr/>
          <a:lstStyle/>
          <a:p>
            <a:r>
              <a:rPr lang="nl-NL"/>
              <a:t>Vragen?</a:t>
            </a:r>
          </a:p>
        </p:txBody>
      </p:sp>
    </p:spTree>
    <p:extLst>
      <p:ext uri="{BB962C8B-B14F-4D97-AF65-F5344CB8AC3E}">
        <p14:creationId xmlns:p14="http://schemas.microsoft.com/office/powerpoint/2010/main" val="289649080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3" cstate="print">
            <a:extLst>
              <a:ext uri="{28A0092B-C50C-407E-A947-70E740481C1C}">
                <a14:useLocalDpi xmlns:a14="http://schemas.microsoft.com/office/drawing/2010/main" val="0"/>
              </a:ext>
            </a:extLst>
          </a:blip>
          <a:srcRect l="17805" t="291" r="14056" b="-291"/>
          <a:stretch/>
        </p:blipFill>
        <p:spPr>
          <a:xfrm>
            <a:off x="20" y="10"/>
            <a:ext cx="6737702" cy="6857990"/>
          </a:xfrm>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a:xfrm>
            <a:off x="6953745" y="727816"/>
            <a:ext cx="5025530" cy="4895743"/>
          </a:xfrm>
        </p:spPr>
        <p:txBody>
          <a:bodyPr lIns="91440" tIns="45720" rIns="91440" bIns="45720" anchor="ctr" anchorCtr="0">
            <a:normAutofit fontScale="90000"/>
          </a:bodyPr>
          <a:lstStyle/>
          <a:p>
            <a:r>
              <a:rPr lang="nl-NL" sz="3300">
                <a:latin typeface="Verdana"/>
                <a:ea typeface="Verdana"/>
                <a:cs typeface="Verdana" panose="020B0604030504040204" pitchFamily="34" charset="0"/>
              </a:rPr>
              <a:t>Informatie en handige links</a:t>
            </a: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www.veiligheid.nl/ketenaanpak-valpreventie </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Nieuwsbrief</a:t>
            </a:r>
            <a:br>
              <a:rPr lang="nl-NL" sz="20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valpreventie </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endParaRPr lang="nl-NL" sz="2000">
              <a:latin typeface="Verdana"/>
              <a:ea typeface="Verdana"/>
              <a:cs typeface="Verdana" panose="020B0604030504040204" pitchFamily="34" charset="0"/>
            </a:endParaRPr>
          </a:p>
        </p:txBody>
      </p:sp>
      <p:pic>
        <p:nvPicPr>
          <p:cNvPr id="8" name="Afbeelding 7" descr="Afbeelding met logo&#10;&#10;Automatisch gegenereerde beschrijving">
            <a:extLst>
              <a:ext uri="{FF2B5EF4-FFF2-40B4-BE49-F238E27FC236}">
                <a16:creationId xmlns:a16="http://schemas.microsoft.com/office/drawing/2014/main" id="{D686CC5C-607B-8A92-4E37-5F89A5148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582" y="1858721"/>
            <a:ext cx="2600861" cy="861619"/>
          </a:xfrm>
          <a:prstGeom prst="rect">
            <a:avLst/>
          </a:prstGeom>
        </p:spPr>
      </p:pic>
      <p:pic>
        <p:nvPicPr>
          <p:cNvPr id="2" name="Afbeelding 1">
            <a:extLst>
              <a:ext uri="{FF2B5EF4-FFF2-40B4-BE49-F238E27FC236}">
                <a16:creationId xmlns:a16="http://schemas.microsoft.com/office/drawing/2014/main" id="{A79F32D9-8B40-DB18-1CE8-C24BC6BC2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092" y="3232836"/>
            <a:ext cx="1507958" cy="1507958"/>
          </a:xfrm>
          <a:prstGeom prst="rect">
            <a:avLst/>
          </a:prstGeom>
        </p:spPr>
      </p:pic>
      <p:pic>
        <p:nvPicPr>
          <p:cNvPr id="5" name="Graphic 8" descr="Spelen met effen opvulling">
            <a:extLst>
              <a:ext uri="{FF2B5EF4-FFF2-40B4-BE49-F238E27FC236}">
                <a16:creationId xmlns:a16="http://schemas.microsoft.com/office/drawing/2014/main" id="{A934B69A-B481-1299-A6EE-D83E8104FE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0085" y="3164257"/>
            <a:ext cx="914149" cy="914400"/>
          </a:xfrm>
          <a:prstGeom prst="rect">
            <a:avLst/>
          </a:prstGeom>
        </p:spPr>
      </p:pic>
    </p:spTree>
    <p:extLst>
      <p:ext uri="{BB962C8B-B14F-4D97-AF65-F5344CB8AC3E}">
        <p14:creationId xmlns:p14="http://schemas.microsoft.com/office/powerpoint/2010/main" val="14085943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005D89-A1BA-784D-A642-8A0EB4E85A12}"/>
              </a:ext>
            </a:extLst>
          </p:cNvPr>
          <p:cNvSpPr>
            <a:spLocks noGrp="1"/>
          </p:cNvSpPr>
          <p:nvPr>
            <p:ph type="body" sz="quarter" idx="18"/>
          </p:nvPr>
        </p:nvSpPr>
        <p:spPr>
          <a:xfrm>
            <a:off x="1049090" y="2276768"/>
            <a:ext cx="7920880" cy="3600504"/>
          </a:xfrm>
        </p:spPr>
        <p:txBody>
          <a:bodyPr lIns="91440" tIns="45720" rIns="91440" bIns="45720" anchor="t"/>
          <a:lstStyle/>
          <a:p>
            <a:endParaRPr lang="nl-NL" sz="1800"/>
          </a:p>
        </p:txBody>
      </p:sp>
      <p:sp>
        <p:nvSpPr>
          <p:cNvPr id="4" name="Titel 1">
            <a:extLst>
              <a:ext uri="{FF2B5EF4-FFF2-40B4-BE49-F238E27FC236}">
                <a16:creationId xmlns:a16="http://schemas.microsoft.com/office/drawing/2014/main" id="{89D56CD8-B299-0C4A-903A-C0A4B2884EE8}"/>
              </a:ext>
            </a:extLst>
          </p:cNvPr>
          <p:cNvSpPr txBox="1">
            <a:spLocks/>
          </p:cNvSpPr>
          <p:nvPr/>
        </p:nvSpPr>
        <p:spPr>
          <a:xfrm>
            <a:off x="1052949" y="1335210"/>
            <a:ext cx="7196941" cy="7256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600" b="1">
                <a:solidFill>
                  <a:srgbClr val="26384B"/>
                </a:solidFill>
                <a:latin typeface="Montserrat" pitchFamily="2" charset="77"/>
              </a:rPr>
              <a:t>Dank voor jullie aandacht</a:t>
            </a:r>
          </a:p>
        </p:txBody>
      </p:sp>
    </p:spTree>
    <p:extLst>
      <p:ext uri="{BB962C8B-B14F-4D97-AF65-F5344CB8AC3E}">
        <p14:creationId xmlns:p14="http://schemas.microsoft.com/office/powerpoint/2010/main" val="192493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2E8739B-5E94-4D08-ABAE-036C46478726}"/>
              </a:ext>
            </a:extLst>
          </p:cNvPr>
          <p:cNvSpPr>
            <a:spLocks noGrp="1"/>
          </p:cNvSpPr>
          <p:nvPr>
            <p:ph type="sldNum" sz="quarter" idx="12"/>
          </p:nvPr>
        </p:nvSpPr>
        <p:spPr/>
        <p:txBody>
          <a:bodyPr/>
          <a:lstStyle/>
          <a:p>
            <a:fld id="{2C5570BF-70B1-BC4B-9AC0-179DDF6E36CB}" type="slidenum">
              <a:rPr lang="en-US" smtClean="0"/>
              <a:pPr/>
              <a:t>4</a:t>
            </a:fld>
            <a:endParaRPr lang="en-US">
              <a:latin typeface="Montserrat" pitchFamily="2" charset="77"/>
            </a:endParaRPr>
          </a:p>
        </p:txBody>
      </p:sp>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10" y="1207876"/>
            <a:ext cx="3362485" cy="4320479"/>
          </a:xfrm>
        </p:spPr>
        <p:txBody>
          <a:bodyPr/>
          <a:lstStyle/>
          <a:p>
            <a:r>
              <a:rPr lang="nl-NL"/>
              <a:t>Gerichte aandacht nodig voor valpreventie!</a:t>
            </a:r>
          </a:p>
        </p:txBody>
      </p:sp>
      <p:sp>
        <p:nvSpPr>
          <p:cNvPr id="3" name="Rechthoek 2">
            <a:extLst>
              <a:ext uri="{FF2B5EF4-FFF2-40B4-BE49-F238E27FC236}">
                <a16:creationId xmlns:a16="http://schemas.microsoft.com/office/drawing/2014/main" id="{88BF8561-5606-424D-8673-5956E83E15E2}"/>
              </a:ext>
            </a:extLst>
          </p:cNvPr>
          <p:cNvSpPr/>
          <p:nvPr/>
        </p:nvSpPr>
        <p:spPr>
          <a:xfrm>
            <a:off x="4073427" y="0"/>
            <a:ext cx="8105874" cy="6885385"/>
          </a:xfrm>
          <a:prstGeom prst="rect">
            <a:avLst/>
          </a:prstGeom>
          <a:solidFill>
            <a:srgbClr val="E7EFEB"/>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400" b="0" i="0" u="none" strike="noStrike" cap="none" spc="0" normalizeH="0" baseline="0">
              <a:ln>
                <a:noFill/>
              </a:ln>
              <a:solidFill>
                <a:srgbClr val="000000"/>
              </a:solidFill>
              <a:effectLst/>
              <a:uFillTx/>
              <a:latin typeface="+mj-lt"/>
              <a:ea typeface="+mj-ea"/>
              <a:cs typeface="+mj-cs"/>
              <a:sym typeface="Calibri"/>
            </a:endParaRPr>
          </a:p>
        </p:txBody>
      </p:sp>
      <p:pic>
        <p:nvPicPr>
          <p:cNvPr id="11" name="Afbeelding 10">
            <a:extLst>
              <a:ext uri="{FF2B5EF4-FFF2-40B4-BE49-F238E27FC236}">
                <a16:creationId xmlns:a16="http://schemas.microsoft.com/office/drawing/2014/main" id="{1A00D646-6A4C-490D-9CB2-49707D96227B}"/>
              </a:ext>
            </a:extLst>
          </p:cNvPr>
          <p:cNvPicPr>
            <a:picLocks noChangeAspect="1"/>
          </p:cNvPicPr>
          <p:nvPr/>
        </p:nvPicPr>
        <p:blipFill>
          <a:blip r:embed="rId3"/>
          <a:stretch>
            <a:fillRect/>
          </a:stretch>
        </p:blipFill>
        <p:spPr>
          <a:xfrm>
            <a:off x="6901265" y="2691793"/>
            <a:ext cx="5078010" cy="1718403"/>
          </a:xfrm>
          <a:prstGeom prst="rect">
            <a:avLst/>
          </a:prstGeom>
        </p:spPr>
      </p:pic>
      <p:pic>
        <p:nvPicPr>
          <p:cNvPr id="5" name="Afbeelding 4">
            <a:extLst>
              <a:ext uri="{FF2B5EF4-FFF2-40B4-BE49-F238E27FC236}">
                <a16:creationId xmlns:a16="http://schemas.microsoft.com/office/drawing/2014/main" id="{A89CFAE2-B17B-4F93-9E7F-4A19E57D4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9" r="2980"/>
          <a:stretch/>
        </p:blipFill>
        <p:spPr>
          <a:xfrm>
            <a:off x="4721498" y="4326372"/>
            <a:ext cx="4745495" cy="1921337"/>
          </a:xfrm>
          <a:prstGeom prst="rect">
            <a:avLst/>
          </a:prstGeom>
          <a:noFill/>
          <a:ln>
            <a:noFill/>
          </a:ln>
        </p:spPr>
      </p:pic>
      <p:sp>
        <p:nvSpPr>
          <p:cNvPr id="6" name="Tekstvak 5">
            <a:extLst>
              <a:ext uri="{FF2B5EF4-FFF2-40B4-BE49-F238E27FC236}">
                <a16:creationId xmlns:a16="http://schemas.microsoft.com/office/drawing/2014/main" id="{C055C394-3285-4F4E-9BB9-8557FBD075BB}"/>
              </a:ext>
            </a:extLst>
          </p:cNvPr>
          <p:cNvSpPr txBox="1"/>
          <p:nvPr/>
        </p:nvSpPr>
        <p:spPr>
          <a:xfrm>
            <a:off x="4721498" y="610291"/>
            <a:ext cx="3687923"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2400" b="0" i="0" u="none" strike="noStrike" cap="none" spc="0" normalizeH="0" baseline="0">
                <a:ln>
                  <a:noFill/>
                </a:ln>
                <a:solidFill>
                  <a:srgbClr val="4F6A80"/>
                </a:solidFill>
                <a:effectLst/>
                <a:uFillTx/>
                <a:latin typeface="Montserrat" panose="00000500000000000000"/>
                <a:sym typeface="Calibri"/>
              </a:rPr>
              <a:t>Naar schatting had </a:t>
            </a:r>
            <a:r>
              <a:rPr kumimoji="0" lang="nl-NL" sz="2400" b="1" i="0" u="none" strike="noStrike" cap="none" spc="0" normalizeH="0" baseline="0">
                <a:ln>
                  <a:noFill/>
                </a:ln>
                <a:solidFill>
                  <a:srgbClr val="F08D17"/>
                </a:solidFill>
                <a:effectLst/>
                <a:uFillTx/>
                <a:latin typeface="Montserrat" panose="00000500000000000000"/>
                <a:sym typeface="Calibri"/>
              </a:rPr>
              <a:t>67%</a:t>
            </a:r>
            <a:r>
              <a:rPr kumimoji="0" lang="nl-NL" sz="2400" b="1" i="0" u="none" strike="noStrike" cap="none" spc="0" normalizeH="0" baseline="0">
                <a:ln>
                  <a:noFill/>
                </a:ln>
                <a:solidFill>
                  <a:srgbClr val="4F6A80"/>
                </a:solidFill>
                <a:effectLst/>
                <a:uFillTx/>
                <a:latin typeface="Montserrat" panose="00000500000000000000"/>
                <a:sym typeface="Calibri"/>
              </a:rPr>
              <a:t> </a:t>
            </a:r>
            <a:r>
              <a:rPr kumimoji="0" lang="nl-NL" sz="2400" b="0" i="0" u="none" strike="noStrike" cap="none" spc="0" normalizeH="0" baseline="0">
                <a:ln>
                  <a:noFill/>
                </a:ln>
                <a:solidFill>
                  <a:srgbClr val="4F6A80"/>
                </a:solidFill>
                <a:effectLst/>
                <a:uFillTx/>
                <a:latin typeface="Montserrat" panose="00000500000000000000"/>
                <a:sym typeface="Calibri"/>
              </a:rPr>
              <a:t>van de 65-plussers die na een valongeval op de SEH komen al een verhoogd valrisico</a:t>
            </a:r>
          </a:p>
        </p:txBody>
      </p:sp>
    </p:spTree>
    <p:extLst>
      <p:ext uri="{BB962C8B-B14F-4D97-AF65-F5344CB8AC3E}">
        <p14:creationId xmlns:p14="http://schemas.microsoft.com/office/powerpoint/2010/main" val="10364939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E59C516-168A-4F11-B041-C630E9A0FB99}"/>
              </a:ext>
            </a:extLst>
          </p:cNvPr>
          <p:cNvSpPr>
            <a:spLocks noGrp="1"/>
          </p:cNvSpPr>
          <p:nvPr>
            <p:ph type="title"/>
          </p:nvPr>
        </p:nvSpPr>
        <p:spPr/>
        <p:txBody>
          <a:bodyPr/>
          <a:lstStyle/>
          <a:p>
            <a:r>
              <a:rPr lang="nl-NL"/>
              <a:t>Hoe zit het in jouw gemeente?</a:t>
            </a:r>
          </a:p>
        </p:txBody>
      </p:sp>
      <p:pic>
        <p:nvPicPr>
          <p:cNvPr id="6" name="Afbeelding 5">
            <a:extLst>
              <a:ext uri="{FF2B5EF4-FFF2-40B4-BE49-F238E27FC236}">
                <a16:creationId xmlns:a16="http://schemas.microsoft.com/office/drawing/2014/main" id="{30B60B2A-C35C-C18B-E6D3-5E8A40B7E26B}"/>
              </a:ext>
            </a:extLst>
          </p:cNvPr>
          <p:cNvPicPr>
            <a:picLocks noChangeAspect="1"/>
          </p:cNvPicPr>
          <p:nvPr/>
        </p:nvPicPr>
        <p:blipFill rotWithShape="1">
          <a:blip r:embed="rId3"/>
          <a:srcRect l="34139" b="33719"/>
          <a:stretch/>
        </p:blipFill>
        <p:spPr>
          <a:xfrm>
            <a:off x="4454105" y="1725930"/>
            <a:ext cx="6451704" cy="5132070"/>
          </a:xfrm>
          <a:prstGeom prst="rect">
            <a:avLst/>
          </a:prstGeom>
        </p:spPr>
      </p:pic>
      <p:sp>
        <p:nvSpPr>
          <p:cNvPr id="3" name="Tijdelijke aanduiding voor tekst 2">
            <a:extLst>
              <a:ext uri="{FF2B5EF4-FFF2-40B4-BE49-F238E27FC236}">
                <a16:creationId xmlns:a16="http://schemas.microsoft.com/office/drawing/2014/main" id="{79880B2A-6B79-4332-F91B-607E797DF2F3}"/>
              </a:ext>
            </a:extLst>
          </p:cNvPr>
          <p:cNvSpPr>
            <a:spLocks noGrp="1"/>
          </p:cNvSpPr>
          <p:nvPr>
            <p:ph type="body" sz="quarter" idx="18"/>
          </p:nvPr>
        </p:nvSpPr>
        <p:spPr>
          <a:xfrm>
            <a:off x="4145434" y="306368"/>
            <a:ext cx="7717783" cy="2047061"/>
          </a:xfrm>
        </p:spPr>
        <p:txBody>
          <a:bodyPr/>
          <a:lstStyle/>
          <a:p>
            <a:pPr algn="ctr"/>
            <a:r>
              <a:rPr lang="nl-NL" sz="2400"/>
              <a:t>Inwoners 65 jaar en ouder met een verhoogd valrisico per gemeente 2020 - 2035</a:t>
            </a:r>
          </a:p>
          <a:p>
            <a:endParaRPr lang="nl-NL"/>
          </a:p>
        </p:txBody>
      </p:sp>
      <p:pic>
        <p:nvPicPr>
          <p:cNvPr id="5" name="Picture 6">
            <a:extLst>
              <a:ext uri="{FF2B5EF4-FFF2-40B4-BE49-F238E27FC236}">
                <a16:creationId xmlns:a16="http://schemas.microsoft.com/office/drawing/2014/main" id="{B31B2A5F-2FBA-9996-0F73-B7C26E5EFE9F}"/>
              </a:ext>
            </a:extLst>
          </p:cNvPr>
          <p:cNvPicPr>
            <a:picLocks noChangeAspect="1"/>
          </p:cNvPicPr>
          <p:nvPr/>
        </p:nvPicPr>
        <p:blipFill>
          <a:blip r:embed="rId4"/>
          <a:stretch>
            <a:fillRect/>
          </a:stretch>
        </p:blipFill>
        <p:spPr>
          <a:xfrm>
            <a:off x="9840987" y="4569941"/>
            <a:ext cx="2124943" cy="2084173"/>
          </a:xfrm>
          <a:prstGeom prst="rect">
            <a:avLst/>
          </a:prstGeom>
        </p:spPr>
      </p:pic>
    </p:spTree>
    <p:extLst>
      <p:ext uri="{BB962C8B-B14F-4D97-AF65-F5344CB8AC3E}">
        <p14:creationId xmlns:p14="http://schemas.microsoft.com/office/powerpoint/2010/main" val="38542043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F52CFF76-CAEE-556F-CD7D-B067E547DAF3}"/>
              </a:ext>
            </a:extLst>
          </p:cNvPr>
          <p:cNvPicPr>
            <a:picLocks noGrp="1" noChangeAspect="1"/>
          </p:cNvPicPr>
          <p:nvPr>
            <p:ph type="pic" idx="17"/>
          </p:nvPr>
        </p:nvPicPr>
        <p:blipFill>
          <a:blip r:embed="rId3" cstate="print">
            <a:extLst>
              <a:ext uri="{28A0092B-C50C-407E-A947-70E740481C1C}">
                <a14:useLocalDpi xmlns:a14="http://schemas.microsoft.com/office/drawing/2010/main" val="0"/>
              </a:ext>
            </a:extLst>
          </a:blip>
          <a:srcRect l="30202" r="30202"/>
          <a:stretch>
            <a:fillRect/>
          </a:stretch>
        </p:blipFill>
        <p:spPr/>
      </p:pic>
      <p:sp>
        <p:nvSpPr>
          <p:cNvPr id="4" name="Titel 3">
            <a:extLst>
              <a:ext uri="{FF2B5EF4-FFF2-40B4-BE49-F238E27FC236}">
                <a16:creationId xmlns:a16="http://schemas.microsoft.com/office/drawing/2014/main" id="{468E2C06-7B66-BCE6-88D8-6D310723E77F}"/>
              </a:ext>
            </a:extLst>
          </p:cNvPr>
          <p:cNvSpPr>
            <a:spLocks noGrp="1"/>
          </p:cNvSpPr>
          <p:nvPr>
            <p:ph type="title"/>
          </p:nvPr>
        </p:nvSpPr>
        <p:spPr/>
        <p:txBody>
          <a:bodyPr lIns="91440" tIns="45720" rIns="91440" bIns="45720" anchor="ctr" anchorCtr="0"/>
          <a:lstStyle/>
          <a:p>
            <a:br>
              <a:rPr lang="nl-NL">
                <a:latin typeface="Verdana" panose="020B0604030504040204" pitchFamily="34" charset="0"/>
                <a:ea typeface="Verdana" panose="020B0604030504040204" pitchFamily="34" charset="0"/>
              </a:rPr>
            </a:br>
            <a:br>
              <a:rPr lang="nl-NL">
                <a:latin typeface="Verdana" panose="020B0604030504040204" pitchFamily="34" charset="0"/>
                <a:ea typeface="Verdana" panose="020B0604030504040204" pitchFamily="34" charset="0"/>
              </a:rPr>
            </a:br>
            <a:r>
              <a:rPr lang="nl-NL">
                <a:latin typeface="Verdana" panose="020B0604030504040204" pitchFamily="34" charset="0"/>
                <a:ea typeface="Verdana" panose="020B0604030504040204" pitchFamily="34" charset="0"/>
              </a:rPr>
              <a:t>Valpreventie als maatregel in coalitie akkoord </a:t>
            </a:r>
            <a:br>
              <a:rPr lang="nl-NL">
                <a:latin typeface="Verdana" panose="020B0604030504040204" pitchFamily="34" charset="0"/>
                <a:ea typeface="Verdana" panose="020B0604030504040204" pitchFamily="34" charset="0"/>
              </a:rPr>
            </a:br>
            <a:endParaRPr lang="nl-NL">
              <a:latin typeface="Verdana" panose="020B0604030504040204" pitchFamily="34" charset="0"/>
              <a:ea typeface="Verdana" panose="020B0604030504040204" pitchFamily="34" charset="0"/>
            </a:endParaRPr>
          </a:p>
        </p:txBody>
      </p:sp>
      <p:sp>
        <p:nvSpPr>
          <p:cNvPr id="2" name="Tekstvak 1">
            <a:extLst>
              <a:ext uri="{FF2B5EF4-FFF2-40B4-BE49-F238E27FC236}">
                <a16:creationId xmlns:a16="http://schemas.microsoft.com/office/drawing/2014/main" id="{A15D5E87-D7E4-FA33-47A0-8C3BA724F820}"/>
              </a:ext>
            </a:extLst>
          </p:cNvPr>
          <p:cNvSpPr txBox="1"/>
          <p:nvPr/>
        </p:nvSpPr>
        <p:spPr>
          <a:xfrm>
            <a:off x="6404715" y="5980062"/>
            <a:ext cx="5642741" cy="523216"/>
          </a:xfrm>
          <a:prstGeom prst="rect">
            <a:avLst/>
          </a:prstGeom>
          <a:noFill/>
          <a:ln w="12700" cap="flat">
            <a:solidFill>
              <a:srgbClr val="26384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a:solidFill>
                  <a:srgbClr val="26384B"/>
                </a:solidFill>
                <a:latin typeface="Verdana" panose="020B0604030504040204" pitchFamily="34" charset="0"/>
                <a:ea typeface="Verdana" panose="020B0604030504040204" pitchFamily="34" charset="0"/>
              </a:rPr>
              <a:t>NB: Het betreft hier s</a:t>
            </a:r>
            <a:r>
              <a:rPr kumimoji="0" lang="nl-NL" sz="1400" b="0" i="0" u="none" strike="noStrike" cap="none" spc="0" normalizeH="0" baseline="0">
                <a:ln>
                  <a:noFill/>
                </a:ln>
                <a:solidFill>
                  <a:srgbClr val="26384B"/>
                </a:solidFill>
                <a:effectLst/>
                <a:uFillTx/>
                <a:latin typeface="Verdana" panose="020B0604030504040204" pitchFamily="34" charset="0"/>
                <a:ea typeface="Verdana" panose="020B0604030504040204" pitchFamily="34" charset="0"/>
                <a:sym typeface="Calibri"/>
              </a:rPr>
              <a:t>electieve en geïndiceerde valpreventie (dus preventie voor ouderen met al een verhoogd valrisico)</a:t>
            </a:r>
          </a:p>
        </p:txBody>
      </p:sp>
    </p:spTree>
    <p:extLst>
      <p:ext uri="{BB962C8B-B14F-4D97-AF65-F5344CB8AC3E}">
        <p14:creationId xmlns:p14="http://schemas.microsoft.com/office/powerpoint/2010/main" val="208966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83AE68-6E3E-F551-EE0B-A4797B74E06A}"/>
              </a:ext>
            </a:extLst>
          </p:cNvPr>
          <p:cNvSpPr>
            <a:spLocks noGrp="1"/>
          </p:cNvSpPr>
          <p:nvPr>
            <p:ph type="title"/>
          </p:nvPr>
        </p:nvSpPr>
        <p:spPr>
          <a:xfrm>
            <a:off x="0" y="1207876"/>
            <a:ext cx="4126230" cy="4320479"/>
          </a:xfrm>
        </p:spPr>
        <p:txBody>
          <a:bodyPr/>
          <a:lstStyle/>
          <a:p>
            <a:r>
              <a:rPr lang="nl-NL"/>
              <a:t>Landelijke ontwikkelingen</a:t>
            </a:r>
          </a:p>
        </p:txBody>
      </p:sp>
      <p:graphicFrame>
        <p:nvGraphicFramePr>
          <p:cNvPr id="5" name="Diagram 4">
            <a:extLst>
              <a:ext uri="{FF2B5EF4-FFF2-40B4-BE49-F238E27FC236}">
                <a16:creationId xmlns:a16="http://schemas.microsoft.com/office/drawing/2014/main" id="{44D12E7F-23FC-8022-166B-806B78EE4C48}"/>
              </a:ext>
            </a:extLst>
          </p:cNvPr>
          <p:cNvGraphicFramePr/>
          <p:nvPr>
            <p:extLst>
              <p:ext uri="{D42A27DB-BD31-4B8C-83A1-F6EECF244321}">
                <p14:modId xmlns:p14="http://schemas.microsoft.com/office/powerpoint/2010/main" val="2467566644"/>
              </p:ext>
            </p:extLst>
          </p:nvPr>
        </p:nvGraphicFramePr>
        <p:xfrm>
          <a:off x="4149089" y="596759"/>
          <a:ext cx="7966711" cy="567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8565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09" y="1207876"/>
            <a:ext cx="3385345" cy="4320479"/>
          </a:xfrm>
        </p:spPr>
        <p:txBody>
          <a:bodyPr/>
          <a:lstStyle/>
          <a:p>
            <a:r>
              <a:rPr lang="nl-NL"/>
              <a:t>Duiding valpreventie door Zorginstituut</a:t>
            </a:r>
          </a:p>
        </p:txBody>
      </p:sp>
      <p:pic>
        <p:nvPicPr>
          <p:cNvPr id="13" name="Afbeelding 12">
            <a:extLst>
              <a:ext uri="{FF2B5EF4-FFF2-40B4-BE49-F238E27FC236}">
                <a16:creationId xmlns:a16="http://schemas.microsoft.com/office/drawing/2014/main" id="{CCCD0B34-710C-B071-153C-AC6B8A22F65C}"/>
              </a:ext>
            </a:extLst>
          </p:cNvPr>
          <p:cNvPicPr>
            <a:picLocks noChangeAspect="1"/>
          </p:cNvPicPr>
          <p:nvPr/>
        </p:nvPicPr>
        <p:blipFill>
          <a:blip r:embed="rId3"/>
          <a:stretch>
            <a:fillRect/>
          </a:stretch>
        </p:blipFill>
        <p:spPr>
          <a:xfrm>
            <a:off x="5143017" y="209863"/>
            <a:ext cx="6241264" cy="6438273"/>
          </a:xfrm>
          <a:prstGeom prst="rect">
            <a:avLst/>
          </a:prstGeom>
        </p:spPr>
      </p:pic>
      <p:pic>
        <p:nvPicPr>
          <p:cNvPr id="5" name="Afbeelding 4" descr="Afbeelding met patroon, steek, pixel&#10;&#10;Automatisch gegenereerde beschrijving">
            <a:extLst>
              <a:ext uri="{FF2B5EF4-FFF2-40B4-BE49-F238E27FC236}">
                <a16:creationId xmlns:a16="http://schemas.microsoft.com/office/drawing/2014/main" id="{A1DFF0B4-811E-C4EE-0B58-09463D9D2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024" y="4630388"/>
            <a:ext cx="1887373" cy="1887373"/>
          </a:xfrm>
          <a:prstGeom prst="rect">
            <a:avLst/>
          </a:prstGeom>
        </p:spPr>
      </p:pic>
    </p:spTree>
    <p:extLst>
      <p:ext uri="{BB962C8B-B14F-4D97-AF65-F5344CB8AC3E}">
        <p14:creationId xmlns:p14="http://schemas.microsoft.com/office/powerpoint/2010/main" val="118106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7EBE45E-4B72-45A9-0131-82075CCD0819}"/>
              </a:ext>
            </a:extLst>
          </p:cNvPr>
          <p:cNvPicPr>
            <a:picLocks noGrp="1" noChangeAspect="1"/>
          </p:cNvPicPr>
          <p:nvPr>
            <p:ph type="pic" idx="17"/>
          </p:nvPr>
        </p:nvPicPr>
        <p:blipFill rotWithShape="1">
          <a:blip r:embed="rId3"/>
          <a:srcRect r="16471" b="55316"/>
          <a:stretch/>
        </p:blipFill>
        <p:spPr>
          <a:xfrm>
            <a:off x="0" y="477345"/>
            <a:ext cx="4299840" cy="3239687"/>
          </a:xfrm>
          <a:noFill/>
        </p:spPr>
      </p:pic>
      <p:sp>
        <p:nvSpPr>
          <p:cNvPr id="10" name="Title 3">
            <a:extLst>
              <a:ext uri="{FF2B5EF4-FFF2-40B4-BE49-F238E27FC236}">
                <a16:creationId xmlns:a16="http://schemas.microsoft.com/office/drawing/2014/main" id="{7F80051C-719D-85D2-3825-634F2DA52416}"/>
              </a:ext>
            </a:extLst>
          </p:cNvPr>
          <p:cNvSpPr>
            <a:spLocks noGrp="1"/>
          </p:cNvSpPr>
          <p:nvPr>
            <p:ph type="title"/>
          </p:nvPr>
        </p:nvSpPr>
        <p:spPr>
          <a:xfrm>
            <a:off x="4307952" y="471796"/>
            <a:ext cx="6625937" cy="5929330"/>
          </a:xfrm>
        </p:spPr>
        <p:txBody>
          <a:bodyPr lIns="91440" tIns="45720" rIns="91440" bIns="45720" anchor="ctr" anchorCtr="0"/>
          <a:lstStyle/>
          <a:p>
            <a:pPr>
              <a:lnSpc>
                <a:spcPts val="3000"/>
              </a:lnSpc>
            </a:pPr>
            <a:r>
              <a:rPr lang="en-US" sz="1800">
                <a:latin typeface="Verdana"/>
                <a:ea typeface="Verdana"/>
              </a:rPr>
              <a:t>GALA</a:t>
            </a:r>
            <a:br>
              <a:rPr lang="en-US" sz="1800">
                <a:latin typeface="Verdana" panose="020B0604030504040204" pitchFamily="34" charset="0"/>
                <a:ea typeface="Verdana" panose="020B0604030504040204" pitchFamily="34" charset="0"/>
              </a:rPr>
            </a:br>
            <a:r>
              <a:rPr lang="en-US" sz="1800" b="0" err="1">
                <a:latin typeface="Verdana"/>
                <a:ea typeface="Verdana"/>
              </a:rPr>
              <a:t>Structurele</a:t>
            </a:r>
            <a:r>
              <a:rPr lang="en-US" sz="1800" b="0">
                <a:latin typeface="Verdana"/>
                <a:ea typeface="Verdana"/>
              </a:rPr>
              <a:t> </a:t>
            </a:r>
            <a:r>
              <a:rPr lang="en-US" sz="1800" b="0" err="1">
                <a:latin typeface="Verdana"/>
                <a:ea typeface="Verdana"/>
              </a:rPr>
              <a:t>afspraken</a:t>
            </a:r>
            <a:r>
              <a:rPr lang="en-US" sz="1800" b="0">
                <a:latin typeface="Verdana"/>
                <a:ea typeface="Verdana"/>
              </a:rPr>
              <a:t> op </a:t>
            </a:r>
            <a:r>
              <a:rPr lang="en-US" sz="1800" b="0" err="1">
                <a:latin typeface="Verdana"/>
                <a:ea typeface="Verdana"/>
              </a:rPr>
              <a:t>bestuurlijk</a:t>
            </a:r>
            <a:r>
              <a:rPr lang="en-US" sz="1800" b="0">
                <a:latin typeface="Verdana"/>
                <a:ea typeface="Verdana"/>
              </a:rPr>
              <a:t> </a:t>
            </a:r>
            <a:r>
              <a:rPr lang="en-US" sz="1800" b="0" err="1">
                <a:latin typeface="Verdana"/>
                <a:ea typeface="Verdana"/>
              </a:rPr>
              <a:t>niveau</a:t>
            </a:r>
            <a:br>
              <a:rPr lang="en-US" sz="1800">
                <a:latin typeface="Verdana" panose="020B0604030504040204" pitchFamily="34" charset="0"/>
                <a:ea typeface="Verdana" panose="020B0604030504040204" pitchFamily="34" charset="0"/>
              </a:rPr>
            </a:br>
            <a:r>
              <a:rPr lang="en-US" sz="1800" b="0">
                <a:latin typeface="Verdana"/>
                <a:ea typeface="Verdana"/>
              </a:rPr>
              <a:t>Van de </a:t>
            </a:r>
            <a:r>
              <a:rPr lang="en-US" sz="1800" b="0" err="1">
                <a:latin typeface="Verdana"/>
                <a:ea typeface="Verdana"/>
              </a:rPr>
              <a:t>thuiswonende</a:t>
            </a:r>
            <a:r>
              <a:rPr lang="en-US" sz="1800" b="0">
                <a:latin typeface="Verdana"/>
                <a:ea typeface="Verdana"/>
              </a:rPr>
              <a:t> 65+ </a:t>
            </a:r>
            <a:r>
              <a:rPr lang="en-US" sz="1800" b="0" err="1">
                <a:latin typeface="Verdana"/>
                <a:ea typeface="Verdana"/>
              </a:rPr>
              <a:t>krijgt</a:t>
            </a:r>
            <a:r>
              <a:rPr lang="en-US" sz="1800" b="0">
                <a:latin typeface="Verdana"/>
                <a:ea typeface="Verdana"/>
              </a:rPr>
              <a:t> </a:t>
            </a:r>
            <a:r>
              <a:rPr lang="en-US" sz="1800" b="0" err="1">
                <a:latin typeface="Verdana"/>
                <a:ea typeface="Verdana"/>
              </a:rPr>
              <a:t>jaarlijks</a:t>
            </a:r>
            <a:r>
              <a:rPr lang="en-US" sz="1800" b="0">
                <a:latin typeface="Verdana"/>
                <a:ea typeface="Verdana"/>
              </a:rPr>
              <a:t>: </a:t>
            </a:r>
            <a:br>
              <a:rPr lang="en-US" sz="1800" b="0">
                <a:latin typeface="Verdana" panose="020B0604030504040204" pitchFamily="34" charset="0"/>
                <a:ea typeface="Verdana" panose="020B0604030504040204" pitchFamily="34" charset="0"/>
              </a:rPr>
            </a:br>
            <a:r>
              <a:rPr lang="en-US" sz="1800" b="0">
                <a:latin typeface="Verdana"/>
                <a:ea typeface="Verdana"/>
              </a:rPr>
              <a:t>- 14% </a:t>
            </a:r>
            <a:r>
              <a:rPr lang="en-US" sz="1800" b="0" err="1">
                <a:latin typeface="Verdana"/>
                <a:ea typeface="Verdana"/>
              </a:rPr>
              <a:t>een</a:t>
            </a:r>
            <a:r>
              <a:rPr lang="en-US" sz="1800" b="0">
                <a:latin typeface="Verdana"/>
                <a:ea typeface="Verdana"/>
              </a:rPr>
              <a:t> </a:t>
            </a:r>
            <a:r>
              <a:rPr lang="en-US" sz="1800" b="0" err="1">
                <a:latin typeface="Verdana"/>
                <a:ea typeface="Verdana"/>
              </a:rPr>
              <a:t>valrisico-inschatting</a:t>
            </a:r>
            <a:br>
              <a:rPr lang="en-US" sz="1800" b="0">
                <a:latin typeface="Verdana" panose="020B0604030504040204" pitchFamily="34" charset="0"/>
                <a:ea typeface="Verdana" panose="020B0604030504040204" pitchFamily="34" charset="0"/>
              </a:rPr>
            </a:br>
            <a:r>
              <a:rPr lang="en-US" sz="1800" b="0">
                <a:latin typeface="Verdana"/>
                <a:ea typeface="Verdana"/>
              </a:rPr>
              <a:t>- 3% </a:t>
            </a:r>
            <a:r>
              <a:rPr lang="en-US" sz="1800" b="0" err="1">
                <a:latin typeface="Verdana"/>
                <a:ea typeface="Verdana"/>
              </a:rPr>
              <a:t>een</a:t>
            </a:r>
            <a:r>
              <a:rPr lang="en-US" sz="1800" b="0">
                <a:latin typeface="Verdana"/>
                <a:ea typeface="Verdana"/>
              </a:rPr>
              <a:t> </a:t>
            </a:r>
            <a:r>
              <a:rPr lang="en-US" sz="1800" b="0" err="1">
                <a:latin typeface="Verdana"/>
                <a:ea typeface="Verdana"/>
              </a:rPr>
              <a:t>valpreventieve</a:t>
            </a:r>
            <a:r>
              <a:rPr lang="en-US" sz="1800" b="0">
                <a:latin typeface="Verdana"/>
                <a:ea typeface="Verdana"/>
              </a:rPr>
              <a:t> </a:t>
            </a:r>
            <a:r>
              <a:rPr lang="en-US" sz="1800" b="0" err="1">
                <a:latin typeface="Verdana"/>
                <a:ea typeface="Verdana"/>
              </a:rPr>
              <a:t>beweeginterventie</a:t>
            </a:r>
            <a:r>
              <a:rPr lang="en-US" sz="1800" b="0">
                <a:latin typeface="Verdana"/>
                <a:ea typeface="Verdana"/>
              </a:rPr>
              <a:t> </a:t>
            </a:r>
            <a:br>
              <a:rPr lang="en-US" sz="1800" b="0">
                <a:latin typeface="Verdana" panose="020B0604030504040204" pitchFamily="34" charset="0"/>
                <a:ea typeface="Verdana" panose="020B0604030504040204" pitchFamily="34" charset="0"/>
              </a:rPr>
            </a:br>
            <a:br>
              <a:rPr lang="en-US" sz="1800" b="0">
                <a:latin typeface="Verdana" panose="020B0604030504040204" pitchFamily="34" charset="0"/>
                <a:ea typeface="Verdana" panose="020B0604030504040204" pitchFamily="34" charset="0"/>
              </a:rPr>
            </a:br>
            <a:r>
              <a:rPr lang="en-US" sz="1800">
                <a:latin typeface="Verdana"/>
                <a:ea typeface="Verdana"/>
              </a:rPr>
              <a:t>SPUK</a:t>
            </a:r>
            <a:br>
              <a:rPr lang="en-US" sz="1800" b="0">
                <a:latin typeface="Verdana" panose="020B0604030504040204" pitchFamily="34" charset="0"/>
                <a:ea typeface="Verdana" panose="020B0604030504040204" pitchFamily="34" charset="0"/>
              </a:rPr>
            </a:br>
            <a:r>
              <a:rPr lang="en-US" sz="1800" b="0" err="1">
                <a:latin typeface="Verdana"/>
                <a:ea typeface="Verdana"/>
              </a:rPr>
              <a:t>Gemeenten</a:t>
            </a:r>
            <a:r>
              <a:rPr lang="en-US" sz="1800" b="0">
                <a:latin typeface="Verdana"/>
                <a:ea typeface="Verdana"/>
              </a:rPr>
              <a:t> </a:t>
            </a:r>
            <a:r>
              <a:rPr lang="en-US" sz="1800" b="0" err="1">
                <a:latin typeface="Verdana"/>
                <a:ea typeface="Verdana"/>
              </a:rPr>
              <a:t>kunnen</a:t>
            </a:r>
            <a:r>
              <a:rPr lang="en-US" sz="1800" b="0">
                <a:latin typeface="Verdana"/>
                <a:ea typeface="Verdana"/>
              </a:rPr>
              <a:t> via SPUK geld </a:t>
            </a:r>
            <a:r>
              <a:rPr lang="en-US" sz="1800" b="0" err="1">
                <a:latin typeface="Verdana"/>
                <a:ea typeface="Verdana"/>
              </a:rPr>
              <a:t>aanvragen</a:t>
            </a:r>
            <a:r>
              <a:rPr lang="en-US" sz="1800" b="0">
                <a:latin typeface="Verdana"/>
                <a:ea typeface="Verdana"/>
              </a:rPr>
              <a:t> </a:t>
            </a:r>
            <a:r>
              <a:rPr lang="en-US" sz="1800" b="0" err="1">
                <a:latin typeface="Verdana"/>
                <a:ea typeface="Verdana"/>
              </a:rPr>
              <a:t>voor</a:t>
            </a:r>
            <a:r>
              <a:rPr lang="en-US" sz="1800" b="0">
                <a:latin typeface="Verdana"/>
                <a:ea typeface="Verdana"/>
              </a:rPr>
              <a:t>:</a:t>
            </a:r>
            <a:br>
              <a:rPr lang="en-US" sz="1800" b="0">
                <a:latin typeface="Verdana" panose="020B0604030504040204" pitchFamily="34" charset="0"/>
                <a:ea typeface="Verdana" panose="020B0604030504040204" pitchFamily="34" charset="0"/>
              </a:rPr>
            </a:br>
            <a:r>
              <a:rPr lang="en-US" sz="1800" b="0">
                <a:latin typeface="Verdana"/>
                <a:ea typeface="Verdana"/>
              </a:rPr>
              <a:t>- </a:t>
            </a:r>
            <a:r>
              <a:rPr lang="en-US" sz="1800" b="0" err="1">
                <a:latin typeface="Verdana"/>
                <a:ea typeface="Verdana"/>
              </a:rPr>
              <a:t>opsporen</a:t>
            </a:r>
            <a:r>
              <a:rPr lang="en-US" sz="1800" b="0">
                <a:latin typeface="Verdana"/>
                <a:ea typeface="Verdana"/>
              </a:rPr>
              <a:t> van </a:t>
            </a:r>
            <a:r>
              <a:rPr lang="en-US" sz="1800" b="0" err="1">
                <a:latin typeface="Verdana"/>
                <a:ea typeface="Verdana"/>
              </a:rPr>
              <a:t>ouderen</a:t>
            </a:r>
            <a:r>
              <a:rPr lang="en-US" sz="1800" b="0">
                <a:latin typeface="Verdana"/>
                <a:ea typeface="Verdana"/>
              </a:rPr>
              <a:t> met </a:t>
            </a:r>
            <a:r>
              <a:rPr lang="en-US" sz="1800" b="0" err="1">
                <a:latin typeface="Verdana"/>
                <a:ea typeface="Verdana"/>
              </a:rPr>
              <a:t>een</a:t>
            </a:r>
            <a:r>
              <a:rPr lang="en-US" sz="1800" b="0">
                <a:latin typeface="Verdana"/>
                <a:ea typeface="Verdana"/>
              </a:rPr>
              <a:t> </a:t>
            </a:r>
            <a:r>
              <a:rPr lang="en-US" sz="1800" b="0" err="1">
                <a:latin typeface="Verdana"/>
                <a:ea typeface="Verdana"/>
              </a:rPr>
              <a:t>verhoogd</a:t>
            </a:r>
            <a:r>
              <a:rPr lang="en-US" sz="1800" b="0">
                <a:latin typeface="Verdana"/>
                <a:ea typeface="Verdana"/>
              </a:rPr>
              <a:t> </a:t>
            </a:r>
            <a:r>
              <a:rPr lang="en-US" sz="1800" b="0" err="1">
                <a:latin typeface="Verdana"/>
                <a:ea typeface="Verdana"/>
              </a:rPr>
              <a:t>valrisico</a:t>
            </a:r>
            <a:br>
              <a:rPr lang="en-US" sz="1800" b="0">
                <a:latin typeface="Verdana" panose="020B0604030504040204" pitchFamily="34" charset="0"/>
                <a:ea typeface="Verdana" panose="020B0604030504040204" pitchFamily="34" charset="0"/>
              </a:rPr>
            </a:br>
            <a:r>
              <a:rPr lang="en-US" sz="1800" b="0">
                <a:latin typeface="Verdana"/>
                <a:ea typeface="Verdana"/>
              </a:rPr>
              <a:t>- </a:t>
            </a:r>
            <a:r>
              <a:rPr lang="en-US" sz="1800" b="0" err="1">
                <a:latin typeface="Verdana"/>
                <a:ea typeface="Verdana"/>
              </a:rPr>
              <a:t>valpreventieve</a:t>
            </a:r>
            <a:r>
              <a:rPr lang="en-US" sz="1800" b="0">
                <a:latin typeface="Verdana"/>
                <a:ea typeface="Verdana"/>
              </a:rPr>
              <a:t> </a:t>
            </a:r>
            <a:r>
              <a:rPr lang="en-US" sz="1800" b="0" err="1">
                <a:latin typeface="Verdana"/>
                <a:ea typeface="Verdana"/>
              </a:rPr>
              <a:t>beweeginterventies</a:t>
            </a:r>
            <a:br>
              <a:rPr lang="en-US" sz="1800" b="0">
                <a:latin typeface="Verdana" panose="020B0604030504040204" pitchFamily="34" charset="0"/>
                <a:ea typeface="Verdana" panose="020B0604030504040204" pitchFamily="34" charset="0"/>
              </a:rPr>
            </a:br>
            <a:r>
              <a:rPr lang="en-US" sz="1800" b="0">
                <a:latin typeface="Verdana"/>
                <a:ea typeface="Verdana"/>
              </a:rPr>
              <a:t>- </a:t>
            </a:r>
            <a:r>
              <a:rPr lang="nl-NL" sz="1800" b="0">
                <a:latin typeface="Verdana"/>
                <a:ea typeface="Verdana"/>
              </a:rPr>
              <a:t>coördinatiekosten </a:t>
            </a:r>
            <a:br>
              <a:rPr lang="nl-NL" sz="1800">
                <a:latin typeface="Verdana" panose="020B0604030504040204" pitchFamily="34" charset="0"/>
                <a:ea typeface="Verdana" panose="020B0604030504040204" pitchFamily="34" charset="0"/>
              </a:rPr>
            </a:br>
            <a:r>
              <a:rPr lang="en-US" sz="1800" b="0">
                <a:latin typeface="Verdana"/>
                <a:ea typeface="Verdana"/>
              </a:rPr>
              <a:t>- </a:t>
            </a:r>
            <a:r>
              <a:rPr lang="en-US" sz="1800" b="0" err="1">
                <a:latin typeface="Verdana"/>
                <a:ea typeface="Verdana"/>
              </a:rPr>
              <a:t>overige</a:t>
            </a:r>
            <a:r>
              <a:rPr lang="en-US" sz="1800" b="0">
                <a:latin typeface="Verdana"/>
                <a:ea typeface="Verdana"/>
              </a:rPr>
              <a:t> </a:t>
            </a:r>
            <a:r>
              <a:rPr lang="en-US" sz="1800" b="0" err="1">
                <a:latin typeface="Verdana"/>
                <a:ea typeface="Verdana"/>
              </a:rPr>
              <a:t>valpreventie</a:t>
            </a:r>
            <a:r>
              <a:rPr lang="en-US" sz="1800" b="0">
                <a:latin typeface="Verdana"/>
                <a:ea typeface="Verdana"/>
              </a:rPr>
              <a:t> </a:t>
            </a:r>
            <a:r>
              <a:rPr lang="en-US" sz="1800" b="0" err="1">
                <a:latin typeface="Verdana"/>
                <a:ea typeface="Verdana"/>
              </a:rPr>
              <a:t>interventies</a:t>
            </a:r>
            <a:r>
              <a:rPr lang="en-US" sz="1800" b="0">
                <a:latin typeface="Verdana"/>
                <a:ea typeface="Verdana"/>
              </a:rPr>
              <a:t> </a:t>
            </a:r>
            <a:br>
              <a:rPr lang="en-US" sz="1800">
                <a:latin typeface="Verdana" panose="020B0604030504040204" pitchFamily="34" charset="0"/>
                <a:ea typeface="Verdana" panose="020B0604030504040204" pitchFamily="34" charset="0"/>
              </a:rPr>
            </a:br>
            <a:r>
              <a:rPr lang="en-US" sz="1800" b="0">
                <a:latin typeface="Verdana"/>
                <a:ea typeface="Verdana"/>
              </a:rPr>
              <a:t>- </a:t>
            </a:r>
            <a:r>
              <a:rPr lang="en-US" sz="1800" b="0" err="1">
                <a:latin typeface="Verdana"/>
                <a:ea typeface="Verdana"/>
              </a:rPr>
              <a:t>aansluitende</a:t>
            </a:r>
            <a:r>
              <a:rPr lang="en-US" sz="1800" b="0">
                <a:latin typeface="Verdana"/>
                <a:ea typeface="Verdana"/>
              </a:rPr>
              <a:t> </a:t>
            </a:r>
            <a:r>
              <a:rPr lang="en-US" sz="1800" b="0" err="1">
                <a:latin typeface="Verdana"/>
                <a:ea typeface="Verdana"/>
              </a:rPr>
              <a:t>beweegactiviteiten</a:t>
            </a:r>
            <a:r>
              <a:rPr lang="en-US" sz="1800" b="0">
                <a:latin typeface="Verdana"/>
                <a:ea typeface="Verdana"/>
              </a:rPr>
              <a:t> </a:t>
            </a:r>
            <a:endParaRPr lang="en-US" sz="1800">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568ABB4C-5D5E-C09B-F00C-1E3266DB5630}"/>
              </a:ext>
            </a:extLst>
          </p:cNvPr>
          <p:cNvPicPr>
            <a:picLocks noChangeAspect="1"/>
          </p:cNvPicPr>
          <p:nvPr/>
        </p:nvPicPr>
        <p:blipFill>
          <a:blip r:embed="rId4"/>
          <a:stretch>
            <a:fillRect/>
          </a:stretch>
        </p:blipFill>
        <p:spPr>
          <a:xfrm>
            <a:off x="23818" y="3861048"/>
            <a:ext cx="4299840" cy="2538595"/>
          </a:xfrm>
          <a:prstGeom prst="rect">
            <a:avLst/>
          </a:prstGeom>
        </p:spPr>
      </p:pic>
    </p:spTree>
    <p:extLst>
      <p:ext uri="{BB962C8B-B14F-4D97-AF65-F5344CB8AC3E}">
        <p14:creationId xmlns:p14="http://schemas.microsoft.com/office/powerpoint/2010/main" val="214855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3.xml><?xml version="1.0" encoding="utf-8"?>
<a:theme xmlns:a="http://schemas.openxmlformats.org/drawingml/2006/main" name="Homepage logo groot">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omepage logo groot">
      <a:majorFont>
        <a:latin typeface="Calibri"/>
        <a:ea typeface="Calibri"/>
        <a:cs typeface="Calibri"/>
      </a:majorFont>
      <a:minorFont>
        <a:latin typeface="Helvetica"/>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0370FC4A0EF469E0A6B05DAF12C5F" ma:contentTypeVersion="15" ma:contentTypeDescription="Create a new document." ma:contentTypeScope="" ma:versionID="d9c0929ae6599bfd0a82130b862b5c90">
  <xsd:schema xmlns:xsd="http://www.w3.org/2001/XMLSchema" xmlns:xs="http://www.w3.org/2001/XMLSchema" xmlns:p="http://schemas.microsoft.com/office/2006/metadata/properties" xmlns:ns2="2c3fae20-8f26-44fd-aa45-6c1a1a4fe019" xmlns:ns3="f541c7d5-3306-4aea-ad6b-ebb75ae648e7" targetNamespace="http://schemas.microsoft.com/office/2006/metadata/properties" ma:root="true" ma:fieldsID="65095a5d02df4db263818448333ca571" ns2:_="" ns3:_="">
    <xsd:import namespace="2c3fae20-8f26-44fd-aa45-6c1a1a4fe019"/>
    <xsd:import namespace="f541c7d5-3306-4aea-ad6b-ebb75ae648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fae20-8f26-44fd-aa45-6c1a1a4fe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41c7d5-3306-4aea-ad6b-ebb75ae648e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f84ab12-958a-4822-97c5-c9aef22f43dd}" ma:internalName="TaxCatchAll" ma:showField="CatchAllData" ma:web="f541c7d5-3306-4aea-ad6b-ebb75ae648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541c7d5-3306-4aea-ad6b-ebb75ae648e7" xsi:nil="true"/>
    <lcf76f155ced4ddcb4097134ff3c332f xmlns="2c3fae20-8f26-44fd-aa45-6c1a1a4fe01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273F0B-7C02-436A-B3A9-1DBF5C036101}">
  <ds:schemaRefs>
    <ds:schemaRef ds:uri="2c3fae20-8f26-44fd-aa45-6c1a1a4fe019"/>
    <ds:schemaRef ds:uri="f541c7d5-3306-4aea-ad6b-ebb75ae648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138877-35A0-4B6B-A68D-910284EAA15F}">
  <ds:schemaRef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 ds:uri="2c3fae20-8f26-44fd-aa45-6c1a1a4fe019"/>
    <ds:schemaRef ds:uri="http://www.w3.org/XML/1998/namespace"/>
    <ds:schemaRef ds:uri="http://purl.org/dc/terms/"/>
    <ds:schemaRef ds:uri="f541c7d5-3306-4aea-ad6b-ebb75ae648e7"/>
    <ds:schemaRef ds:uri="http://schemas.openxmlformats.org/package/2006/metadata/core-properties"/>
  </ds:schemaRefs>
</ds:datastoreItem>
</file>

<file path=customXml/itemProps3.xml><?xml version="1.0" encoding="utf-8"?>
<ds:datastoreItem xmlns:ds="http://schemas.openxmlformats.org/officeDocument/2006/customXml" ds:itemID="{F094786C-C2E0-46F4-8269-EA49701E1C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3489</Words>
  <Application>Microsoft Office PowerPoint</Application>
  <PresentationFormat>Aangepast</PresentationFormat>
  <Paragraphs>347</Paragraphs>
  <Slides>37</Slides>
  <Notes>35</Notes>
  <HiddenSlides>0</HiddenSlides>
  <MMClips>2</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37</vt:i4>
      </vt:variant>
    </vt:vector>
  </HeadingPairs>
  <TitlesOfParts>
    <vt:vector size="47" baseType="lpstr">
      <vt:lpstr>Arial</vt:lpstr>
      <vt:lpstr>Arial Black</vt:lpstr>
      <vt:lpstr>Calibri</vt:lpstr>
      <vt:lpstr>Inter</vt:lpstr>
      <vt:lpstr>Montserrat</vt:lpstr>
      <vt:lpstr>Montserrat-Regular</vt:lpstr>
      <vt:lpstr>Segoe UI</vt:lpstr>
      <vt:lpstr>Verdana</vt:lpstr>
      <vt:lpstr>Office Theme</vt:lpstr>
      <vt:lpstr>VWS Extern wit thema</vt:lpstr>
      <vt:lpstr>De Ketenaanpak Valpreventie</vt:lpstr>
      <vt:lpstr>Vallen… Is dat een groot probleem? </vt:lpstr>
      <vt:lpstr>PowerPoint-presentatie</vt:lpstr>
      <vt:lpstr>Gerichte aandacht nodig voor valpreventie!</vt:lpstr>
      <vt:lpstr>Hoe zit het in jouw gemeente?</vt:lpstr>
      <vt:lpstr>  Valpreventie als maatregel in coalitie akkoord  </vt:lpstr>
      <vt:lpstr>Landelijke ontwikkelingen</vt:lpstr>
      <vt:lpstr>Duiding valpreventie door Zorginstituut</vt:lpstr>
      <vt:lpstr>GALA Structurele afspraken op bestuurlijk niveau Van de thuiswonende 65+ krijgt jaarlijks:  - 14% een valrisico-inschatting - 3% een valpreventieve beweeginterventie   SPUK Gemeenten kunnen via SPUK geld aanvragen voor: - opsporen van ouderen met een verhoogd valrisico - valpreventieve beweeginterventies - coördinatiekosten  - overige valpreventie interventies  - aansluitende beweegactiviteiten </vt:lpstr>
      <vt:lpstr>Brede SPUK</vt:lpstr>
      <vt:lpstr>Digitaal landkaartje met landelijke doelstelling valpreventie vertaald naar gemeente</vt:lpstr>
      <vt:lpstr>De Ketenaanpak Valpreventie Hoe ziet dat eruit?</vt:lpstr>
      <vt:lpstr>Vanaf de zomer staat de toolkit Ketenaanpak Valpreventie online       </vt:lpstr>
      <vt:lpstr>PowerPoint-presentatie</vt:lpstr>
      <vt:lpstr>PowerPoint-presentatie</vt:lpstr>
      <vt:lpstr>Valrisico signaalkaart</vt:lpstr>
      <vt:lpstr>PowerPoint-presentatie</vt:lpstr>
      <vt:lpstr>Valrisicotest</vt:lpstr>
      <vt:lpstr>Waar vind je ouderen met een verhoogd valrisico?</vt:lpstr>
      <vt:lpstr>De mate van valrisico bepaalt de vervolg-stappen </vt:lpstr>
      <vt:lpstr>PowerPoint-presentatie</vt:lpstr>
      <vt:lpstr>De Valanalyse </vt:lpstr>
      <vt:lpstr>PowerPoint-presentatie</vt:lpstr>
      <vt:lpstr>Inzetten van effectieve interventies </vt:lpstr>
      <vt:lpstr>Laag valrisico</vt:lpstr>
      <vt:lpstr>Matig valrisico</vt:lpstr>
      <vt:lpstr>Hoog valrisico</vt:lpstr>
      <vt:lpstr>Erkende valpreventieve beweeg interventies</vt:lpstr>
      <vt:lpstr>Integrale interventie</vt:lpstr>
      <vt:lpstr>PowerPoint-presentatie</vt:lpstr>
      <vt:lpstr>Door met structureel aanbod</vt:lpstr>
      <vt:lpstr>Ouderen motiveren voor valpreventie</vt:lpstr>
      <vt:lpstr>Monitoring en evaluatie</vt:lpstr>
      <vt:lpstr>Nu belangrijk:</vt:lpstr>
      <vt:lpstr>Vragen?</vt:lpstr>
      <vt:lpstr>Informatie en handige links   www.veiligheid.nl/ketenaanpak-valpreventie   Nieuwsbrief valpreventie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Blijf in beweging</dc:title>
  <dc:creator>pietjan@52graden.com</dc:creator>
  <cp:lastModifiedBy>Nathalie Konings</cp:lastModifiedBy>
  <cp:revision>2</cp:revision>
  <dcterms:created xsi:type="dcterms:W3CDTF">2020-12-17T14:25:33Z</dcterms:created>
  <dcterms:modified xsi:type="dcterms:W3CDTF">2023-06-20T15:05:04Z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0x01010042D0370FC4A0EF469E0A6B05DAF12C5F</vt:lpwstr>
  </property>
  <property fmtid="{D5CDD505-2E9C-101B-9397-08002B2CF9AE}" pid="3" name="MediaServiceImageTags">
    <vt:lpwstr/>
  </property>
</Properties>
</file>