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1.xml" ContentType="application/vnd.ms-office.activeX+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1"/>
  </p:notesMasterIdLst>
  <p:sldIdLst>
    <p:sldId id="256" r:id="rId2"/>
    <p:sldId id="258" r:id="rId3"/>
    <p:sldId id="281" r:id="rId4"/>
    <p:sldId id="282" r:id="rId5"/>
    <p:sldId id="284" r:id="rId6"/>
    <p:sldId id="285" r:id="rId7"/>
    <p:sldId id="280"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1" r:id="rId22"/>
    <p:sldId id="302" r:id="rId23"/>
    <p:sldId id="303" r:id="rId24"/>
    <p:sldId id="304" r:id="rId25"/>
    <p:sldId id="305" r:id="rId26"/>
    <p:sldId id="307" r:id="rId27"/>
    <p:sldId id="308" r:id="rId28"/>
    <p:sldId id="309" r:id="rId29"/>
    <p:sldId id="310" r:id="rId30"/>
    <p:sldId id="311" r:id="rId31"/>
    <p:sldId id="312" r:id="rId32"/>
    <p:sldId id="314" r:id="rId33"/>
    <p:sldId id="315" r:id="rId34"/>
    <p:sldId id="316" r:id="rId35"/>
    <p:sldId id="317" r:id="rId36"/>
    <p:sldId id="318"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82847C"/>
    <a:srgbClr val="DE6306"/>
    <a:srgbClr val="F1592A"/>
    <a:srgbClr val="359E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4223" autoAdjust="0"/>
  </p:normalViewPr>
  <p:slideViewPr>
    <p:cSldViewPr snapToGrid="0">
      <p:cViewPr varScale="1">
        <p:scale>
          <a:sx n="94" d="100"/>
          <a:sy n="94" d="100"/>
        </p:scale>
        <p:origin x="-4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92267655123875E-4"/>
          <c:y val="1.7326633104806054E-2"/>
          <c:w val="0.86131144073011412"/>
          <c:h val="0.98267336689519391"/>
        </c:manualLayout>
      </c:layout>
      <c:pieChart>
        <c:varyColors val="1"/>
        <c:ser>
          <c:idx val="0"/>
          <c:order val="0"/>
          <c:tx>
            <c:strRef>
              <c:f>Blad1!$B$1</c:f>
              <c:strCache>
                <c:ptCount val="1"/>
                <c:pt idx="0">
                  <c:v>Verkoop</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210-4751-83CB-08438A75B7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83D-4013-8644-A487C421DFBF}"/>
              </c:ext>
            </c:extLst>
          </c:dPt>
          <c:cat>
            <c:strRef>
              <c:f>Blad1!$A$2:$A$3</c:f>
              <c:strCache>
                <c:ptCount val="2"/>
                <c:pt idx="0">
                  <c:v>1e kwrt</c:v>
                </c:pt>
                <c:pt idx="1">
                  <c:v>2e kwrt</c:v>
                </c:pt>
              </c:strCache>
            </c:strRef>
          </c:cat>
          <c:val>
            <c:numRef>
              <c:f>Blad1!$B$2:$B$3</c:f>
              <c:numCache>
                <c:formatCode>General</c:formatCode>
                <c:ptCount val="2"/>
                <c:pt idx="0">
                  <c:v>5</c:v>
                </c:pt>
                <c:pt idx="1">
                  <c:v>4.5</c:v>
                </c:pt>
              </c:numCache>
            </c:numRef>
          </c:val>
          <c:extLst xmlns:c16r2="http://schemas.microsoft.com/office/drawing/2015/06/chart">
            <c:ext xmlns:c16="http://schemas.microsoft.com/office/drawing/2014/chart" uri="{C3380CC4-5D6E-409C-BE32-E72D297353CC}">
              <c16:uniqueId val="{00000000-2210-4751-83CB-08438A75B7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10565333837144E-3"/>
          <c:y val="6.8084870432439992E-2"/>
          <c:w val="0.90364582233051838"/>
          <c:h val="0.95418115813175941"/>
        </c:manualLayout>
      </c:layout>
      <c:pieChart>
        <c:varyColors val="1"/>
        <c:ser>
          <c:idx val="0"/>
          <c:order val="0"/>
          <c:tx>
            <c:strRef>
              <c:f>Blad1!$B$1</c:f>
              <c:strCache>
                <c:ptCount val="1"/>
                <c:pt idx="0">
                  <c:v>Verkoop</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B5A-455A-B9D3-8DD00CDD5D7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B74F-4EB7-BFB9-219F5D336ED1}"/>
              </c:ext>
            </c:extLst>
          </c:dPt>
          <c:cat>
            <c:strRef>
              <c:f>Blad1!$A$2:$A$3</c:f>
              <c:strCache>
                <c:ptCount val="2"/>
                <c:pt idx="0">
                  <c:v>1e kwrt</c:v>
                </c:pt>
                <c:pt idx="1">
                  <c:v>2e kwrt</c:v>
                </c:pt>
              </c:strCache>
            </c:strRef>
          </c:cat>
          <c:val>
            <c:numRef>
              <c:f>Blad1!$B$2:$B$3</c:f>
              <c:numCache>
                <c:formatCode>General</c:formatCode>
                <c:ptCount val="2"/>
                <c:pt idx="0">
                  <c:v>1</c:v>
                </c:pt>
                <c:pt idx="1">
                  <c:v>9</c:v>
                </c:pt>
              </c:numCache>
            </c:numRef>
          </c:val>
          <c:extLst xmlns:c16r2="http://schemas.microsoft.com/office/drawing/2015/06/chart">
            <c:ext xmlns:c16="http://schemas.microsoft.com/office/drawing/2014/chart" uri="{C3380CC4-5D6E-409C-BE32-E72D297353CC}">
              <c16:uniqueId val="{00000000-B74F-4EB7-BFB9-219F5D336E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08798429235617E-3"/>
          <c:y val="0"/>
          <c:w val="0.90364582233051838"/>
          <c:h val="0.95418115813175941"/>
        </c:manualLayout>
      </c:layout>
      <c:pieChart>
        <c:varyColors val="1"/>
        <c:ser>
          <c:idx val="0"/>
          <c:order val="0"/>
          <c:tx>
            <c:strRef>
              <c:f>Blad1!$B$1</c:f>
              <c:strCache>
                <c:ptCount val="1"/>
                <c:pt idx="0">
                  <c:v>Verkoop</c:v>
                </c:pt>
              </c:strCache>
            </c:strRef>
          </c:tx>
          <c:explosion val="4"/>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2E3-45DF-8197-032605990AA1}"/>
              </c:ext>
            </c:extLst>
          </c:dPt>
          <c:dPt>
            <c:idx val="1"/>
            <c:bubble3D val="0"/>
            <c:explosion val="8"/>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2E3-45DF-8197-032605990AA1}"/>
              </c:ext>
            </c:extLst>
          </c:dPt>
          <c:cat>
            <c:strRef>
              <c:f>Blad1!$A$2:$A$3</c:f>
              <c:strCache>
                <c:ptCount val="2"/>
                <c:pt idx="0">
                  <c:v>1e kwrt</c:v>
                </c:pt>
                <c:pt idx="1">
                  <c:v>2e kwrt</c:v>
                </c:pt>
              </c:strCache>
            </c:strRef>
          </c:cat>
          <c:val>
            <c:numRef>
              <c:f>Blad1!$B$2:$B$3</c:f>
              <c:numCache>
                <c:formatCode>General</c:formatCode>
                <c:ptCount val="2"/>
                <c:pt idx="0">
                  <c:v>1</c:v>
                </c:pt>
                <c:pt idx="1">
                  <c:v>5</c:v>
                </c:pt>
              </c:numCache>
            </c:numRef>
          </c:val>
          <c:extLst xmlns:c16r2="http://schemas.microsoft.com/office/drawing/2015/06/chart">
            <c:ext xmlns:c16="http://schemas.microsoft.com/office/drawing/2014/chart" uri="{C3380CC4-5D6E-409C-BE32-E72D297353CC}">
              <c16:uniqueId val="{00000004-02E3-45DF-8197-032605990A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E4E481-F005-44E2-857B-47E00EA14660}" type="doc">
      <dgm:prSet loTypeId="urn:microsoft.com/office/officeart/2005/8/layout/hProcess9" loCatId="process" qsTypeId="urn:microsoft.com/office/officeart/2005/8/quickstyle/simple1" qsCatId="simple" csTypeId="urn:microsoft.com/office/officeart/2005/8/colors/accent1_2" csCatId="accent1" phldr="1"/>
      <dgm:spPr/>
    </dgm:pt>
    <dgm:pt modelId="{8F1F1786-0035-4889-921A-A256F9FAA579}">
      <dgm:prSet phldrT="[Tekst]"/>
      <dgm:spPr>
        <a:solidFill>
          <a:srgbClr val="82847C"/>
        </a:solidFill>
      </dgm:spPr>
      <dgm:t>
        <a:bodyPr/>
        <a:lstStyle/>
        <a:p>
          <a:r>
            <a:rPr lang="nl-NL" dirty="0" smtClean="0"/>
            <a:t>Goed gehoor</a:t>
          </a:r>
          <a:endParaRPr lang="nl-NL" dirty="0"/>
        </a:p>
      </dgm:t>
    </dgm:pt>
    <dgm:pt modelId="{63C43BC1-A203-4576-B124-72D654E5C48F}" type="parTrans" cxnId="{6D5EF5A9-65F2-4761-823A-012DBB0DDB6F}">
      <dgm:prSet/>
      <dgm:spPr/>
      <dgm:t>
        <a:bodyPr/>
        <a:lstStyle/>
        <a:p>
          <a:endParaRPr lang="nl-NL"/>
        </a:p>
      </dgm:t>
    </dgm:pt>
    <dgm:pt modelId="{F1B8E6D1-89FD-46F2-B448-071EB4D423C0}" type="sibTrans" cxnId="{6D5EF5A9-65F2-4761-823A-012DBB0DDB6F}">
      <dgm:prSet/>
      <dgm:spPr/>
      <dgm:t>
        <a:bodyPr/>
        <a:lstStyle/>
        <a:p>
          <a:endParaRPr lang="nl-NL"/>
        </a:p>
      </dgm:t>
    </dgm:pt>
    <dgm:pt modelId="{7A3ACA20-39C4-41EF-8A31-F8AB4702F6DA}">
      <dgm:prSet phldrT="[Tekst]"/>
      <dgm:spPr>
        <a:solidFill>
          <a:srgbClr val="82847C"/>
        </a:solidFill>
      </dgm:spPr>
      <dgm:t>
        <a:bodyPr/>
        <a:lstStyle/>
        <a:p>
          <a:r>
            <a:rPr lang="nl-NL" dirty="0" smtClean="0"/>
            <a:t>Overbelasting oren</a:t>
          </a:r>
          <a:endParaRPr lang="nl-NL" dirty="0"/>
        </a:p>
      </dgm:t>
    </dgm:pt>
    <dgm:pt modelId="{E0A91BA2-8E7B-4723-8B9C-05D8E7140C9F}" type="parTrans" cxnId="{39CF3FD9-D409-4617-A0DC-1ACE9F6F4A4E}">
      <dgm:prSet/>
      <dgm:spPr/>
      <dgm:t>
        <a:bodyPr/>
        <a:lstStyle/>
        <a:p>
          <a:endParaRPr lang="nl-NL"/>
        </a:p>
      </dgm:t>
    </dgm:pt>
    <dgm:pt modelId="{313C0F65-B7C9-4B7C-8028-DE387469EA31}" type="sibTrans" cxnId="{39CF3FD9-D409-4617-A0DC-1ACE9F6F4A4E}">
      <dgm:prSet/>
      <dgm:spPr/>
      <dgm:t>
        <a:bodyPr/>
        <a:lstStyle/>
        <a:p>
          <a:endParaRPr lang="nl-NL"/>
        </a:p>
      </dgm:t>
    </dgm:pt>
    <dgm:pt modelId="{69484269-6EA1-4E1F-889F-98C14A46E44A}">
      <dgm:prSet phldrT="[Tekst]"/>
      <dgm:spPr>
        <a:solidFill>
          <a:srgbClr val="82847C"/>
        </a:solidFill>
      </dgm:spPr>
      <dgm:t>
        <a:bodyPr/>
        <a:lstStyle/>
        <a:p>
          <a:r>
            <a:rPr lang="nl-NL" dirty="0" smtClean="0"/>
            <a:t>Piep in je oor</a:t>
          </a:r>
          <a:endParaRPr lang="nl-NL" dirty="0"/>
        </a:p>
      </dgm:t>
    </dgm:pt>
    <dgm:pt modelId="{B4DBCA42-106C-4430-8C5D-3842AFC478C7}" type="parTrans" cxnId="{E764A958-5D0A-4948-BA81-9E35E12FA8BB}">
      <dgm:prSet/>
      <dgm:spPr/>
      <dgm:t>
        <a:bodyPr/>
        <a:lstStyle/>
        <a:p>
          <a:endParaRPr lang="nl-NL"/>
        </a:p>
      </dgm:t>
    </dgm:pt>
    <dgm:pt modelId="{89BFB3B3-1529-44AB-9F7E-F0C1723C53BA}" type="sibTrans" cxnId="{E764A958-5D0A-4948-BA81-9E35E12FA8BB}">
      <dgm:prSet/>
      <dgm:spPr/>
      <dgm:t>
        <a:bodyPr/>
        <a:lstStyle/>
        <a:p>
          <a:endParaRPr lang="nl-NL"/>
        </a:p>
      </dgm:t>
    </dgm:pt>
    <dgm:pt modelId="{921AC3B9-5EFB-4A42-A533-A561DCB3D8D5}">
      <dgm:prSet/>
      <dgm:spPr>
        <a:solidFill>
          <a:srgbClr val="82847C"/>
        </a:solidFill>
      </dgm:spPr>
      <dgm:t>
        <a:bodyPr/>
        <a:lstStyle/>
        <a:p>
          <a:r>
            <a:rPr lang="nl-NL" dirty="0" smtClean="0"/>
            <a:t>Tinnitus</a:t>
          </a:r>
          <a:endParaRPr lang="nl-NL" dirty="0"/>
        </a:p>
      </dgm:t>
    </dgm:pt>
    <dgm:pt modelId="{4917D60A-6988-455C-8BBB-B2B8B34CACF2}" type="parTrans" cxnId="{CEA8427C-B291-43C7-B7FE-14EF406459DC}">
      <dgm:prSet/>
      <dgm:spPr/>
      <dgm:t>
        <a:bodyPr/>
        <a:lstStyle/>
        <a:p>
          <a:endParaRPr lang="nl-NL"/>
        </a:p>
      </dgm:t>
    </dgm:pt>
    <dgm:pt modelId="{63256FC8-F440-4EEC-9813-6E4B8BC9ADC5}" type="sibTrans" cxnId="{CEA8427C-B291-43C7-B7FE-14EF406459DC}">
      <dgm:prSet/>
      <dgm:spPr/>
      <dgm:t>
        <a:bodyPr/>
        <a:lstStyle/>
        <a:p>
          <a:endParaRPr lang="nl-NL"/>
        </a:p>
      </dgm:t>
    </dgm:pt>
    <dgm:pt modelId="{1289160F-85B0-4182-A737-8F41C9A9477B}" type="pres">
      <dgm:prSet presAssocID="{1CE4E481-F005-44E2-857B-47E00EA14660}" presName="CompostProcess" presStyleCnt="0">
        <dgm:presLayoutVars>
          <dgm:dir/>
          <dgm:resizeHandles val="exact"/>
        </dgm:presLayoutVars>
      </dgm:prSet>
      <dgm:spPr/>
    </dgm:pt>
    <dgm:pt modelId="{157105C0-71F5-4F65-9479-090347235740}" type="pres">
      <dgm:prSet presAssocID="{1CE4E481-F005-44E2-857B-47E00EA14660}" presName="arrow" presStyleLbl="bgShp" presStyleIdx="0" presStyleCnt="1"/>
      <dgm:spPr>
        <a:solidFill>
          <a:srgbClr val="FF6600"/>
        </a:solidFill>
      </dgm:spPr>
    </dgm:pt>
    <dgm:pt modelId="{318C6098-F1A6-4591-99CD-766242E94E2F}" type="pres">
      <dgm:prSet presAssocID="{1CE4E481-F005-44E2-857B-47E00EA14660}" presName="linearProcess" presStyleCnt="0"/>
      <dgm:spPr/>
    </dgm:pt>
    <dgm:pt modelId="{3273F174-4FA1-4A87-8EC2-29D59FA21D4C}" type="pres">
      <dgm:prSet presAssocID="{8F1F1786-0035-4889-921A-A256F9FAA579}" presName="textNode" presStyleLbl="node1" presStyleIdx="0" presStyleCnt="4">
        <dgm:presLayoutVars>
          <dgm:bulletEnabled val="1"/>
        </dgm:presLayoutVars>
      </dgm:prSet>
      <dgm:spPr/>
      <dgm:t>
        <a:bodyPr/>
        <a:lstStyle/>
        <a:p>
          <a:endParaRPr lang="nl-NL"/>
        </a:p>
      </dgm:t>
    </dgm:pt>
    <dgm:pt modelId="{F6D760D7-1912-4649-AEB8-23AB219C7ACD}" type="pres">
      <dgm:prSet presAssocID="{F1B8E6D1-89FD-46F2-B448-071EB4D423C0}" presName="sibTrans" presStyleCnt="0"/>
      <dgm:spPr/>
    </dgm:pt>
    <dgm:pt modelId="{D994D09C-083B-45B9-AE7B-61FDC566CA07}" type="pres">
      <dgm:prSet presAssocID="{7A3ACA20-39C4-41EF-8A31-F8AB4702F6DA}" presName="textNode" presStyleLbl="node1" presStyleIdx="1" presStyleCnt="4">
        <dgm:presLayoutVars>
          <dgm:bulletEnabled val="1"/>
        </dgm:presLayoutVars>
      </dgm:prSet>
      <dgm:spPr/>
      <dgm:t>
        <a:bodyPr/>
        <a:lstStyle/>
        <a:p>
          <a:endParaRPr lang="nl-NL"/>
        </a:p>
      </dgm:t>
    </dgm:pt>
    <dgm:pt modelId="{7A5E039E-379F-49C3-B4AE-2053F296C582}" type="pres">
      <dgm:prSet presAssocID="{313C0F65-B7C9-4B7C-8028-DE387469EA31}" presName="sibTrans" presStyleCnt="0"/>
      <dgm:spPr/>
    </dgm:pt>
    <dgm:pt modelId="{CED3C799-B5F3-4195-B6CA-03B4CB0BC6CE}" type="pres">
      <dgm:prSet presAssocID="{69484269-6EA1-4E1F-889F-98C14A46E44A}" presName="textNode" presStyleLbl="node1" presStyleIdx="2" presStyleCnt="4">
        <dgm:presLayoutVars>
          <dgm:bulletEnabled val="1"/>
        </dgm:presLayoutVars>
      </dgm:prSet>
      <dgm:spPr/>
      <dgm:t>
        <a:bodyPr/>
        <a:lstStyle/>
        <a:p>
          <a:endParaRPr lang="nl-NL"/>
        </a:p>
      </dgm:t>
    </dgm:pt>
    <dgm:pt modelId="{34F2498B-A82D-458C-8CE6-3C8C8838C1A5}" type="pres">
      <dgm:prSet presAssocID="{89BFB3B3-1529-44AB-9F7E-F0C1723C53BA}" presName="sibTrans" presStyleCnt="0"/>
      <dgm:spPr/>
    </dgm:pt>
    <dgm:pt modelId="{A1678BE4-C2DA-4985-A6F7-DFC11C2BA722}" type="pres">
      <dgm:prSet presAssocID="{921AC3B9-5EFB-4A42-A533-A561DCB3D8D5}" presName="textNode" presStyleLbl="node1" presStyleIdx="3" presStyleCnt="4">
        <dgm:presLayoutVars>
          <dgm:bulletEnabled val="1"/>
        </dgm:presLayoutVars>
      </dgm:prSet>
      <dgm:spPr/>
      <dgm:t>
        <a:bodyPr/>
        <a:lstStyle/>
        <a:p>
          <a:endParaRPr lang="nl-NL"/>
        </a:p>
      </dgm:t>
    </dgm:pt>
  </dgm:ptLst>
  <dgm:cxnLst>
    <dgm:cxn modelId="{6D5EF5A9-65F2-4761-823A-012DBB0DDB6F}" srcId="{1CE4E481-F005-44E2-857B-47E00EA14660}" destId="{8F1F1786-0035-4889-921A-A256F9FAA579}" srcOrd="0" destOrd="0" parTransId="{63C43BC1-A203-4576-B124-72D654E5C48F}" sibTransId="{F1B8E6D1-89FD-46F2-B448-071EB4D423C0}"/>
    <dgm:cxn modelId="{7296329D-4E2D-4273-BA9B-283E83F660F5}" type="presOf" srcId="{8F1F1786-0035-4889-921A-A256F9FAA579}" destId="{3273F174-4FA1-4A87-8EC2-29D59FA21D4C}" srcOrd="0" destOrd="0" presId="urn:microsoft.com/office/officeart/2005/8/layout/hProcess9"/>
    <dgm:cxn modelId="{CEA8427C-B291-43C7-B7FE-14EF406459DC}" srcId="{1CE4E481-F005-44E2-857B-47E00EA14660}" destId="{921AC3B9-5EFB-4A42-A533-A561DCB3D8D5}" srcOrd="3" destOrd="0" parTransId="{4917D60A-6988-455C-8BBB-B2B8B34CACF2}" sibTransId="{63256FC8-F440-4EEC-9813-6E4B8BC9ADC5}"/>
    <dgm:cxn modelId="{300358D8-8E09-473C-80BD-CE1ADDD334E7}" type="presOf" srcId="{69484269-6EA1-4E1F-889F-98C14A46E44A}" destId="{CED3C799-B5F3-4195-B6CA-03B4CB0BC6CE}" srcOrd="0" destOrd="0" presId="urn:microsoft.com/office/officeart/2005/8/layout/hProcess9"/>
    <dgm:cxn modelId="{E764A958-5D0A-4948-BA81-9E35E12FA8BB}" srcId="{1CE4E481-F005-44E2-857B-47E00EA14660}" destId="{69484269-6EA1-4E1F-889F-98C14A46E44A}" srcOrd="2" destOrd="0" parTransId="{B4DBCA42-106C-4430-8C5D-3842AFC478C7}" sibTransId="{89BFB3B3-1529-44AB-9F7E-F0C1723C53BA}"/>
    <dgm:cxn modelId="{029D79D6-5AE6-4333-A783-474988A21F82}" type="presOf" srcId="{921AC3B9-5EFB-4A42-A533-A561DCB3D8D5}" destId="{A1678BE4-C2DA-4985-A6F7-DFC11C2BA722}" srcOrd="0" destOrd="0" presId="urn:microsoft.com/office/officeart/2005/8/layout/hProcess9"/>
    <dgm:cxn modelId="{163F97D1-0B22-4D35-B92C-581B8F4DE192}" type="presOf" srcId="{7A3ACA20-39C4-41EF-8A31-F8AB4702F6DA}" destId="{D994D09C-083B-45B9-AE7B-61FDC566CA07}" srcOrd="0" destOrd="0" presId="urn:microsoft.com/office/officeart/2005/8/layout/hProcess9"/>
    <dgm:cxn modelId="{39CF3FD9-D409-4617-A0DC-1ACE9F6F4A4E}" srcId="{1CE4E481-F005-44E2-857B-47E00EA14660}" destId="{7A3ACA20-39C4-41EF-8A31-F8AB4702F6DA}" srcOrd="1" destOrd="0" parTransId="{E0A91BA2-8E7B-4723-8B9C-05D8E7140C9F}" sibTransId="{313C0F65-B7C9-4B7C-8028-DE387469EA31}"/>
    <dgm:cxn modelId="{DEBD30F8-030C-4D71-A3C3-BAD949B3DFE7}" type="presOf" srcId="{1CE4E481-F005-44E2-857B-47E00EA14660}" destId="{1289160F-85B0-4182-A737-8F41C9A9477B}" srcOrd="0" destOrd="0" presId="urn:microsoft.com/office/officeart/2005/8/layout/hProcess9"/>
    <dgm:cxn modelId="{48F6B7A9-4751-4882-A27B-B072F3018F1A}" type="presParOf" srcId="{1289160F-85B0-4182-A737-8F41C9A9477B}" destId="{157105C0-71F5-4F65-9479-090347235740}" srcOrd="0" destOrd="0" presId="urn:microsoft.com/office/officeart/2005/8/layout/hProcess9"/>
    <dgm:cxn modelId="{AB1272A2-0CA4-498F-BB55-96A2E6B93701}" type="presParOf" srcId="{1289160F-85B0-4182-A737-8F41C9A9477B}" destId="{318C6098-F1A6-4591-99CD-766242E94E2F}" srcOrd="1" destOrd="0" presId="urn:microsoft.com/office/officeart/2005/8/layout/hProcess9"/>
    <dgm:cxn modelId="{70FA70CE-AE03-48C2-82DF-58D11E5882BF}" type="presParOf" srcId="{318C6098-F1A6-4591-99CD-766242E94E2F}" destId="{3273F174-4FA1-4A87-8EC2-29D59FA21D4C}" srcOrd="0" destOrd="0" presId="urn:microsoft.com/office/officeart/2005/8/layout/hProcess9"/>
    <dgm:cxn modelId="{753F7F15-A819-4463-91BE-53EF6D19671F}" type="presParOf" srcId="{318C6098-F1A6-4591-99CD-766242E94E2F}" destId="{F6D760D7-1912-4649-AEB8-23AB219C7ACD}" srcOrd="1" destOrd="0" presId="urn:microsoft.com/office/officeart/2005/8/layout/hProcess9"/>
    <dgm:cxn modelId="{208DF732-6729-4A29-9D36-76BFB1490B03}" type="presParOf" srcId="{318C6098-F1A6-4591-99CD-766242E94E2F}" destId="{D994D09C-083B-45B9-AE7B-61FDC566CA07}" srcOrd="2" destOrd="0" presId="urn:microsoft.com/office/officeart/2005/8/layout/hProcess9"/>
    <dgm:cxn modelId="{C8F691D3-4C75-47FA-AB55-6C92A14B60B6}" type="presParOf" srcId="{318C6098-F1A6-4591-99CD-766242E94E2F}" destId="{7A5E039E-379F-49C3-B4AE-2053F296C582}" srcOrd="3" destOrd="0" presId="urn:microsoft.com/office/officeart/2005/8/layout/hProcess9"/>
    <dgm:cxn modelId="{5DC0971B-1821-4226-97A1-7C76CC443485}" type="presParOf" srcId="{318C6098-F1A6-4591-99CD-766242E94E2F}" destId="{CED3C799-B5F3-4195-B6CA-03B4CB0BC6CE}" srcOrd="4" destOrd="0" presId="urn:microsoft.com/office/officeart/2005/8/layout/hProcess9"/>
    <dgm:cxn modelId="{B8D4BD8D-14B1-4205-8255-4819061A1065}" type="presParOf" srcId="{318C6098-F1A6-4591-99CD-766242E94E2F}" destId="{34F2498B-A82D-458C-8CE6-3C8C8838C1A5}" srcOrd="5" destOrd="0" presId="urn:microsoft.com/office/officeart/2005/8/layout/hProcess9"/>
    <dgm:cxn modelId="{4BDA74A3-492F-47F2-B211-45CEF19B56A6}" type="presParOf" srcId="{318C6098-F1A6-4591-99CD-766242E94E2F}" destId="{A1678BE4-C2DA-4985-A6F7-DFC11C2BA722}"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105C0-71F5-4F65-9479-090347235740}">
      <dsp:nvSpPr>
        <dsp:cNvPr id="0" name=""/>
        <dsp:cNvSpPr/>
      </dsp:nvSpPr>
      <dsp:spPr>
        <a:xfrm>
          <a:off x="754379" y="0"/>
          <a:ext cx="8549640" cy="4022725"/>
        </a:xfrm>
        <a:prstGeom prst="rightArrow">
          <a:avLst/>
        </a:prstGeom>
        <a:solidFill>
          <a:srgbClr val="FF6600"/>
        </a:solidFill>
        <a:ln>
          <a:noFill/>
        </a:ln>
        <a:effectLst/>
      </dsp:spPr>
      <dsp:style>
        <a:lnRef idx="0">
          <a:scrgbClr r="0" g="0" b="0"/>
        </a:lnRef>
        <a:fillRef idx="1">
          <a:scrgbClr r="0" g="0" b="0"/>
        </a:fillRef>
        <a:effectRef idx="0">
          <a:scrgbClr r="0" g="0" b="0"/>
        </a:effectRef>
        <a:fontRef idx="minor"/>
      </dsp:style>
    </dsp:sp>
    <dsp:sp modelId="{3273F174-4FA1-4A87-8EC2-29D59FA21D4C}">
      <dsp:nvSpPr>
        <dsp:cNvPr id="0" name=""/>
        <dsp:cNvSpPr/>
      </dsp:nvSpPr>
      <dsp:spPr>
        <a:xfrm>
          <a:off x="519" y="1206817"/>
          <a:ext cx="2388917" cy="1609090"/>
        </a:xfrm>
        <a:prstGeom prst="roundRect">
          <a:avLst/>
        </a:prstGeom>
        <a:solidFill>
          <a:srgbClr val="8284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smtClean="0"/>
            <a:t>Goed gehoor</a:t>
          </a:r>
          <a:endParaRPr lang="nl-NL" sz="2800" kern="1200" dirty="0"/>
        </a:p>
      </dsp:txBody>
      <dsp:txXfrm>
        <a:off x="79068" y="1285366"/>
        <a:ext cx="2231819" cy="1451992"/>
      </dsp:txXfrm>
    </dsp:sp>
    <dsp:sp modelId="{D994D09C-083B-45B9-AE7B-61FDC566CA07}">
      <dsp:nvSpPr>
        <dsp:cNvPr id="0" name=""/>
        <dsp:cNvSpPr/>
      </dsp:nvSpPr>
      <dsp:spPr>
        <a:xfrm>
          <a:off x="2556667" y="1206817"/>
          <a:ext cx="2388917" cy="1609090"/>
        </a:xfrm>
        <a:prstGeom prst="roundRect">
          <a:avLst/>
        </a:prstGeom>
        <a:solidFill>
          <a:srgbClr val="8284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smtClean="0"/>
            <a:t>Overbelasting oren</a:t>
          </a:r>
          <a:endParaRPr lang="nl-NL" sz="2800" kern="1200" dirty="0"/>
        </a:p>
      </dsp:txBody>
      <dsp:txXfrm>
        <a:off x="2635216" y="1285366"/>
        <a:ext cx="2231819" cy="1451992"/>
      </dsp:txXfrm>
    </dsp:sp>
    <dsp:sp modelId="{CED3C799-B5F3-4195-B6CA-03B4CB0BC6CE}">
      <dsp:nvSpPr>
        <dsp:cNvPr id="0" name=""/>
        <dsp:cNvSpPr/>
      </dsp:nvSpPr>
      <dsp:spPr>
        <a:xfrm>
          <a:off x="5112815" y="1206817"/>
          <a:ext cx="2388917" cy="1609090"/>
        </a:xfrm>
        <a:prstGeom prst="roundRect">
          <a:avLst/>
        </a:prstGeom>
        <a:solidFill>
          <a:srgbClr val="8284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smtClean="0"/>
            <a:t>Piep in je oor</a:t>
          </a:r>
          <a:endParaRPr lang="nl-NL" sz="2800" kern="1200" dirty="0"/>
        </a:p>
      </dsp:txBody>
      <dsp:txXfrm>
        <a:off x="5191364" y="1285366"/>
        <a:ext cx="2231819" cy="1451992"/>
      </dsp:txXfrm>
    </dsp:sp>
    <dsp:sp modelId="{A1678BE4-C2DA-4985-A6F7-DFC11C2BA722}">
      <dsp:nvSpPr>
        <dsp:cNvPr id="0" name=""/>
        <dsp:cNvSpPr/>
      </dsp:nvSpPr>
      <dsp:spPr>
        <a:xfrm>
          <a:off x="7668963" y="1206817"/>
          <a:ext cx="2388917" cy="1609090"/>
        </a:xfrm>
        <a:prstGeom prst="roundRect">
          <a:avLst/>
        </a:prstGeom>
        <a:solidFill>
          <a:srgbClr val="82847C"/>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nl-NL" sz="2800" kern="1200" dirty="0" smtClean="0"/>
            <a:t>Tinnitus</a:t>
          </a:r>
          <a:endParaRPr lang="nl-NL" sz="2800" kern="1200" dirty="0"/>
        </a:p>
      </dsp:txBody>
      <dsp:txXfrm>
        <a:off x="7747512" y="1285366"/>
        <a:ext cx="2231819" cy="14519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C0164-82BF-4BCC-8480-1405C356E962}" type="datetimeFigureOut">
              <a:rPr lang="nl-NL" smtClean="0"/>
              <a:t>24-12-2019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DAD4D-C90D-4604-AB33-D534FEFE4474}" type="slidenum">
              <a:rPr lang="nl-NL" smtClean="0"/>
              <a:t>‹nr.›</a:t>
            </a:fld>
            <a:endParaRPr lang="nl-NL"/>
          </a:p>
        </p:txBody>
      </p:sp>
    </p:spTree>
    <p:extLst>
      <p:ext uri="{BB962C8B-B14F-4D97-AF65-F5344CB8AC3E}">
        <p14:creationId xmlns:p14="http://schemas.microsoft.com/office/powerpoint/2010/main" val="134909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orcheck.nl/gehoorschade/hoe-ontstaat-schade/zo-klinkt-he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GzTsOxoA1s&amp;list=PL0C76591177044D36&amp;index=1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kahoot.i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orcheck.nl/test-jezelf/hoe-hoog-kom-jij/"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hoortest.oorcheck.n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oorcheck.nl/"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oorcheck.nl/muziekspeler/veilige-koptelefo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npnbdo9bO1I"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meo.com/14005173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jGzTsOxoA1s&amp;list=PL0C76591177044D36&amp;index=1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smtClean="0"/>
              <a:t>Ga</a:t>
            </a:r>
            <a:r>
              <a:rPr lang="nl-NL" i="1" baseline="0" dirty="0" smtClean="0"/>
              <a:t> naar onderstaande link en</a:t>
            </a:r>
            <a:r>
              <a:rPr lang="nl-NL" i="1" dirty="0" smtClean="0"/>
              <a:t> z</a:t>
            </a:r>
            <a:r>
              <a:rPr lang="nl-NL" sz="1200" i="1" kern="1200" dirty="0" smtClean="0">
                <a:solidFill>
                  <a:schemeClr val="tx1"/>
                </a:solidFill>
                <a:effectLst/>
                <a:latin typeface="+mn-lt"/>
                <a:ea typeface="+mn-ea"/>
                <a:cs typeface="+mn-cs"/>
              </a:rPr>
              <a:t>et de piep zonder iets</a:t>
            </a:r>
            <a:r>
              <a:rPr lang="nl-NL" sz="1200" i="1" kern="1200" baseline="0" dirty="0" smtClean="0">
                <a:solidFill>
                  <a:schemeClr val="tx1"/>
                </a:solidFill>
                <a:effectLst/>
                <a:latin typeface="+mn-lt"/>
                <a:ea typeface="+mn-ea"/>
                <a:cs typeface="+mn-cs"/>
              </a:rPr>
              <a:t> erover te zeggen tegen de studenten </a:t>
            </a:r>
            <a:r>
              <a:rPr lang="nl-NL" sz="1200" i="1" kern="1200" dirty="0" smtClean="0">
                <a:solidFill>
                  <a:schemeClr val="tx1"/>
                </a:solidFill>
                <a:effectLst/>
                <a:latin typeface="+mn-lt"/>
                <a:ea typeface="+mn-ea"/>
                <a:cs typeface="+mn-cs"/>
              </a:rPr>
              <a:t>aan.</a:t>
            </a:r>
            <a:endParaRPr lang="nl-NL" u="none" dirty="0" smtClean="0">
              <a:solidFill>
                <a:schemeClr val="tx1"/>
              </a:solid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u="sng" dirty="0" smtClean="0">
                <a:solidFill>
                  <a:srgbClr val="359EAF"/>
                </a:solidFill>
                <a:hlinkClick r:id="rId3"/>
              </a:rPr>
              <a:t>http://www.oorcheck.nl/gehoorschade/hoe-ontstaat-schade/zo-klinkt-het/</a:t>
            </a:r>
            <a:endParaRPr lang="nl-NL" u="sng" dirty="0" smtClean="0">
              <a:solidFill>
                <a:srgbClr val="359EAF"/>
              </a:solidFill>
            </a:endParaRPr>
          </a:p>
          <a:p>
            <a:r>
              <a:rPr lang="nl-NL" sz="1200" i="1" kern="1200" dirty="0" smtClean="0">
                <a:solidFill>
                  <a:schemeClr val="tx1"/>
                </a:solidFill>
                <a:effectLst/>
                <a:latin typeface="+mn-lt"/>
                <a:ea typeface="+mn-ea"/>
                <a:cs typeface="+mn-cs"/>
              </a:rPr>
              <a:t>Zorg er voor dat het geluid het doet, anders is het verrassingseffect weg. De piep duurt ongeveer 25 seconden. </a:t>
            </a:r>
            <a:r>
              <a:rPr lang="nl-NL" sz="1200" b="1" i="1" kern="1200" dirty="0" smtClean="0">
                <a:solidFill>
                  <a:schemeClr val="tx1"/>
                </a:solidFill>
                <a:effectLst/>
                <a:latin typeface="+mn-lt"/>
                <a:ea typeface="+mn-ea"/>
                <a:cs typeface="+mn-cs"/>
              </a:rPr>
              <a:t>Let op: </a:t>
            </a:r>
            <a:r>
              <a:rPr lang="nl-NL" sz="1200" i="1" kern="1200" dirty="0" smtClean="0">
                <a:solidFill>
                  <a:schemeClr val="tx1"/>
                </a:solidFill>
                <a:effectLst/>
                <a:latin typeface="+mn-lt"/>
                <a:ea typeface="+mn-ea"/>
                <a:cs typeface="+mn-cs"/>
              </a:rPr>
              <a:t>zet het geluid op maximaal 20%, het fragment speelt op hoog volume af en dit kan pijnlijk zijn. Let op als er slechthorende studenten in de klas zitten kan het geluid bij hen anders/pijnlijk overkomen.</a:t>
            </a:r>
          </a:p>
          <a:p>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Begin te praten tijdens de piep en kijk hoe de studenten reageren op de piep. (</a:t>
            </a:r>
            <a:r>
              <a:rPr lang="nl-NL" sz="1200" kern="1200" dirty="0" smtClean="0">
                <a:solidFill>
                  <a:schemeClr val="tx1"/>
                </a:solidFill>
                <a:effectLst/>
                <a:latin typeface="+mn-lt"/>
                <a:ea typeface="+mn-ea"/>
                <a:cs typeface="+mn-cs"/>
              </a:rPr>
              <a:t>Dit doen we zodat de jongeren ervaren hoe het is om te leven met een constante piep in de oren</a:t>
            </a:r>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Voorbeeldtekst:</a:t>
            </a:r>
            <a:r>
              <a:rPr lang="nl-NL" sz="1200" kern="1200" dirty="0" smtClean="0">
                <a:solidFill>
                  <a:schemeClr val="tx1"/>
                </a:solidFill>
                <a:effectLst/>
                <a:latin typeface="+mn-lt"/>
                <a:ea typeface="+mn-ea"/>
                <a:cs typeface="+mn-cs"/>
              </a:rPr>
              <a:t> “Vandaag gaan we het hebben over gehoorschade. En we gaan bespreken hoe je gehoorschade kunt voorkomen....” </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a:t>
            </a:fld>
            <a:endParaRPr lang="nl-NL"/>
          </a:p>
        </p:txBody>
      </p:sp>
    </p:spTree>
    <p:extLst>
      <p:ext uri="{BB962C8B-B14F-4D97-AF65-F5344CB8AC3E}">
        <p14:creationId xmlns:p14="http://schemas.microsoft.com/office/powerpoint/2010/main" val="3147854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Instructie: </a:t>
            </a:r>
            <a:r>
              <a:rPr lang="nl-NL" dirty="0" smtClean="0">
                <a:effectLst/>
              </a:rPr>
              <a:t>We gaan zo een filmpje bekijken en na afloop krijgen jullie daar een quiz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smtClean="0">
                <a:effectLst/>
              </a:rPr>
              <a:t>Speel filmpje af. </a:t>
            </a:r>
            <a:r>
              <a:rPr lang="nl-NL" u="sng" dirty="0" smtClean="0">
                <a:hlinkClick r:id="rId3"/>
              </a:rPr>
              <a:t>https://www.youtube.com/watch?v=jGzTsOxoA1s&amp;list=PL0C76591177044D36&amp;index=19</a:t>
            </a:r>
            <a:endParaRPr lang="nl-NL" u="sng" dirty="0" smtClean="0"/>
          </a:p>
          <a:p>
            <a:endParaRPr lang="nl-NL" i="1" dirty="0" smtClean="0">
              <a:effectLst/>
            </a:endParaRPr>
          </a:p>
          <a:p>
            <a:r>
              <a:rPr lang="nl-NL" i="1" dirty="0" smtClean="0">
                <a:effectLst/>
              </a:rPr>
              <a:t>Na het filmpje kunnen alle studenten naar </a:t>
            </a:r>
            <a:r>
              <a:rPr lang="nl-NL" i="1" dirty="0" smtClean="0">
                <a:effectLst/>
                <a:hlinkClick r:id="rId4"/>
              </a:rPr>
              <a:t>www.Kahoot.it</a:t>
            </a:r>
            <a:r>
              <a:rPr lang="nl-NL" i="1" dirty="0" smtClean="0">
                <a:effectLst/>
              </a:rPr>
              <a:t>. De docent heeft een Game PIN voor de studenten gekregen, die kunnen zij invullen. Speel daarna de quiz met elkaar. </a:t>
            </a:r>
            <a:endParaRPr lang="nl-NL" dirty="0" smtClean="0">
              <a:effectLst/>
            </a:endParaRPr>
          </a:p>
          <a:p>
            <a:r>
              <a:rPr lang="nl-NL" i="1" dirty="0" smtClean="0">
                <a:effectLst/>
              </a:rPr>
              <a:t> </a:t>
            </a:r>
            <a:endParaRPr lang="nl-NL" dirty="0" smtClean="0">
              <a:effectLst/>
            </a:endParaRPr>
          </a:p>
          <a:p>
            <a:r>
              <a:rPr lang="nl-NL" i="1" dirty="0" smtClean="0">
                <a:effectLst/>
              </a:rPr>
              <a:t>Bespreek: </a:t>
            </a:r>
            <a:r>
              <a:rPr lang="nl-NL" dirty="0" smtClean="0">
                <a:effectLst/>
              </a:rPr>
              <a:t>Wie heeft de meeste vragen goed? Bespreek ook met elkaar de antwoorden op de vragen en eventueel het filmpje. Wat vonden ze ervan, hadden ze dit verwacht?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10</a:t>
            </a:fld>
            <a:endParaRPr lang="nl-NL"/>
          </a:p>
        </p:txBody>
      </p:sp>
    </p:spTree>
    <p:extLst>
      <p:ext uri="{BB962C8B-B14F-4D97-AF65-F5344CB8AC3E}">
        <p14:creationId xmlns:p14="http://schemas.microsoft.com/office/powerpoint/2010/main" val="587938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a:t>
            </a:r>
            <a:r>
              <a:rPr lang="nl-NL" baseline="0" dirty="0" smtClean="0"/>
              <a:t> zien jullie de antwoorden van de quiz. </a:t>
            </a:r>
          </a:p>
          <a:p>
            <a:endParaRPr lang="nl-NL" baseline="0" dirty="0" smtClean="0"/>
          </a:p>
          <a:p>
            <a:r>
              <a:rPr lang="nl-NL" sz="1200" i="1" kern="1200" dirty="0" smtClean="0">
                <a:solidFill>
                  <a:schemeClr val="tx1"/>
                </a:solidFill>
                <a:effectLst/>
                <a:latin typeface="+mn-lt"/>
                <a:ea typeface="+mn-ea"/>
                <a:cs typeface="+mn-cs"/>
              </a:rPr>
              <a:t>Bespreek de antwoorden op de vraag. De achtergrondinformatie staat in de algemene handleiding. Hieronder staat extra informatie per antwoord.</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1</a:t>
            </a:r>
            <a:r>
              <a:rPr lang="nl-NL" sz="1200" kern="1200" dirty="0" smtClean="0">
                <a:solidFill>
                  <a:schemeClr val="tx1"/>
                </a:solidFill>
                <a:effectLst/>
                <a:latin typeface="+mn-lt"/>
                <a:ea typeface="+mn-ea"/>
                <a:cs typeface="+mn-cs"/>
              </a:rPr>
              <a:t>. Veel jongeren denken dat een piep in het oor erbij hoort als je een leuke avond hebt gehad. Dat het een teken is dat het een goed feestje was. Een piep in het oor betekent echter dat je oor overbelast is geweest en dat er op microniveau al schade is aan de haarcellen in het oor. Dit hoef je in het dagelijks leven nog niet te merken. Het is belangrijk om die piep de volgende keer te voorkomen. Zo wordt (ergere) gehoorschade voorkomen.</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2</a:t>
            </a:r>
            <a:r>
              <a:rPr lang="nl-NL" sz="1200" kern="1200" dirty="0" smtClean="0">
                <a:solidFill>
                  <a:schemeClr val="tx1"/>
                </a:solidFill>
                <a:effectLst/>
                <a:latin typeface="+mn-lt"/>
                <a:ea typeface="+mn-ea"/>
                <a:cs typeface="+mn-cs"/>
              </a:rPr>
              <a:t>. Het maakt voor je gehoor niet uit of je geluid mooi vindt of niet. Van vals zingen krijg je dus niet per se gehoorschade. En omgekeerd kun je ook als je muziek mooi vindt wel gehoorschade oplopen.</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3</a:t>
            </a:r>
            <a:r>
              <a:rPr lang="nl-NL" sz="1200" kern="1200" dirty="0" smtClean="0">
                <a:solidFill>
                  <a:schemeClr val="tx1"/>
                </a:solidFill>
                <a:effectLst/>
                <a:latin typeface="+mn-lt"/>
                <a:ea typeface="+mn-ea"/>
                <a:cs typeface="+mn-cs"/>
              </a:rPr>
              <a:t>. Stemmen in het hoofd zijn geen gevolg van gehoorschade.</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4</a:t>
            </a:r>
            <a:r>
              <a:rPr lang="nl-NL" sz="1200" kern="1200" dirty="0" smtClean="0">
                <a:solidFill>
                  <a:schemeClr val="tx1"/>
                </a:solidFill>
                <a:effectLst/>
                <a:latin typeface="+mn-lt"/>
                <a:ea typeface="+mn-ea"/>
                <a:cs typeface="+mn-cs"/>
              </a:rPr>
              <a:t>. Jongeren denken wel eens dat hun oren kunnen wennen aan harde geluiden. Dat je oren kunt trainen. Dit is niet het geval. Harde geluiden blijven even schadelijk. Het kan natuurlijk wel dat de jongeren al gehoorschade hebben opgelopen waardoor het geluid minder hard voelt. Maar ook als je gehoorschade hebt opgelopen kun je het altijd verergeren. Het is dus belangrijk om te houden wat je hebt en het gehoor te beschermen.</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5 en 6</a:t>
            </a:r>
            <a:r>
              <a:rPr lang="nl-NL" sz="1200" kern="1200" dirty="0" smtClean="0">
                <a:solidFill>
                  <a:schemeClr val="tx1"/>
                </a:solidFill>
                <a:effectLst/>
                <a:latin typeface="+mn-lt"/>
                <a:ea typeface="+mn-ea"/>
                <a:cs typeface="+mn-cs"/>
              </a:rPr>
              <a:t>. Gehoorschade is niet te genezen, voorkomen is daarom cruciaal. Een hoortoestel geneest je gehoor niet. Het versterkt het geluid wel waardoor je beter kunt horen. Maar het geluid dat je hoort met behulp van een hoortoestel is niet te vergelijken met het geluid dat je kunt horen met een gezond gehoor (veel blikkeriger). Vooral muziek, en geluiden in achtergrondgeluid zijn moeilijk om goed te krijgen met een hoortoestel.</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7.</a:t>
            </a:r>
            <a:r>
              <a:rPr lang="nl-NL" sz="1200" kern="1200" dirty="0" smtClean="0">
                <a:solidFill>
                  <a:schemeClr val="tx1"/>
                </a:solidFill>
                <a:effectLst/>
                <a:latin typeface="+mn-lt"/>
                <a:ea typeface="+mn-ea"/>
                <a:cs typeface="+mn-cs"/>
              </a:rPr>
              <a:t> Gehoorschade loop je op door een combinatie van </a:t>
            </a:r>
            <a:r>
              <a:rPr lang="nl-NL" sz="1200" b="1" kern="1200" dirty="0" smtClean="0">
                <a:solidFill>
                  <a:schemeClr val="tx1"/>
                </a:solidFill>
                <a:effectLst/>
                <a:latin typeface="+mn-lt"/>
                <a:ea typeface="+mn-ea"/>
                <a:cs typeface="+mn-cs"/>
              </a:rPr>
              <a:t>te veel</a:t>
            </a:r>
            <a:r>
              <a:rPr lang="nl-NL" sz="1200" kern="1200" dirty="0" smtClean="0">
                <a:solidFill>
                  <a:schemeClr val="tx1"/>
                </a:solidFill>
                <a:effectLst/>
                <a:latin typeface="+mn-lt"/>
                <a:ea typeface="+mn-ea"/>
                <a:cs typeface="+mn-cs"/>
              </a:rPr>
              <a:t>, </a:t>
            </a:r>
            <a:r>
              <a:rPr lang="nl-NL" sz="1200" b="1" kern="1200" dirty="0" smtClean="0">
                <a:solidFill>
                  <a:schemeClr val="tx1"/>
                </a:solidFill>
                <a:effectLst/>
                <a:latin typeface="+mn-lt"/>
                <a:ea typeface="+mn-ea"/>
                <a:cs typeface="+mn-cs"/>
              </a:rPr>
              <a:t>te vaak</a:t>
            </a:r>
            <a:r>
              <a:rPr lang="nl-NL" sz="1200" kern="1200" dirty="0" smtClean="0">
                <a:solidFill>
                  <a:schemeClr val="tx1"/>
                </a:solidFill>
                <a:effectLst/>
                <a:latin typeface="+mn-lt"/>
                <a:ea typeface="+mn-ea"/>
                <a:cs typeface="+mn-cs"/>
              </a:rPr>
              <a:t> aan </a:t>
            </a:r>
            <a:r>
              <a:rPr lang="nl-NL" sz="1200" b="1" kern="1200" dirty="0" smtClean="0">
                <a:solidFill>
                  <a:schemeClr val="tx1"/>
                </a:solidFill>
                <a:effectLst/>
                <a:latin typeface="+mn-lt"/>
                <a:ea typeface="+mn-ea"/>
                <a:cs typeface="+mn-cs"/>
              </a:rPr>
              <a:t>te harde</a:t>
            </a:r>
            <a:r>
              <a:rPr lang="nl-NL" sz="1200" kern="1200" dirty="0" smtClean="0">
                <a:solidFill>
                  <a:schemeClr val="tx1"/>
                </a:solidFill>
                <a:effectLst/>
                <a:latin typeface="+mn-lt"/>
                <a:ea typeface="+mn-ea"/>
                <a:cs typeface="+mn-cs"/>
              </a:rPr>
              <a:t> geluiden blootgesteld worden. Je loopt niet door 1 keer hardere muziek gehoorschade op. Het kan wel zijn dat 1 bepaalde keer de druppel was die de emmer deed overlopen. Alle blootstellingen aan hard geluid tellen namelijk bij elkaar op. Ook als geluid boven de 120 decibel is kun je acuut (in een keer) gehoorschade oplopen. Maar muziek zal niet snel op dat niveau worden afgespeeld omdat 120 decibel boven de pijngrens is. </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8</a:t>
            </a:r>
            <a:r>
              <a:rPr lang="nl-NL" sz="1200" kern="1200" dirty="0" smtClean="0">
                <a:solidFill>
                  <a:schemeClr val="tx1"/>
                </a:solidFill>
                <a:effectLst/>
                <a:latin typeface="+mn-lt"/>
                <a:ea typeface="+mn-ea"/>
                <a:cs typeface="+mn-cs"/>
              </a:rPr>
              <a:t>. Koorts is geen gevolg van gehoorschade. De andere antwoorden wel.  </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9.</a:t>
            </a:r>
            <a:r>
              <a:rPr lang="nl-NL" sz="1200" kern="1200" dirty="0" smtClean="0">
                <a:solidFill>
                  <a:schemeClr val="tx1"/>
                </a:solidFill>
                <a:effectLst/>
                <a:latin typeface="+mn-lt"/>
                <a:ea typeface="+mn-ea"/>
                <a:cs typeface="+mn-cs"/>
              </a:rPr>
              <a:t> Jongeren denken vaak dat je met oordoppen in niet meer met je vrienden kunt praten. Met een oordop met muziekfilter in kun je elkaar echter juist beter verstaan als er harde muziek gedraaid wordt. Dus nog een reden om oordoppen met muziekfilter te gebruiken. Met schuimdoppen in kun je elkaar wel veel minder goed verstaan dus die moeten juist niet gebruikt worden.</a:t>
            </a:r>
          </a:p>
          <a:p>
            <a:r>
              <a:rPr lang="nl-NL"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Ad 10</a:t>
            </a:r>
            <a:r>
              <a:rPr lang="nl-NL" sz="1200" kern="1200" dirty="0" smtClean="0">
                <a:solidFill>
                  <a:schemeClr val="tx1"/>
                </a:solidFill>
                <a:effectLst/>
                <a:latin typeface="+mn-lt"/>
                <a:ea typeface="+mn-ea"/>
                <a:cs typeface="+mn-cs"/>
              </a:rPr>
              <a:t>. Een piep in het oor is een teken dat het gehoor beschadigd is. Het is echter niet omgekeerd zo dat als je geen piep hebt, dat je gehoor dus ook niet beschadigd is. Niet iedereen krijgt last van een piep in het oor bij overbelasting. Dus ook als je geen piep hebt kun je na verloop van tijd slechthorend worden als je je oren niet beschermd in hard geluid.</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Ad 11</a:t>
            </a:r>
            <a:r>
              <a:rPr lang="nl-NL" sz="1200" kern="1200" dirty="0" smtClean="0">
                <a:solidFill>
                  <a:schemeClr val="tx1"/>
                </a:solidFill>
                <a:effectLst/>
                <a:latin typeface="+mn-lt"/>
                <a:ea typeface="+mn-ea"/>
                <a:cs typeface="+mn-cs"/>
              </a:rPr>
              <a:t>. Het trommelvlies kan alleen scheuren bij hele harde knallen. Maar dat zijn knallen die harder dan het geluidsniveau van muziek. Bijvoorbeeld van vuurwerkbommen. De oorschelp en het gehoorbeentje de stijgbeugel zijn wel onderdelen van het oor, maar beschadigen niet door hard geluid.  </a:t>
            </a:r>
          </a:p>
          <a:p>
            <a:r>
              <a:rPr lang="nl-NL" sz="1200" kern="1200" dirty="0" smtClean="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11</a:t>
            </a:fld>
            <a:endParaRPr lang="nl-NL"/>
          </a:p>
        </p:txBody>
      </p:sp>
    </p:spTree>
    <p:extLst>
      <p:ext uri="{BB962C8B-B14F-4D97-AF65-F5344CB8AC3E}">
        <p14:creationId xmlns:p14="http://schemas.microsoft.com/office/powerpoint/2010/main" val="418156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r>
              <a:rPr lang="nl-NL" b="0" i="1" u="none" baseline="0" dirty="0" smtClean="0">
                <a:solidFill>
                  <a:srgbClr val="359EAF"/>
                </a:solidFill>
              </a:rPr>
              <a:t> de samenvatting:</a:t>
            </a:r>
          </a:p>
          <a:p>
            <a:pPr marL="285750" indent="-285750">
              <a:buFont typeface="Arial" panose="020B0604020202020204" pitchFamily="34" charset="0"/>
              <a:buChar char="•"/>
            </a:pPr>
            <a:r>
              <a:rPr lang="nl-NL" b="0" i="1" u="none" baseline="0" dirty="0" smtClean="0">
                <a:solidFill>
                  <a:srgbClr val="359EAF"/>
                </a:solidFill>
              </a:rPr>
              <a:t>“</a:t>
            </a:r>
            <a:r>
              <a:rPr lang="nl-NL" sz="1200" dirty="0" smtClean="0"/>
              <a:t>Je kunt gehoorschade oplopen door (te lang) te luisteren naar (te harde) muziek.</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Door gehoorschade heb je grotere kans op depressie, slaapproblemen en leerproblemen.</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Gehoorschade is niet te genezen, maar voorkomen kan makkelijk, door bijv. oordopjes te dragen. “</a:t>
            </a:r>
          </a:p>
          <a:p>
            <a:pPr marL="285750" indent="-285750">
              <a:buFont typeface="Arial" panose="020B0604020202020204" pitchFamily="34" charset="0"/>
              <a:buChar char="•"/>
            </a:pPr>
            <a:endParaRPr lang="nl-NL" sz="1200" b="0" i="1" u="none" dirty="0" smtClean="0">
              <a:solidFill>
                <a:srgbClr val="359EAF"/>
              </a:solidFill>
            </a:endParaRPr>
          </a:p>
          <a:p>
            <a:pPr marL="0" indent="0">
              <a:buFont typeface="Arial" panose="020B0604020202020204" pitchFamily="34" charset="0"/>
              <a:buNone/>
            </a:pPr>
            <a:endParaRPr lang="nl-NL" b="0" i="1" u="none"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r>
              <a:rPr lang="nl-NL" sz="1200" b="1" kern="1200" dirty="0" smtClean="0">
                <a:solidFill>
                  <a:schemeClr val="tx1"/>
                </a:solidFill>
                <a:effectLst/>
                <a:latin typeface="+mn-lt"/>
                <a:ea typeface="+mn-ea"/>
                <a:cs typeface="+mn-cs"/>
              </a:rPr>
              <a:t>Oorcheck op het MBO 3- Gehoorschade: Soorten &amp; Cijfers</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Hierin wordt behandeld welke soorten gehoorschade er zijn en hoe vaak die voorkomen bij mbo-studenten.</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12</a:t>
            </a:fld>
            <a:endParaRPr lang="nl-NL"/>
          </a:p>
        </p:txBody>
      </p:sp>
    </p:spTree>
    <p:extLst>
      <p:ext uri="{BB962C8B-B14F-4D97-AF65-F5344CB8AC3E}">
        <p14:creationId xmlns:p14="http://schemas.microsoft.com/office/powerpoint/2010/main" val="375634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Vb</a:t>
            </a:r>
            <a:r>
              <a:rPr lang="nl-NL" dirty="0" smtClean="0"/>
              <a:t> discussie/interactie pagina</a:t>
            </a: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13</a:t>
            </a:fld>
            <a:endParaRPr lang="nl-NL"/>
          </a:p>
        </p:txBody>
      </p:sp>
    </p:spTree>
    <p:extLst>
      <p:ext uri="{BB962C8B-B14F-4D97-AF65-F5344CB8AC3E}">
        <p14:creationId xmlns:p14="http://schemas.microsoft.com/office/powerpoint/2010/main" val="1730033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14</a:t>
            </a:fld>
            <a:endParaRPr lang="nl-NL" dirty="0"/>
          </a:p>
        </p:txBody>
      </p:sp>
    </p:spTree>
    <p:extLst>
      <p:ext uri="{BB962C8B-B14F-4D97-AF65-F5344CB8AC3E}">
        <p14:creationId xmlns:p14="http://schemas.microsoft.com/office/powerpoint/2010/main" val="3759261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sng" dirty="0" smtClean="0">
                <a:hlinkClick r:id="rId3"/>
              </a:rPr>
              <a:t>http://www.oorcheck.nl/test-jezelf/hoe-hoog-kom-jij/</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Instructie: </a:t>
            </a:r>
            <a:r>
              <a:rPr lang="nl-NL" sz="1200" kern="1200" dirty="0" smtClean="0">
                <a:solidFill>
                  <a:schemeClr val="tx1"/>
                </a:solidFill>
                <a:effectLst/>
                <a:latin typeface="+mn-lt"/>
                <a:ea typeface="+mn-ea"/>
                <a:cs typeface="+mn-cs"/>
              </a:rPr>
              <a:t>“We gaan een soort </a:t>
            </a:r>
            <a:r>
              <a:rPr lang="nl-NL" sz="1200" kern="1200" dirty="0" err="1" smtClean="0">
                <a:solidFill>
                  <a:schemeClr val="tx1"/>
                </a:solidFill>
                <a:effectLst/>
                <a:latin typeface="+mn-lt"/>
                <a:ea typeface="+mn-ea"/>
                <a:cs typeface="+mn-cs"/>
              </a:rPr>
              <a:t>hoortestje</a:t>
            </a:r>
            <a:r>
              <a:rPr lang="nl-NL" sz="1200" kern="1200" dirty="0" smtClean="0">
                <a:solidFill>
                  <a:schemeClr val="tx1"/>
                </a:solidFill>
                <a:effectLst/>
                <a:latin typeface="+mn-lt"/>
                <a:ea typeface="+mn-ea"/>
                <a:cs typeface="+mn-cs"/>
              </a:rPr>
              <a:t> doen: de frequentietest. Je hoort zo meteen een piepgeluid, dat steeds hoger wordt. We gaan allemaal staan en zodra je het geluid niet meer hoort, mag je gaan zitten. Kijk dan naar de leeftijd die daarbij hoort. Wie heeft de jongste oren in de klas? </a:t>
            </a:r>
            <a:r>
              <a:rPr lang="nl-NL" sz="1200" i="1" kern="1200" dirty="0" smtClean="0">
                <a:solidFill>
                  <a:schemeClr val="tx1"/>
                </a:solidFill>
                <a:effectLst/>
                <a:latin typeface="+mn-lt"/>
                <a:ea typeface="+mn-ea"/>
                <a:cs typeface="+mn-cs"/>
              </a:rPr>
              <a:t>(ook docent doet mee) </a:t>
            </a:r>
            <a:r>
              <a:rPr lang="nl-NL" sz="1200" b="1" kern="1200" dirty="0" smtClean="0">
                <a:solidFill>
                  <a:schemeClr val="tx1"/>
                </a:solidFill>
                <a:effectLst/>
                <a:latin typeface="+mn-lt"/>
                <a:ea typeface="+mn-ea"/>
                <a:cs typeface="+mn-cs"/>
              </a:rPr>
              <a:t>Let op: </a:t>
            </a:r>
            <a:r>
              <a:rPr lang="nl-NL" sz="1200" kern="1200" dirty="0" smtClean="0">
                <a:solidFill>
                  <a:schemeClr val="tx1"/>
                </a:solidFill>
                <a:effectLst/>
                <a:latin typeface="+mn-lt"/>
                <a:ea typeface="+mn-ea"/>
                <a:cs typeface="+mn-cs"/>
              </a:rPr>
              <a:t>zet het geluid op maximaal 20%, de test speelt op hoog volume af en kan pijnlijk zijn op een hoog volume.</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15</a:t>
            </a:fld>
            <a:endParaRPr lang="nl-NL"/>
          </a:p>
        </p:txBody>
      </p:sp>
    </p:spTree>
    <p:extLst>
      <p:ext uri="{BB962C8B-B14F-4D97-AF65-F5344CB8AC3E}">
        <p14:creationId xmlns:p14="http://schemas.microsoft.com/office/powerpoint/2010/main" val="2782976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u="sng" dirty="0" smtClean="0"/>
              <a:t>Verschillende soorten gehoorschade door hard</a:t>
            </a:r>
            <a:r>
              <a:rPr lang="nl-NL" i="0" u="sng" baseline="0" dirty="0" smtClean="0"/>
              <a:t> geluid</a:t>
            </a:r>
            <a:r>
              <a:rPr lang="nl-NL" i="0" u="sng" dirty="0" smtClean="0"/>
              <a:t>: </a:t>
            </a:r>
          </a:p>
          <a:p>
            <a:endParaRPr lang="nl-NL" i="0"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1" kern="1200" dirty="0" smtClean="0">
                <a:solidFill>
                  <a:schemeClr val="tx1"/>
                </a:solidFill>
                <a:effectLst/>
                <a:latin typeface="+mn-lt"/>
                <a:ea typeface="+mn-ea"/>
                <a:cs typeface="+mn-cs"/>
              </a:rPr>
              <a:t>Lawaai-slechthorendheid</a:t>
            </a:r>
            <a:r>
              <a:rPr lang="nl-NL" sz="1200" kern="1200" dirty="0" smtClean="0">
                <a:solidFill>
                  <a:schemeClr val="tx1"/>
                </a:solidFill>
                <a:effectLst/>
                <a:latin typeface="+mn-lt"/>
                <a:ea typeface="+mn-ea"/>
                <a:cs typeface="+mn-cs"/>
              </a:rPr>
              <a:t> betekent dat de slechthorendheid is ontstaan door harde geluiden, lawaai.  Het kan</a:t>
            </a:r>
            <a:r>
              <a:rPr lang="nl-NL" sz="1200" kern="1200" baseline="0" dirty="0" smtClean="0">
                <a:solidFill>
                  <a:schemeClr val="tx1"/>
                </a:solidFill>
                <a:effectLst/>
                <a:latin typeface="+mn-lt"/>
                <a:ea typeface="+mn-ea"/>
                <a:cs typeface="+mn-cs"/>
              </a:rPr>
              <a:t> zijn dat je de hogere tonen niet meer hoort zoals bij het </a:t>
            </a:r>
            <a:r>
              <a:rPr lang="nl-NL" sz="1200" kern="1200" baseline="0" dirty="0" err="1" smtClean="0">
                <a:solidFill>
                  <a:schemeClr val="tx1"/>
                </a:solidFill>
                <a:effectLst/>
                <a:latin typeface="+mn-lt"/>
                <a:ea typeface="+mn-ea"/>
                <a:cs typeface="+mn-cs"/>
              </a:rPr>
              <a:t>hoortestje</a:t>
            </a:r>
            <a:r>
              <a:rPr lang="nl-NL" sz="1200" kern="1200" baseline="0" dirty="0" smtClean="0">
                <a:solidFill>
                  <a:schemeClr val="tx1"/>
                </a:solidFill>
                <a:effectLst/>
                <a:latin typeface="+mn-lt"/>
                <a:ea typeface="+mn-ea"/>
                <a:cs typeface="+mn-cs"/>
              </a:rPr>
              <a:t> aan het begin. Het kan ook zijn dat je hoge tonen nog wel goed hoort, maar dat je moeite hebt om mensen te verstaan in een rumoerige ruimte. Bijvoorbeeld tijdens het uitgaan of bij een feestje, of bij een vergadering waar mensen door elkaar praten. Het kost dan veel meer moeite en energie om een gesprek te voeren.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Na het uitgaan of het horen van andere harde geluiden kun je een </a:t>
            </a:r>
            <a:r>
              <a:rPr lang="nl-NL" sz="1200" b="1" kern="1200" dirty="0" smtClean="0">
                <a:solidFill>
                  <a:schemeClr val="tx1"/>
                </a:solidFill>
                <a:effectLst/>
                <a:latin typeface="+mn-lt"/>
                <a:ea typeface="+mn-ea"/>
                <a:cs typeface="+mn-cs"/>
              </a:rPr>
              <a:t>ruis</a:t>
            </a:r>
            <a:r>
              <a:rPr lang="nl-NL" sz="1200" kern="1200" dirty="0" smtClean="0">
                <a:solidFill>
                  <a:schemeClr val="tx1"/>
                </a:solidFill>
                <a:effectLst/>
                <a:latin typeface="+mn-lt"/>
                <a:ea typeface="+mn-ea"/>
                <a:cs typeface="+mn-cs"/>
              </a:rPr>
              <a:t> of </a:t>
            </a:r>
            <a:r>
              <a:rPr lang="nl-NL" sz="1200" b="1" kern="1200" dirty="0" smtClean="0">
                <a:solidFill>
                  <a:schemeClr val="tx1"/>
                </a:solidFill>
                <a:effectLst/>
                <a:latin typeface="+mn-lt"/>
                <a:ea typeface="+mn-ea"/>
                <a:cs typeface="+mn-cs"/>
              </a:rPr>
              <a:t>piep</a:t>
            </a:r>
            <a:r>
              <a:rPr lang="nl-NL" sz="1200" kern="1200" dirty="0" smtClean="0">
                <a:solidFill>
                  <a:schemeClr val="tx1"/>
                </a:solidFill>
                <a:effectLst/>
                <a:latin typeface="+mn-lt"/>
                <a:ea typeface="+mn-ea"/>
                <a:cs typeface="+mn-cs"/>
              </a:rPr>
              <a:t> horen. Als deze tijdelijk is, is dit een ernstige waarschuwing. Je oren zijn dan overbelast en je gehoor is dan al een beetje beschadigd. Als je alsnog te vaak of te lang in aanraking komt met harde geluiden, kan deze piep blijvend worden. Je kan de piep dan de hele dag door horen en stopt nooit. Dan wordt het </a:t>
            </a:r>
            <a:r>
              <a:rPr lang="nl-NL" sz="1200" b="1" kern="1200" dirty="0" smtClean="0">
                <a:solidFill>
                  <a:schemeClr val="tx1"/>
                </a:solidFill>
                <a:effectLst/>
                <a:latin typeface="+mn-lt"/>
                <a:ea typeface="+mn-ea"/>
                <a:cs typeface="+mn-cs"/>
              </a:rPr>
              <a:t>tinnitus</a:t>
            </a:r>
            <a:r>
              <a:rPr lang="nl-NL" sz="1200" kern="1200" dirty="0" smtClean="0">
                <a:solidFill>
                  <a:schemeClr val="tx1"/>
                </a:solidFill>
                <a:effectLst/>
                <a:latin typeface="+mn-lt"/>
                <a:ea typeface="+mn-ea"/>
                <a:cs typeface="+mn-cs"/>
              </a:rPr>
              <a:t> of </a:t>
            </a:r>
            <a:r>
              <a:rPr lang="nl-NL" sz="1200" b="1" kern="1200" dirty="0" smtClean="0">
                <a:solidFill>
                  <a:schemeClr val="tx1"/>
                </a:solidFill>
                <a:effectLst/>
                <a:latin typeface="+mn-lt"/>
                <a:ea typeface="+mn-ea"/>
                <a:cs typeface="+mn-cs"/>
              </a:rPr>
              <a:t>oorsuizen</a:t>
            </a:r>
            <a:r>
              <a:rPr lang="nl-NL" sz="1200" kern="1200" dirty="0" smtClean="0">
                <a:solidFill>
                  <a:schemeClr val="tx1"/>
                </a:solidFill>
                <a:effectLst/>
                <a:latin typeface="+mn-lt"/>
                <a:ea typeface="+mn-ea"/>
                <a:cs typeface="+mn-cs"/>
              </a:rPr>
              <a:t> genoemd. Tinnitus ontstaat niet alleen door harde geluiden, maar het is wel een van de grootste oorzaken. Tinnitus kan ook ontstaan door bijvoorbeeld ouderdom, medicijnen of een te hoge bloeddruk. </a:t>
            </a:r>
          </a:p>
          <a:p>
            <a:pPr marL="171450" indent="-171450">
              <a:buFont typeface="Arial" panose="020B0604020202020204" pitchFamily="34" charset="0"/>
              <a:buChar char="•"/>
            </a:pPr>
            <a:endParaRPr lang="nl-NL"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Bij </a:t>
            </a:r>
            <a:r>
              <a:rPr lang="nl-NL" sz="1200" b="1" kern="1200" dirty="0" err="1" smtClean="0">
                <a:solidFill>
                  <a:schemeClr val="tx1"/>
                </a:solidFill>
                <a:effectLst/>
                <a:latin typeface="+mn-lt"/>
                <a:ea typeface="+mn-ea"/>
                <a:cs typeface="+mn-cs"/>
              </a:rPr>
              <a:t>hyperacusis</a:t>
            </a:r>
            <a:r>
              <a:rPr lang="nl-NL" sz="1200" kern="1200" dirty="0" smtClean="0">
                <a:solidFill>
                  <a:schemeClr val="tx1"/>
                </a:solidFill>
                <a:effectLst/>
                <a:latin typeface="+mn-lt"/>
                <a:ea typeface="+mn-ea"/>
                <a:cs typeface="+mn-cs"/>
              </a:rPr>
              <a:t> ben je overgevoelig voor normale geluiden. De kleinste geluiden hoor je dan heel hard en kunnen pijnlijk zijn.</a:t>
            </a:r>
          </a:p>
          <a:p>
            <a:pPr marL="171450" indent="-171450">
              <a:buFont typeface="Arial" panose="020B0604020202020204" pitchFamily="34" charset="0"/>
              <a:buChar char="•"/>
            </a:pPr>
            <a:endParaRPr lang="nl-NL"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smtClean="0">
                <a:solidFill>
                  <a:schemeClr val="tx1"/>
                </a:solidFill>
                <a:effectLst/>
                <a:latin typeface="+mn-lt"/>
                <a:ea typeface="+mn-ea"/>
                <a:cs typeface="+mn-cs"/>
              </a:rPr>
              <a:t>Andere aandoeningen zijn </a:t>
            </a:r>
            <a:r>
              <a:rPr lang="nl-NL" sz="1200" kern="1200" dirty="0" err="1" smtClean="0">
                <a:solidFill>
                  <a:schemeClr val="tx1"/>
                </a:solidFill>
                <a:effectLst/>
                <a:latin typeface="+mn-lt"/>
                <a:ea typeface="+mn-ea"/>
                <a:cs typeface="+mn-cs"/>
              </a:rPr>
              <a:t>distortie</a:t>
            </a:r>
            <a:r>
              <a:rPr lang="nl-NL" sz="1200" kern="1200" dirty="0" smtClean="0">
                <a:solidFill>
                  <a:schemeClr val="tx1"/>
                </a:solidFill>
                <a:effectLst/>
                <a:latin typeface="+mn-lt"/>
                <a:ea typeface="+mn-ea"/>
                <a:cs typeface="+mn-cs"/>
              </a:rPr>
              <a:t> en </a:t>
            </a:r>
            <a:r>
              <a:rPr lang="nl-NL" sz="1200" kern="1200" dirty="0" err="1" smtClean="0">
                <a:solidFill>
                  <a:schemeClr val="tx1"/>
                </a:solidFill>
                <a:effectLst/>
                <a:latin typeface="+mn-lt"/>
                <a:ea typeface="+mn-ea"/>
                <a:cs typeface="+mn-cs"/>
              </a:rPr>
              <a:t>diplacisus</a:t>
            </a:r>
            <a:r>
              <a:rPr lang="nl-NL" sz="1200" kern="1200" dirty="0" smtClean="0">
                <a:solidFill>
                  <a:schemeClr val="tx1"/>
                </a:solidFill>
                <a:effectLst/>
                <a:latin typeface="+mn-lt"/>
                <a:ea typeface="+mn-ea"/>
                <a:cs typeface="+mn-cs"/>
              </a:rPr>
              <a:t>. Bij </a:t>
            </a:r>
            <a:r>
              <a:rPr lang="nl-NL" sz="1200" b="1" kern="1200" dirty="0" err="1" smtClean="0">
                <a:solidFill>
                  <a:schemeClr val="tx1"/>
                </a:solidFill>
                <a:effectLst/>
                <a:latin typeface="+mn-lt"/>
                <a:ea typeface="+mn-ea"/>
                <a:cs typeface="+mn-cs"/>
              </a:rPr>
              <a:t>distortie</a:t>
            </a:r>
            <a:r>
              <a:rPr lang="nl-NL" sz="1200" kern="1200" dirty="0" smtClean="0">
                <a:solidFill>
                  <a:schemeClr val="tx1"/>
                </a:solidFill>
                <a:effectLst/>
                <a:latin typeface="+mn-lt"/>
                <a:ea typeface="+mn-ea"/>
                <a:cs typeface="+mn-cs"/>
              </a:rPr>
              <a:t> hoor je de geluiden vervormd en bij </a:t>
            </a:r>
            <a:r>
              <a:rPr lang="nl-NL" sz="1200" b="1" kern="1200" dirty="0" err="1" smtClean="0">
                <a:solidFill>
                  <a:schemeClr val="tx1"/>
                </a:solidFill>
                <a:effectLst/>
                <a:latin typeface="+mn-lt"/>
                <a:ea typeface="+mn-ea"/>
                <a:cs typeface="+mn-cs"/>
              </a:rPr>
              <a:t>diplacusis</a:t>
            </a:r>
            <a:r>
              <a:rPr lang="nl-NL" sz="1200" kern="1200" dirty="0" smtClean="0">
                <a:solidFill>
                  <a:schemeClr val="tx1"/>
                </a:solidFill>
                <a:effectLst/>
                <a:latin typeface="+mn-lt"/>
                <a:ea typeface="+mn-ea"/>
                <a:cs typeface="+mn-cs"/>
              </a:rPr>
              <a:t> hoor je met beide orden geluiden verschillend. Erg vervelend als je</a:t>
            </a:r>
            <a:r>
              <a:rPr lang="nl-NL" sz="1200" kern="1200" baseline="0" dirty="0" smtClean="0">
                <a:solidFill>
                  <a:schemeClr val="tx1"/>
                </a:solidFill>
                <a:effectLst/>
                <a:latin typeface="+mn-lt"/>
                <a:ea typeface="+mn-ea"/>
                <a:cs typeface="+mn-cs"/>
              </a:rPr>
              <a:t> bijvoorbeeld musicus of dj bent.</a:t>
            </a: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16</a:t>
            </a:fld>
            <a:endParaRPr lang="nl-NL"/>
          </a:p>
        </p:txBody>
      </p:sp>
    </p:spTree>
    <p:extLst>
      <p:ext uri="{BB962C8B-B14F-4D97-AF65-F5344CB8AC3E}">
        <p14:creationId xmlns:p14="http://schemas.microsoft.com/office/powerpoint/2010/main" val="336119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t>U kunt hier deze cijfers doornemen en bespreken.</a:t>
            </a:r>
            <a:r>
              <a:rPr lang="nl-NL" i="1" baseline="0" dirty="0" smtClean="0"/>
              <a:t> Bespreek met de studenten wat ze van deze cijfers vinden en wat zij doen.</a:t>
            </a:r>
          </a:p>
          <a:p>
            <a:r>
              <a:rPr lang="nl-NL" i="1" baseline="0" dirty="0" smtClean="0"/>
              <a:t>Voorbeeldtekst: </a:t>
            </a:r>
          </a:p>
          <a:p>
            <a:pPr marL="171450" indent="-171450">
              <a:buFont typeface="Arial" panose="020B0604020202020204" pitchFamily="34" charset="0"/>
              <a:buChar char="•"/>
            </a:pPr>
            <a:r>
              <a:rPr lang="nl-NL" i="0" baseline="0" dirty="0" smtClean="0"/>
              <a:t>In lesmodule 1 (piep in je oor) hebben jullie in de filmpjes gezien hoe het kan zijn om tinnitus te hebben. Aan deze cijfers zie je dat het risico op tinnitus best aanwezig is bij een gemiddelde mbo-student.</a:t>
            </a:r>
          </a:p>
          <a:p>
            <a:pPr marL="171450" indent="-171450">
              <a:buFont typeface="Arial" panose="020B0604020202020204" pitchFamily="34" charset="0"/>
              <a:buChar char="•"/>
            </a:pPr>
            <a:r>
              <a:rPr lang="nl-NL" i="0" baseline="0" dirty="0" smtClean="0"/>
              <a:t>In 2016 droegen de meeste mbo-studenten nog geen oordoppen tijdens het uitgaan. Afgelopen jaren hebben we gezien dat vooral tijdens festivals en concerten het gebruik van gehoorbescherming steeds normaler is geworden en dat steeds meer mensen rondlopen met oordoppen in. Tijdens het uitgaan begint het oordoppengebruik ook toe te nemen.</a:t>
            </a:r>
          </a:p>
          <a:p>
            <a:pPr marL="171450" indent="-171450">
              <a:buFont typeface="Arial" panose="020B0604020202020204" pitchFamily="34" charset="0"/>
              <a:buChar char="•"/>
            </a:pPr>
            <a:r>
              <a:rPr lang="nl-NL" i="0" baseline="0" dirty="0" smtClean="0"/>
              <a:t>Iedereen denkt dat alles is geregeld in Nederland, maar als het gaat om het voorkomen van gehoorschade in de vrije tijd dan zijn er geen regels of wetten die je beschermen. Er is alleen een convenant gesloten tussen de overheid en brancheverenigingen van festivals en poppodia. Een convenant is een vrijwillige afspraak. En de geluidsnorm die is afgesproken is nog steeds zo hoog dat gehoorbescherming nodig is om geen risico te lopen. </a:t>
            </a:r>
          </a:p>
          <a:p>
            <a:pPr marL="171450" indent="-171450">
              <a:buFont typeface="Arial" panose="020B0604020202020204" pitchFamily="34" charset="0"/>
              <a:buChar char="•"/>
            </a:pPr>
            <a:r>
              <a:rPr lang="nl-NL" i="0" baseline="0" dirty="0" smtClean="0"/>
              <a:t>Er zijn nog een heleboel uitgaansgelegenheden waar het convenant niet geldt; clubs, discotheken, cafés en kroegen, festivals die niet zijn aangesloten bij die brancheverenigingen. </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17</a:t>
            </a:fld>
            <a:endParaRPr lang="nl-NL"/>
          </a:p>
        </p:txBody>
      </p:sp>
    </p:spTree>
    <p:extLst>
      <p:ext uri="{BB962C8B-B14F-4D97-AF65-F5344CB8AC3E}">
        <p14:creationId xmlns:p14="http://schemas.microsoft.com/office/powerpoint/2010/main" val="2574014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i="1" baseline="0" dirty="0" smtClean="0"/>
              <a:t>Voorbeeldtekst: “</a:t>
            </a:r>
            <a:r>
              <a:rPr lang="nl-NL" baseline="0" dirty="0" smtClean="0"/>
              <a:t>We hebben net gezien dat de meesten geen oordoppen gebruiken bij het uitgaan. Als je geen oordoppen gebruikt loop je risico op gehoorschade in je vrije tijd. Hier zien we dat je ook op de werkvloer risico loopt op gehoorschade. ‘De harde geluiden in de vrije tijd (muziek/klussen </a:t>
            </a:r>
            <a:r>
              <a:rPr lang="nl-NL" baseline="0" dirty="0" err="1" smtClean="0"/>
              <a:t>etc</a:t>
            </a:r>
            <a:r>
              <a:rPr lang="nl-NL" baseline="0" dirty="0" smtClean="0"/>
              <a:t>) en tijdens het werk tellen bij elkaar op waardoor de kans op gehoorschade groter wordt. </a:t>
            </a:r>
          </a:p>
          <a:p>
            <a:pPr marL="0" indent="0">
              <a:buFontTx/>
              <a:buNone/>
            </a:pPr>
            <a:endParaRPr lang="nl-NL" baseline="0" dirty="0" smtClean="0"/>
          </a:p>
          <a:p>
            <a:pPr marL="0" indent="0">
              <a:buFontTx/>
              <a:buNone/>
            </a:pPr>
            <a:r>
              <a:rPr lang="nl-NL" baseline="0" dirty="0" smtClean="0"/>
              <a:t>Op welke manier hebben jullie nu in je opleiding of later in je werk te maken met harde geluiden? </a:t>
            </a:r>
          </a:p>
          <a:p>
            <a:pPr marL="0" indent="0">
              <a:buFontTx/>
              <a:buNone/>
            </a:pPr>
            <a:r>
              <a:rPr lang="nl-NL" baseline="0" dirty="0" smtClean="0"/>
              <a:t>Wat kun je doen om te voorkomen dat je in hard geluid zit op je werk?”</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18</a:t>
            </a:fld>
            <a:endParaRPr lang="nl-NL"/>
          </a:p>
        </p:txBody>
      </p:sp>
    </p:spTree>
    <p:extLst>
      <p:ext uri="{BB962C8B-B14F-4D97-AF65-F5344CB8AC3E}">
        <p14:creationId xmlns:p14="http://schemas.microsoft.com/office/powerpoint/2010/main" val="355898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Wil je weten of</a:t>
            </a:r>
            <a:r>
              <a:rPr lang="nl-NL" sz="1200" kern="1200" baseline="0" dirty="0" smtClean="0">
                <a:solidFill>
                  <a:schemeClr val="tx1"/>
                </a:solidFill>
                <a:effectLst/>
                <a:latin typeface="+mn-lt"/>
                <a:ea typeface="+mn-ea"/>
                <a:cs typeface="+mn-cs"/>
              </a:rPr>
              <a:t> geluid te hard is? Dat kun je meten met een decibelmeter. Hier zijn ook apps voor.</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Hoe hard het geluid is wordt uitgedrukt in decibel (dB). dB(A) is een weging waarbij de geluidssterktes gecorrigeerd zijn voor de gevoeligheid van het menselijke oor. Een verhoging van 3 dB is een verdubbeling van het geluidsniveau. Een geluidsverhoging van 3 dB betekent dat je de helft minder lang zonder risico aan die geluiden blootgesteld kunt worden. </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19</a:t>
            </a:fld>
            <a:endParaRPr lang="nl-NL"/>
          </a:p>
        </p:txBody>
      </p:sp>
    </p:spTree>
    <p:extLst>
      <p:ext uri="{BB962C8B-B14F-4D97-AF65-F5344CB8AC3E}">
        <p14:creationId xmlns:p14="http://schemas.microsoft.com/office/powerpoint/2010/main" val="230112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Zet de piep uit. Haak in op de reacties en bespreek de volgende vragen:</a:t>
            </a:r>
          </a:p>
          <a:p>
            <a:endParaRPr lang="nl-NL" sz="1200" kern="1200" dirty="0" smtClean="0">
              <a:solidFill>
                <a:schemeClr val="tx1"/>
              </a:solidFill>
              <a:effectLst/>
              <a:latin typeface="+mn-lt"/>
              <a:ea typeface="+mn-ea"/>
              <a:cs typeface="+mn-cs"/>
            </a:endParaRPr>
          </a:p>
          <a:p>
            <a:pPr marL="228600" indent="-228600">
              <a:buFont typeface="+mj-lt"/>
              <a:buAutoNum type="arabicPeriod"/>
            </a:pPr>
            <a:r>
              <a:rPr lang="nl-NL" sz="1200" kern="1200" dirty="0" smtClean="0">
                <a:solidFill>
                  <a:schemeClr val="tx1"/>
                </a:solidFill>
                <a:effectLst/>
                <a:latin typeface="+mn-lt"/>
                <a:ea typeface="+mn-ea"/>
                <a:cs typeface="+mn-cs"/>
              </a:rPr>
              <a:t>Hoe vonden jullie het om zo’n piep te horen terwijl we met elkaar aan het praten waren? </a:t>
            </a:r>
          </a:p>
          <a:p>
            <a:pPr marL="228600" indent="-228600">
              <a:buFont typeface="+mj-lt"/>
              <a:buAutoNum type="arabicPeriod"/>
            </a:pPr>
            <a:r>
              <a:rPr lang="nl-NL" sz="1200" kern="1200" dirty="0" smtClean="0">
                <a:solidFill>
                  <a:schemeClr val="tx1"/>
                </a:solidFill>
                <a:effectLst/>
                <a:latin typeface="+mn-lt"/>
                <a:ea typeface="+mn-ea"/>
                <a:cs typeface="+mn-cs"/>
              </a:rPr>
              <a:t>Wie herkent zo’n piep in het oor? </a:t>
            </a:r>
          </a:p>
          <a:p>
            <a:pPr marL="228600" indent="-228600">
              <a:buFont typeface="+mj-lt"/>
              <a:buAutoNum type="arabicPeriod"/>
            </a:pPr>
            <a:r>
              <a:rPr lang="nl-NL" sz="1200" kern="1200" dirty="0" smtClean="0">
                <a:solidFill>
                  <a:schemeClr val="tx1"/>
                </a:solidFill>
                <a:effectLst/>
                <a:latin typeface="+mn-lt"/>
                <a:ea typeface="+mn-ea"/>
                <a:cs typeface="+mn-cs"/>
              </a:rPr>
              <a:t>Wanneer heb je weleens een piep in je oor?</a:t>
            </a:r>
          </a:p>
          <a:p>
            <a:pPr marL="228600" indent="-228600">
              <a:buFont typeface="+mj-lt"/>
              <a:buAutoNum type="arabicPeriod"/>
            </a:pPr>
            <a:r>
              <a:rPr lang="nl-NL" sz="1200" kern="1200" dirty="0" smtClean="0">
                <a:solidFill>
                  <a:schemeClr val="tx1"/>
                </a:solidFill>
                <a:effectLst/>
                <a:latin typeface="+mn-lt"/>
                <a:ea typeface="+mn-ea"/>
                <a:cs typeface="+mn-cs"/>
              </a:rPr>
              <a:t>Wat betekent het als je een piep in je oor hebt?</a:t>
            </a:r>
          </a:p>
          <a:p>
            <a:pPr marL="0" indent="0">
              <a:buFontTx/>
              <a:buNone/>
            </a:pP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a:t>
            </a:fld>
            <a:endParaRPr lang="nl-NL"/>
          </a:p>
        </p:txBody>
      </p:sp>
    </p:spTree>
    <p:extLst>
      <p:ext uri="{BB962C8B-B14F-4D97-AF65-F5344CB8AC3E}">
        <p14:creationId xmlns:p14="http://schemas.microsoft.com/office/powerpoint/2010/main" val="276795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r>
              <a:rPr lang="nl-NL" b="0" i="1" u="none" baseline="0" dirty="0" smtClean="0">
                <a:solidFill>
                  <a:srgbClr val="359EAF"/>
                </a:solidFill>
              </a:rPr>
              <a:t> de samenvatting:</a:t>
            </a:r>
          </a:p>
          <a:p>
            <a:pPr marL="285750" indent="-285750">
              <a:buFont typeface="Arial" panose="020B0604020202020204" pitchFamily="34" charset="0"/>
              <a:buChar char="•"/>
            </a:pPr>
            <a:r>
              <a:rPr lang="nl-NL" b="0" i="1" u="none" baseline="0" dirty="0" smtClean="0">
                <a:solidFill>
                  <a:srgbClr val="359EAF"/>
                </a:solidFill>
              </a:rPr>
              <a:t>“</a:t>
            </a:r>
            <a:r>
              <a:rPr lang="nl-NL" sz="1200" dirty="0" smtClean="0"/>
              <a:t>Vormen van gehoorschade: tinnitus, </a:t>
            </a:r>
            <a:r>
              <a:rPr lang="nl-NL" sz="1200" dirty="0" err="1" smtClean="0"/>
              <a:t>hyperacusis</a:t>
            </a:r>
            <a:r>
              <a:rPr lang="nl-NL" sz="1200" dirty="0" smtClean="0"/>
              <a:t> en gehoorverlies</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Een veilige geluidslimiet is niet wettelijk geregeld voor de vrije tijd!</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1 op de 5 heeft tinnitus of zal dit oplopen. </a:t>
            </a:r>
            <a:r>
              <a:rPr lang="nl-NL" sz="1200" dirty="0" err="1" smtClean="0"/>
              <a:t>Zul</a:t>
            </a:r>
            <a:r>
              <a:rPr lang="nl-NL" sz="1200" dirty="0" smtClean="0"/>
              <a:t> je met jouw beroepskeuze extra op je gehoor moeten letten?“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r>
              <a:rPr lang="nl-NL" sz="1200" b="1" kern="1200" dirty="0" smtClean="0">
                <a:solidFill>
                  <a:schemeClr val="tx1"/>
                </a:solidFill>
                <a:effectLst/>
                <a:latin typeface="+mn-lt"/>
                <a:ea typeface="+mn-ea"/>
                <a:cs typeface="+mn-cs"/>
              </a:rPr>
              <a:t>Oorcheck op het MBO 4-  Oorcheck en Oordoppen</a:t>
            </a: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Hierin wordt een echte online</a:t>
            </a:r>
            <a:r>
              <a:rPr lang="nl-NL" sz="1200" b="1" kern="1200" baseline="0" dirty="0" smtClean="0">
                <a:solidFill>
                  <a:schemeClr val="tx1"/>
                </a:solidFill>
                <a:effectLst/>
                <a:latin typeface="+mn-lt"/>
                <a:ea typeface="+mn-ea"/>
                <a:cs typeface="+mn-cs"/>
              </a:rPr>
              <a:t> hoortest gedaan en behandeld hoe (ergere) gehoorschade voorkomen kan worden.</a:t>
            </a:r>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20</a:t>
            </a:fld>
            <a:endParaRPr lang="nl-NL"/>
          </a:p>
        </p:txBody>
      </p:sp>
    </p:spTree>
    <p:extLst>
      <p:ext uri="{BB962C8B-B14F-4D97-AF65-F5344CB8AC3E}">
        <p14:creationId xmlns:p14="http://schemas.microsoft.com/office/powerpoint/2010/main" val="3109803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21</a:t>
            </a:fld>
            <a:endParaRPr lang="nl-NL" dirty="0"/>
          </a:p>
        </p:txBody>
      </p:sp>
    </p:spTree>
    <p:extLst>
      <p:ext uri="{BB962C8B-B14F-4D97-AF65-F5344CB8AC3E}">
        <p14:creationId xmlns:p14="http://schemas.microsoft.com/office/powerpoint/2010/main" val="281961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De studenten gaan de Oorcheck hoortest doen. De volledige</a:t>
            </a:r>
            <a:r>
              <a:rPr lang="nl-NL" sz="1200" i="1" kern="1200" baseline="0" dirty="0" smtClean="0">
                <a:solidFill>
                  <a:schemeClr val="tx1"/>
                </a:solidFill>
                <a:effectLst/>
                <a:latin typeface="+mn-lt"/>
                <a:ea typeface="+mn-ea"/>
                <a:cs typeface="+mn-cs"/>
              </a:rPr>
              <a:t> </a:t>
            </a:r>
            <a:r>
              <a:rPr lang="nl-NL" sz="1200" i="1" kern="1200" dirty="0" smtClean="0">
                <a:solidFill>
                  <a:schemeClr val="tx1"/>
                </a:solidFill>
                <a:effectLst/>
                <a:latin typeface="+mn-lt"/>
                <a:ea typeface="+mn-ea"/>
                <a:cs typeface="+mn-cs"/>
              </a:rPr>
              <a:t>link is </a:t>
            </a:r>
            <a:r>
              <a:rPr lang="nl-NL" u="sng" dirty="0" smtClean="0">
                <a:hlinkClick r:id="rId3"/>
              </a:rPr>
              <a:t>https://hoortest.oorcheck.nl/</a:t>
            </a:r>
            <a:r>
              <a:rPr lang="nl-NL" u="none" baseline="0" dirty="0" smtClean="0"/>
              <a:t> </a:t>
            </a:r>
            <a:r>
              <a:rPr lang="nl-NL" i="1" u="none" baseline="0" dirty="0" smtClean="0"/>
              <a:t>De test is ook te vinden via www.oorcheck.nl , de button ‘</a:t>
            </a:r>
            <a:r>
              <a:rPr lang="nl-NL" i="0" u="none" baseline="0" dirty="0" smtClean="0"/>
              <a:t>Doe hier de hoortest’. </a:t>
            </a:r>
            <a:r>
              <a:rPr lang="nl-NL" i="1" u="none" baseline="0" dirty="0" smtClean="0"/>
              <a:t>Of via het menu ‘</a:t>
            </a:r>
            <a:r>
              <a:rPr lang="nl-NL" i="0" u="none" baseline="0" dirty="0" smtClean="0"/>
              <a:t>Test Jezelf’. </a:t>
            </a:r>
            <a:endParaRPr lang="nl-NL"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Voorbeeldtekst:</a:t>
            </a:r>
            <a:r>
              <a:rPr lang="nl-NL" sz="1200" kern="1200" dirty="0" smtClean="0">
                <a:solidFill>
                  <a:schemeClr val="tx1"/>
                </a:solidFill>
                <a:effectLst/>
                <a:latin typeface="+mn-lt"/>
                <a:ea typeface="+mn-ea"/>
                <a:cs typeface="+mn-cs"/>
              </a:rPr>
              <a:t> “</a:t>
            </a:r>
            <a:r>
              <a:rPr lang="nl-NL" dirty="0" smtClean="0"/>
              <a:t>Veel jongeren hebben beginnende gehoorschade zonder dat ze het zelf doorhebben. Zoals</a:t>
            </a:r>
            <a:r>
              <a:rPr lang="nl-NL" baseline="0" dirty="0" smtClean="0"/>
              <a:t> je weet kun je gehoorschade niet genezen. Je kunt het alleen voorkomen. Ook als je al een beetje gehoorschade hebt is het goed om dat te weten, want dan kun je voorkomen dat het erger wordt en je er echt last van gaat krijgen in het dagelijks leven.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r>
              <a:rPr lang="nl-NL" sz="1200" kern="1200" dirty="0" smtClean="0">
                <a:solidFill>
                  <a:schemeClr val="tx1"/>
                </a:solidFill>
                <a:effectLst/>
                <a:latin typeface="+mn-lt"/>
                <a:ea typeface="+mn-ea"/>
                <a:cs typeface="+mn-cs"/>
              </a:rPr>
              <a:t>Jullie gaan nu zelfstandig de Oorcheck hoortest doen op </a:t>
            </a:r>
            <a:r>
              <a:rPr lang="nl-NL" sz="1200" u="sng" kern="1200" dirty="0" smtClean="0">
                <a:solidFill>
                  <a:schemeClr val="tx1"/>
                </a:solidFill>
                <a:effectLst/>
                <a:latin typeface="+mn-lt"/>
                <a:ea typeface="+mn-ea"/>
                <a:cs typeface="+mn-cs"/>
                <a:hlinkClick r:id="rId3"/>
              </a:rPr>
              <a:t>https://hoortest.oorcheck.nl/</a:t>
            </a:r>
            <a:r>
              <a:rPr lang="nl-NL" sz="1200" u="sng"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Neem de tips aan het einde goed door. Beantwoord daarna voor jezelf de 3 vragen die op het scherm staan. Probeer het eerst zelf te bedenken. Kijk daarna op de website </a:t>
            </a:r>
            <a:r>
              <a:rPr lang="nl-NL" sz="1200" u="sng" kern="1200" dirty="0" smtClean="0">
                <a:solidFill>
                  <a:schemeClr val="tx1"/>
                </a:solidFill>
                <a:effectLst/>
                <a:latin typeface="+mn-lt"/>
                <a:ea typeface="+mn-ea"/>
                <a:cs typeface="+mn-cs"/>
                <a:hlinkClick r:id="rId4"/>
              </a:rPr>
              <a:t>www.oorcheck.nl</a:t>
            </a:r>
            <a:r>
              <a:rPr lang="nl-NL" sz="1200" kern="1200" dirty="0" smtClean="0">
                <a:solidFill>
                  <a:schemeClr val="tx1"/>
                </a:solidFill>
                <a:effectLst/>
                <a:latin typeface="+mn-lt"/>
                <a:ea typeface="+mn-ea"/>
                <a:cs typeface="+mn-cs"/>
              </a:rPr>
              <a:t> en google voor het antwoord. “</a:t>
            </a:r>
          </a:p>
          <a:p>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u="sng" dirty="0" smtClean="0"/>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22</a:t>
            </a:fld>
            <a:endParaRPr lang="nl-NL"/>
          </a:p>
        </p:txBody>
      </p:sp>
    </p:spTree>
    <p:extLst>
      <p:ext uri="{BB962C8B-B14F-4D97-AF65-F5344CB8AC3E}">
        <p14:creationId xmlns:p14="http://schemas.microsoft.com/office/powerpoint/2010/main" val="2726158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Universele oordoppen met een muziekfilter </a:t>
            </a:r>
            <a:r>
              <a:rPr lang="nl-NL" sz="1200" kern="1200" dirty="0" smtClean="0">
                <a:solidFill>
                  <a:schemeClr val="tx1"/>
                </a:solidFill>
                <a:effectLst/>
                <a:latin typeface="+mn-lt"/>
                <a:ea typeface="+mn-ea"/>
                <a:cs typeface="+mn-cs"/>
              </a:rPr>
              <a:t>worden veel gebruikt in de discotheek of tijdens een concert. Ze zitten prettig en zijn nauwelijks zichtbaar. Het voordeel is dat je de muziek nog steeds goed kan horen of een goed gesprek kan voeren met de oordoppen in. Misschien zelfs nog wel beter dan zonder oordoppen in. Het filter dempt het geluid tot 15 dB. Een ander voordeel van deze doppen is dat ze meerdere keren bruikbaar zijn. Ze zijn ook verkrijgbaar met speciale filters voor tijdens het werk (laat je goed informeren over welk filter geschikt is voor jouw type werk). Je kunt deze doppen online kopen, bij de drogist of uit een automaat bij uitgaansgelegenheden.  De prijs ligt gemiddeld rond de €10 euro. </a:t>
            </a:r>
          </a:p>
          <a:p>
            <a:r>
              <a:rPr lang="nl-NL" sz="1200" kern="1200" dirty="0" smtClean="0">
                <a:solidFill>
                  <a:schemeClr val="tx1"/>
                </a:solidFill>
                <a:effectLst/>
                <a:latin typeface="+mn-lt"/>
                <a:ea typeface="+mn-ea"/>
                <a:cs typeface="+mn-cs"/>
              </a:rPr>
              <a:t> </a:t>
            </a:r>
          </a:p>
          <a:p>
            <a:r>
              <a:rPr lang="nl-NL" sz="1200" b="1" kern="1200" dirty="0" smtClean="0">
                <a:solidFill>
                  <a:schemeClr val="tx1"/>
                </a:solidFill>
                <a:effectLst/>
                <a:latin typeface="+mn-lt"/>
                <a:ea typeface="+mn-ea"/>
                <a:cs typeface="+mn-cs"/>
              </a:rPr>
              <a:t>Schuimdoppen</a:t>
            </a:r>
            <a:r>
              <a:rPr lang="nl-NL" sz="1200" kern="1200" dirty="0" smtClean="0">
                <a:solidFill>
                  <a:schemeClr val="tx1"/>
                </a:solidFill>
                <a:effectLst/>
                <a:latin typeface="+mn-lt"/>
                <a:ea typeface="+mn-ea"/>
                <a:cs typeface="+mn-cs"/>
              </a:rPr>
              <a:t> zijn een van de bekendste oordoppen. Deze oordoppen zijn vaak wat moeilijk om in te brengen, waardoor ze de gehoorgang niet goed afsluiten. Als de doppen wel goed afsluiten, wordt het geluid gedempt en vervormd. Dit is niet fijn als je nog wel muziek wilt horen. Eigenlijk zijn ze alleen geschikt als noodoplossing of voor heel sporadisch gebruik. Wel kunnen ze gebruikt worden tijdens het slapen, tegen omgevingsgeluiden. Let er dan wel op, dat ze goed in worden gedaan. Deze doppen mogen in principe maar één keer gebruikt worden. Schuimdoppen raden we niet aan wanneer je dagelijks veel met harde muziek te maken hebt of op je werk aan harde geluiden wordt blootgesteld. </a:t>
            </a:r>
          </a:p>
          <a:p>
            <a:r>
              <a:rPr lang="nl-NL" sz="1200" kern="1200" dirty="0" smtClean="0">
                <a:solidFill>
                  <a:schemeClr val="tx1"/>
                </a:solidFill>
                <a:effectLst/>
                <a:latin typeface="+mn-lt"/>
                <a:ea typeface="+mn-ea"/>
                <a:cs typeface="+mn-cs"/>
              </a:rPr>
              <a:t> </a:t>
            </a:r>
          </a:p>
          <a:p>
            <a:r>
              <a:rPr lang="nl-NL" sz="1200" b="1" kern="1200" dirty="0" err="1" smtClean="0">
                <a:solidFill>
                  <a:schemeClr val="tx1"/>
                </a:solidFill>
                <a:effectLst/>
                <a:latin typeface="+mn-lt"/>
                <a:ea typeface="+mn-ea"/>
                <a:cs typeface="+mn-cs"/>
              </a:rPr>
              <a:t>Otoplastieken</a:t>
            </a:r>
            <a:r>
              <a:rPr lang="nl-NL" sz="1200" kern="1200" dirty="0" smtClean="0">
                <a:solidFill>
                  <a:schemeClr val="tx1"/>
                </a:solidFill>
                <a:effectLst/>
                <a:latin typeface="+mn-lt"/>
                <a:ea typeface="+mn-ea"/>
                <a:cs typeface="+mn-cs"/>
              </a:rPr>
              <a:t> zijn op maat gemaakte oordoppen die bescherming kunnen bieden tot 30 decibel. Doordat ze prettig zijn om te dragen, zijn ze voor alle situaties geschikt, zowel voor uitgaan als voor werk. </a:t>
            </a:r>
            <a:r>
              <a:rPr lang="nl-NL" sz="1200" kern="1200" dirty="0" err="1" smtClean="0">
                <a:solidFill>
                  <a:schemeClr val="tx1"/>
                </a:solidFill>
                <a:effectLst/>
                <a:latin typeface="+mn-lt"/>
                <a:ea typeface="+mn-ea"/>
                <a:cs typeface="+mn-cs"/>
              </a:rPr>
              <a:t>Otoplastieken</a:t>
            </a:r>
            <a:r>
              <a:rPr lang="nl-NL" sz="1200" kern="1200" dirty="0" smtClean="0">
                <a:solidFill>
                  <a:schemeClr val="tx1"/>
                </a:solidFill>
                <a:effectLst/>
                <a:latin typeface="+mn-lt"/>
                <a:ea typeface="+mn-ea"/>
                <a:cs typeface="+mn-cs"/>
              </a:rPr>
              <a:t> kunnen van een filter worden voorzien, dan dempen ze bepaalde frequenties wel en andere niet. Hierdoor zijn ze erg geschikt voor tijdens het uitgaan. Je kunt elkaar gewoon blijven verstaan. Ook op het werk kun je ze goed gebruiken. Je kunt dan communiceren en alarmsignalen blijven horen, terwijl schadelijk geluid wordt tegengehouden. Op maat gemaakte oordoppen zijn verkrijgbaar bij audiciens of online te bestellen en kosten rond de €100. We adviseren om voor het werk </a:t>
            </a:r>
            <a:r>
              <a:rPr lang="nl-NL" sz="1200" kern="1200" dirty="0" err="1" smtClean="0">
                <a:solidFill>
                  <a:schemeClr val="tx1"/>
                </a:solidFill>
                <a:effectLst/>
                <a:latin typeface="+mn-lt"/>
                <a:ea typeface="+mn-ea"/>
                <a:cs typeface="+mn-cs"/>
              </a:rPr>
              <a:t>otoplastieken</a:t>
            </a:r>
            <a:r>
              <a:rPr lang="nl-NL" sz="1200" kern="1200" dirty="0" smtClean="0">
                <a:solidFill>
                  <a:schemeClr val="tx1"/>
                </a:solidFill>
                <a:effectLst/>
                <a:latin typeface="+mn-lt"/>
                <a:ea typeface="+mn-ea"/>
                <a:cs typeface="+mn-cs"/>
              </a:rPr>
              <a:t> te gebruiken. Ook als je veel en lang</a:t>
            </a:r>
            <a:r>
              <a:rPr lang="nl-NL" sz="1200" kern="1200" baseline="0" dirty="0" smtClean="0">
                <a:solidFill>
                  <a:schemeClr val="tx1"/>
                </a:solidFill>
                <a:effectLst/>
                <a:latin typeface="+mn-lt"/>
                <a:ea typeface="+mn-ea"/>
                <a:cs typeface="+mn-cs"/>
              </a:rPr>
              <a:t> uitgaat (bijv. festivals) zijn </a:t>
            </a:r>
            <a:r>
              <a:rPr lang="nl-NL" sz="1200" kern="1200" baseline="0" dirty="0" err="1" smtClean="0">
                <a:solidFill>
                  <a:schemeClr val="tx1"/>
                </a:solidFill>
                <a:effectLst/>
                <a:latin typeface="+mn-lt"/>
                <a:ea typeface="+mn-ea"/>
                <a:cs typeface="+mn-cs"/>
              </a:rPr>
              <a:t>otoplastieken</a:t>
            </a:r>
            <a:r>
              <a:rPr lang="nl-NL" sz="1200" kern="1200" baseline="0" dirty="0" smtClean="0">
                <a:solidFill>
                  <a:schemeClr val="tx1"/>
                </a:solidFill>
                <a:effectLst/>
                <a:latin typeface="+mn-lt"/>
                <a:ea typeface="+mn-ea"/>
                <a:cs typeface="+mn-cs"/>
              </a:rPr>
              <a:t> aan te raden.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b="1" kern="1200" dirty="0" err="1" smtClean="0">
                <a:solidFill>
                  <a:schemeClr val="tx1"/>
                </a:solidFill>
                <a:effectLst/>
                <a:latin typeface="+mn-lt"/>
                <a:ea typeface="+mn-ea"/>
                <a:cs typeface="+mn-cs"/>
              </a:rPr>
              <a:t>Oorkappen</a:t>
            </a:r>
            <a:r>
              <a:rPr lang="nl-NL" sz="1200" kern="1200" dirty="0" smtClean="0">
                <a:solidFill>
                  <a:schemeClr val="tx1"/>
                </a:solidFill>
                <a:effectLst/>
                <a:latin typeface="+mn-lt"/>
                <a:ea typeface="+mn-ea"/>
                <a:cs typeface="+mn-cs"/>
              </a:rPr>
              <a:t> kunnen dempen tot 30 decibel (dB(A))  (mits de oren goed worden omsloten). Ze zijn geschikt voor werksituaties waarbij 80 decibel (dB(A)) maar af en toe wordt overschreden, of om thuis te gebruiken bij het klussen. Ze zijn heel makkelijk op en af te zetten. Nadeel is dat oren warm en zweterig kunnen worden en dat elkaar verstaan en het horen van veiligheidssignalen moeilijker wordt. </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23</a:t>
            </a:fld>
            <a:endParaRPr lang="nl-NL"/>
          </a:p>
        </p:txBody>
      </p:sp>
    </p:spTree>
    <p:extLst>
      <p:ext uri="{BB962C8B-B14F-4D97-AF65-F5344CB8AC3E}">
        <p14:creationId xmlns:p14="http://schemas.microsoft.com/office/powerpoint/2010/main" val="187282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Voorbeeldtekst</a:t>
            </a:r>
            <a:r>
              <a:rPr lang="nl-NL" sz="1200" kern="1200" dirty="0" smtClean="0">
                <a:solidFill>
                  <a:schemeClr val="tx1"/>
                </a:solidFill>
                <a:effectLst/>
                <a:latin typeface="+mn-lt"/>
                <a:ea typeface="+mn-ea"/>
                <a:cs typeface="+mn-cs"/>
              </a:rPr>
              <a:t>: “Ga met elkaar in gesprek (in tweetallen/drietallen) over de antwoorden op vraag 1, 2, 3, 4 en 5.” </a:t>
            </a: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Bespreek daarna de antwoorden klassikaal.  De antwoorden op vraag 1 en 2 staan in de handleiding hoofdstuk 6.1. De antwoorden op vraag 4 en 5 staan in de handleiding hoofdstuk 6.3.</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Ga vooral in op de redenen om wel of geen oordoppen te gebruiken.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In de handleiding een overzicht van veelgehoorde redenen om geen oordoppen te gebruiken en informatie die je bij die redenen kunt bespreken.</a:t>
            </a:r>
            <a:endParaRPr lang="nl-NL" sz="1200" kern="1200" dirty="0" smtClean="0">
              <a:solidFill>
                <a:schemeClr val="tx1"/>
              </a:solidFill>
              <a:effectLst/>
              <a:latin typeface="+mn-lt"/>
              <a:ea typeface="+mn-ea"/>
              <a:cs typeface="+mn-cs"/>
            </a:endParaRPr>
          </a:p>
          <a:p>
            <a:pPr lvl="0"/>
            <a:endParaRPr lang="nl-NL" sz="1200" kern="1200" dirty="0" smtClean="0">
              <a:solidFill>
                <a:schemeClr val="tx1"/>
              </a:solidFill>
              <a:effectLst/>
              <a:latin typeface="+mn-lt"/>
              <a:ea typeface="+mn-ea"/>
              <a:cs typeface="+mn-cs"/>
            </a:endParaRPr>
          </a:p>
          <a:p>
            <a:endParaRPr lang="nl-NL" sz="1200" i="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Als je denkt dat het belangrijk is voor de doelgroep, is het goed om te bespreken of er angst is in de groep om het gehoor te testen. Dit kan bijvoorbeeld het geval zijn bij beroepen waarbij het gehoor heel belangrijk is, zoals muzikant of een geluidstechnicus. Dan wil je eigenlijk niet weten of je gehoor niet goed is.</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24</a:t>
            </a:fld>
            <a:endParaRPr lang="nl-NL"/>
          </a:p>
        </p:txBody>
      </p:sp>
    </p:spTree>
    <p:extLst>
      <p:ext uri="{BB962C8B-B14F-4D97-AF65-F5344CB8AC3E}">
        <p14:creationId xmlns:p14="http://schemas.microsoft.com/office/powerpoint/2010/main" val="6530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r>
              <a:rPr lang="nl-NL" b="0" i="1" u="none" baseline="0" dirty="0" smtClean="0">
                <a:solidFill>
                  <a:srgbClr val="359EAF"/>
                </a:solidFill>
              </a:rPr>
              <a:t> de samenvatting:</a:t>
            </a:r>
          </a:p>
          <a:p>
            <a:pPr marL="285750" indent="-285750">
              <a:buFont typeface="Arial" panose="020B0604020202020204" pitchFamily="34" charset="0"/>
              <a:buChar char="•"/>
            </a:pPr>
            <a:r>
              <a:rPr lang="nl-NL" b="0" i="1" u="none" baseline="0" dirty="0" smtClean="0">
                <a:solidFill>
                  <a:srgbClr val="359EAF"/>
                </a:solidFill>
              </a:rPr>
              <a:t>“</a:t>
            </a:r>
            <a:r>
              <a:rPr lang="nl-NL" sz="1200" dirty="0" smtClean="0"/>
              <a:t>Het is goed om je gehoor in de gaten te houden, bijvoorbeeld door 1 keer per jaar de Oorcheck hoortest te doen</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Soorten gehoorbescherming: universele oordoppen, schuimdoppen, </a:t>
            </a:r>
            <a:r>
              <a:rPr lang="nl-NL" sz="1200" dirty="0" err="1" smtClean="0"/>
              <a:t>otoplastieken</a:t>
            </a:r>
            <a:r>
              <a:rPr lang="nl-NL" sz="1200" dirty="0" smtClean="0"/>
              <a:t>, en oorkappen.</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Welke soort denk je veel te gaan gebruiken in jouw toekomstige beroep?“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5- Muziekspelers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het muziekluistergedrag met </a:t>
            </a:r>
            <a:r>
              <a:rPr lang="nl-NL" b="1" u="none" baseline="0" dirty="0" err="1" smtClean="0">
                <a:solidFill>
                  <a:srgbClr val="359EAF"/>
                </a:solidFill>
              </a:rPr>
              <a:t>muziekspelers</a:t>
            </a:r>
            <a:r>
              <a:rPr lang="nl-NL" b="1" u="none" baseline="0" dirty="0" smtClean="0">
                <a:solidFill>
                  <a:srgbClr val="359EAF"/>
                </a:solidFill>
              </a:rPr>
              <a:t>/telefoons behandeld. En krijgen de studenten inzicht hoe ze veilig kunnen luisteren. </a:t>
            </a: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25</a:t>
            </a:fld>
            <a:endParaRPr lang="nl-NL"/>
          </a:p>
        </p:txBody>
      </p:sp>
    </p:spTree>
    <p:extLst>
      <p:ext uri="{BB962C8B-B14F-4D97-AF65-F5344CB8AC3E}">
        <p14:creationId xmlns:p14="http://schemas.microsoft.com/office/powerpoint/2010/main" val="2727175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26</a:t>
            </a:fld>
            <a:endParaRPr lang="nl-NL" dirty="0"/>
          </a:p>
        </p:txBody>
      </p:sp>
    </p:spTree>
    <p:extLst>
      <p:ext uri="{BB962C8B-B14F-4D97-AF65-F5344CB8AC3E}">
        <p14:creationId xmlns:p14="http://schemas.microsoft.com/office/powerpoint/2010/main" val="3628971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i="1"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Instructie: </a:t>
            </a:r>
            <a:r>
              <a:rPr lang="nl-NL" sz="1200" kern="1200" dirty="0" smtClean="0">
                <a:solidFill>
                  <a:schemeClr val="tx1"/>
                </a:solidFill>
                <a:effectLst/>
                <a:latin typeface="+mn-lt"/>
                <a:ea typeface="+mn-ea"/>
                <a:cs typeface="+mn-cs"/>
              </a:rPr>
              <a:t>“Gehoorschade loop je op door een combinatie van 3 dingen: te hard, te vaak en te lang. Als je jouw persoonlijke muziekspeler vijf  uur per dag iets te hard hebt staan kan dit net zo schadelijk zijn als een uurtje per dag veel te hard.  Om inzicht te krijgen in jouw eigen luistergedrag ga je de mp3-check doen. Hiermee bekijk je of jouw luistergedrag op je muziekspeler (telefoon, iPod, MP3 speler) veilig is.”</a:t>
            </a:r>
          </a:p>
          <a:p>
            <a:endParaRPr lang="nl-NL" dirty="0" smtClean="0">
              <a:effectLst/>
            </a:endParaRPr>
          </a:p>
          <a:p>
            <a:r>
              <a:rPr lang="nl-NL" i="1" dirty="0" smtClean="0">
                <a:effectLst/>
              </a:rPr>
              <a:t>Let</a:t>
            </a:r>
            <a:r>
              <a:rPr lang="nl-NL" i="1" baseline="0" dirty="0" smtClean="0">
                <a:effectLst/>
              </a:rPr>
              <a:t> op: de nieuwste modellen staan nog niet in de mp3-check. Het beste kunnen de studenten dan het model kiezen dat het meest op die van hen lijkt (bijvoorbeeld lager modelnummer). Het advies dat gegeven wordt is wel betrouwbaar.</a:t>
            </a:r>
            <a:endParaRPr lang="nl-NL" i="1" dirty="0" smtClean="0">
              <a:effectLst/>
            </a:endParaRP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27</a:t>
            </a:fld>
            <a:endParaRPr lang="nl-NL"/>
          </a:p>
        </p:txBody>
      </p:sp>
    </p:spTree>
    <p:extLst>
      <p:ext uri="{BB962C8B-B14F-4D97-AF65-F5344CB8AC3E}">
        <p14:creationId xmlns:p14="http://schemas.microsoft.com/office/powerpoint/2010/main" val="3376112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Vragen die de studenten daarna in 3-tallen moeten beantwoorden: </a:t>
            </a:r>
          </a:p>
          <a:p>
            <a:pPr marL="228600" lvl="0" indent="-228600">
              <a:buFont typeface="+mj-lt"/>
              <a:buAutoNum type="arabicPeriod"/>
            </a:pPr>
            <a:r>
              <a:rPr lang="nl-NL" dirty="0" smtClean="0">
                <a:effectLst/>
              </a:rPr>
              <a:t>Wat was jouw uitslag van de MP3check?</a:t>
            </a:r>
          </a:p>
          <a:p>
            <a:pPr marL="228600" lvl="0" indent="-228600">
              <a:buFont typeface="+mj-lt"/>
              <a:buAutoNum type="arabicPeriod"/>
            </a:pPr>
            <a:r>
              <a:rPr lang="nl-NL" dirty="0" smtClean="0">
                <a:effectLst/>
              </a:rPr>
              <a:t>Had je deze uitslag verwacht?</a:t>
            </a:r>
          </a:p>
          <a:p>
            <a:pPr marL="228600" lvl="0" indent="-228600">
              <a:buFont typeface="+mj-lt"/>
              <a:buAutoNum type="arabicPeriod"/>
            </a:pPr>
            <a:r>
              <a:rPr lang="nl-NL" dirty="0" smtClean="0">
                <a:effectLst/>
              </a:rPr>
              <a:t>Wat kun jij doen om veiliger te luisteren?</a:t>
            </a:r>
          </a:p>
          <a:p>
            <a:pPr marL="0" lvl="0" indent="0">
              <a:buFont typeface="+mj-lt"/>
              <a:buNone/>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sz="1200" i="1" kern="1200" dirty="0" smtClean="0">
                <a:solidFill>
                  <a:schemeClr val="tx1"/>
                </a:solidFill>
                <a:effectLst/>
                <a:latin typeface="+mn-lt"/>
                <a:ea typeface="+mn-ea"/>
                <a:cs typeface="+mn-cs"/>
              </a:rPr>
              <a:t>Bespreek</a:t>
            </a:r>
            <a:r>
              <a:rPr lang="nl-NL" sz="1200" i="1" kern="1200" baseline="0" dirty="0" smtClean="0">
                <a:solidFill>
                  <a:schemeClr val="tx1"/>
                </a:solidFill>
                <a:effectLst/>
                <a:latin typeface="+mn-lt"/>
                <a:ea typeface="+mn-ea"/>
                <a:cs typeface="+mn-cs"/>
              </a:rPr>
              <a:t> de antwoorden op de vragen. </a:t>
            </a:r>
            <a:r>
              <a:rPr lang="nl-NL" sz="1200" i="1" kern="1200" dirty="0" smtClean="0">
                <a:solidFill>
                  <a:schemeClr val="tx1"/>
                </a:solidFill>
                <a:effectLst/>
                <a:latin typeface="+mn-lt"/>
                <a:ea typeface="+mn-ea"/>
                <a:cs typeface="+mn-cs"/>
              </a:rPr>
              <a:t>Antwoord op vraag 3 haakt in op de 3 dingen die gehoorschade veroorzaken. Dus je kunt gehoorschade voorkomen door: minder hard, minder vaak en/of minder lang te luisteren. Een andere hoofdtelefoon kan daarbij helpen!</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sz="1200" kern="1200" dirty="0" smtClean="0">
              <a:solidFill>
                <a:schemeClr val="tx1"/>
              </a:solidFill>
              <a:effectLst/>
              <a:latin typeface="+mn-lt"/>
              <a:ea typeface="+mn-ea"/>
              <a:cs typeface="+mn-cs"/>
            </a:endParaRPr>
          </a:p>
          <a:p>
            <a:pPr marL="0" lvl="0" indent="0">
              <a:buFont typeface="+mj-lt"/>
              <a:buNone/>
            </a:pPr>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28</a:t>
            </a:fld>
            <a:endParaRPr lang="nl-NL"/>
          </a:p>
        </p:txBody>
      </p:sp>
    </p:spTree>
    <p:extLst>
      <p:ext uri="{BB962C8B-B14F-4D97-AF65-F5344CB8AC3E}">
        <p14:creationId xmlns:p14="http://schemas.microsoft.com/office/powerpoint/2010/main" val="3491147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685800" lvl="1" indent="-228600" algn="l">
              <a:buFont typeface="+mj-lt"/>
              <a:buAutoNum type="arabicPeriod"/>
            </a:pPr>
            <a:r>
              <a:rPr lang="nl-NL" dirty="0" smtClean="0"/>
              <a:t>Met welk type koptelefoon/dopjes luister jij? </a:t>
            </a:r>
          </a:p>
          <a:p>
            <a:pPr marL="685800" lvl="1" indent="-228600" algn="l">
              <a:buFont typeface="+mj-lt"/>
              <a:buAutoNum type="arabicPeriod"/>
            </a:pPr>
            <a:r>
              <a:rPr lang="nl-NL" dirty="0" smtClean="0"/>
              <a:t>Denk je dat je daarmee sneller of juist minder snel gehoorschade oploopt?</a:t>
            </a:r>
          </a:p>
          <a:p>
            <a:pPr marL="685800" lvl="1" indent="-228600" algn="l">
              <a:buFont typeface="+mj-lt"/>
              <a:buAutoNum type="arabicPeriod"/>
            </a:pPr>
            <a:r>
              <a:rPr lang="nl-NL" dirty="0" smtClean="0"/>
              <a:t>Waarom denk je dat? </a:t>
            </a:r>
          </a:p>
          <a:p>
            <a:endParaRPr lang="nl-NL" sz="1200" i="1"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Bespreek klassikaal bovenstaande</a:t>
            </a:r>
            <a:r>
              <a:rPr lang="nl-NL" sz="1200" i="1" kern="1200" baseline="0" dirty="0" smtClean="0">
                <a:solidFill>
                  <a:schemeClr val="tx1"/>
                </a:solidFill>
                <a:effectLst/>
                <a:latin typeface="+mn-lt"/>
                <a:ea typeface="+mn-ea"/>
                <a:cs typeface="+mn-cs"/>
              </a:rPr>
              <a:t> vragen. Bespreek </a:t>
            </a:r>
            <a:r>
              <a:rPr lang="nl-NL" sz="1200" i="1" kern="1200" dirty="0" smtClean="0">
                <a:solidFill>
                  <a:schemeClr val="tx1"/>
                </a:solidFill>
                <a:effectLst/>
                <a:latin typeface="+mn-lt"/>
                <a:ea typeface="+mn-ea"/>
                <a:cs typeface="+mn-cs"/>
              </a:rPr>
              <a:t>welke oordopjes en hoofdtelefoon er gebruikt worden en bespreek ook de voor-en nadelen per oordop en koptelefoon. </a:t>
            </a:r>
          </a:p>
          <a:p>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Linksboven</a:t>
            </a:r>
            <a:r>
              <a:rPr lang="nl-NL" sz="1200" kern="1200" dirty="0" smtClean="0">
                <a:solidFill>
                  <a:schemeClr val="tx1"/>
                </a:solidFill>
                <a:effectLst/>
                <a:latin typeface="+mn-lt"/>
                <a:ea typeface="+mn-ea"/>
                <a:cs typeface="+mn-cs"/>
              </a:rPr>
              <a:t> is een oordop/oortelefoon die los in het oor gaat.</a:t>
            </a:r>
            <a:r>
              <a:rPr lang="nl-NL" sz="1200" kern="1200" baseline="0" dirty="0" smtClean="0">
                <a:solidFill>
                  <a:schemeClr val="tx1"/>
                </a:solidFill>
                <a:effectLst/>
                <a:latin typeface="+mn-lt"/>
                <a:ea typeface="+mn-ea"/>
                <a:cs typeface="+mn-cs"/>
              </a:rPr>
              <a:t> Doordat hij redelijk los in de oorschelp zit kan er veel geluid langs. Hierdoor ben je geneigd om het </a:t>
            </a:r>
            <a:r>
              <a:rPr lang="nl-NL" sz="1200" kern="1200" dirty="0" smtClean="0">
                <a:solidFill>
                  <a:schemeClr val="tx1"/>
                </a:solidFill>
                <a:effectLst/>
                <a:latin typeface="+mn-lt"/>
                <a:ea typeface="+mn-ea"/>
                <a:cs typeface="+mn-cs"/>
              </a:rPr>
              <a:t>geluid harder te zetten,</a:t>
            </a:r>
            <a:r>
              <a:rPr lang="nl-NL" sz="1200" kern="1200" baseline="0" dirty="0" smtClean="0">
                <a:solidFill>
                  <a:schemeClr val="tx1"/>
                </a:solidFill>
                <a:effectLst/>
                <a:latin typeface="+mn-lt"/>
                <a:ea typeface="+mn-ea"/>
                <a:cs typeface="+mn-cs"/>
              </a:rPr>
              <a:t> vooral bij omgevingslawaai. Bijvoorbeeld in het OV.</a:t>
            </a:r>
            <a:r>
              <a:rPr lang="nl-NL"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Links</a:t>
            </a:r>
            <a:r>
              <a:rPr lang="nl-NL" sz="1200" b="1" kern="1200" baseline="0" dirty="0" smtClean="0">
                <a:solidFill>
                  <a:schemeClr val="tx1"/>
                </a:solidFill>
                <a:effectLst/>
                <a:latin typeface="+mn-lt"/>
                <a:ea typeface="+mn-ea"/>
                <a:cs typeface="+mn-cs"/>
              </a:rPr>
              <a:t>onder</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gaat meer in het oor, in</a:t>
            </a:r>
            <a:r>
              <a:rPr lang="nl-NL" sz="1200" kern="1200" baseline="0" dirty="0" smtClean="0">
                <a:solidFill>
                  <a:schemeClr val="tx1"/>
                </a:solidFill>
                <a:effectLst/>
                <a:latin typeface="+mn-lt"/>
                <a:ea typeface="+mn-ea"/>
                <a:cs typeface="+mn-cs"/>
              </a:rPr>
              <a:t> de gehoorgang. </a:t>
            </a:r>
            <a:r>
              <a:rPr lang="nl-NL" sz="1200" kern="1200" dirty="0" smtClean="0">
                <a:solidFill>
                  <a:schemeClr val="tx1"/>
                </a:solidFill>
                <a:effectLst/>
                <a:latin typeface="+mn-lt"/>
                <a:ea typeface="+mn-ea"/>
                <a:cs typeface="+mn-cs"/>
              </a:rPr>
              <a:t> Daardoor</a:t>
            </a:r>
            <a:r>
              <a:rPr lang="nl-NL" sz="1200" kern="1200" baseline="0" dirty="0" smtClean="0">
                <a:solidFill>
                  <a:schemeClr val="tx1"/>
                </a:solidFill>
                <a:effectLst/>
                <a:latin typeface="+mn-lt"/>
                <a:ea typeface="+mn-ea"/>
                <a:cs typeface="+mn-cs"/>
              </a:rPr>
              <a:t> sluiten ze beter af voor</a:t>
            </a:r>
            <a:r>
              <a:rPr lang="nl-NL" sz="1200" kern="1200" dirty="0" smtClean="0">
                <a:solidFill>
                  <a:schemeClr val="tx1"/>
                </a:solidFill>
                <a:effectLst/>
                <a:latin typeface="+mn-lt"/>
                <a:ea typeface="+mn-ea"/>
                <a:cs typeface="+mn-cs"/>
              </a:rPr>
              <a:t> omgevingsgeluiden. Je hoeft het geluid hiermee dus minder hard te zetten om omgevingsgeluid te overstemmen. Maar let wel goed op: de dopjes zitten dicht op je trommelvlies. Dus het volume laag houden.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Rechtsboven</a:t>
            </a:r>
            <a:r>
              <a:rPr lang="nl-NL" sz="1200" kern="1200" dirty="0" smtClean="0">
                <a:solidFill>
                  <a:schemeClr val="tx1"/>
                </a:solidFill>
                <a:effectLst/>
                <a:latin typeface="+mn-lt"/>
                <a:ea typeface="+mn-ea"/>
                <a:cs typeface="+mn-cs"/>
              </a:rPr>
              <a:t> is</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een hoofdtelefoon die op de oren gaat. Hierdoor sluit</a:t>
            </a:r>
            <a:r>
              <a:rPr lang="nl-NL" sz="1200" kern="1200" baseline="0" dirty="0" smtClean="0">
                <a:solidFill>
                  <a:schemeClr val="tx1"/>
                </a:solidFill>
                <a:effectLst/>
                <a:latin typeface="+mn-lt"/>
                <a:ea typeface="+mn-ea"/>
                <a:cs typeface="+mn-cs"/>
              </a:rPr>
              <a:t> hij de oren niet goed af waardoor je om omgevingsgeluid te overstemmen h</a:t>
            </a:r>
            <a:r>
              <a:rPr lang="nl-NL" sz="1200" kern="1200" dirty="0" smtClean="0">
                <a:solidFill>
                  <a:schemeClr val="tx1"/>
                </a:solidFill>
                <a:effectLst/>
                <a:latin typeface="+mn-lt"/>
                <a:ea typeface="+mn-ea"/>
                <a:cs typeface="+mn-cs"/>
              </a:rPr>
              <a:t>et geluid harder gaat zetten.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smtClean="0">
                <a:solidFill>
                  <a:schemeClr val="tx1"/>
                </a:solidFill>
                <a:effectLst/>
                <a:latin typeface="+mn-lt"/>
                <a:ea typeface="+mn-ea"/>
                <a:cs typeface="+mn-cs"/>
              </a:rPr>
              <a:t>Rechtsonder</a:t>
            </a:r>
            <a:r>
              <a:rPr lang="nl-NL" sz="1200" kern="1200" dirty="0" smtClean="0">
                <a:solidFill>
                  <a:schemeClr val="tx1"/>
                </a:solidFill>
                <a:effectLst/>
                <a:latin typeface="+mn-lt"/>
                <a:ea typeface="+mn-ea"/>
                <a:cs typeface="+mn-cs"/>
              </a:rPr>
              <a:t> is een hoofdtelefoon die over de oren gaat en de oren omsluit.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Hierdoor sluit hij goed af voor omgevingsgeluiden. </a:t>
            </a:r>
            <a:r>
              <a:rPr lang="nl-NL" sz="1200" b="1" kern="1200" dirty="0" smtClean="0">
                <a:solidFill>
                  <a:schemeClr val="tx1"/>
                </a:solidFill>
                <a:effectLst/>
                <a:latin typeface="+mn-lt"/>
                <a:ea typeface="+mn-ea"/>
                <a:cs typeface="+mn-cs"/>
              </a:rPr>
              <a:t>Dit is de veiligste keuze!</a:t>
            </a:r>
          </a:p>
          <a:p>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Meer info: </a:t>
            </a:r>
            <a:r>
              <a:rPr lang="nl-NL" sz="1200" kern="1200" dirty="0" smtClean="0">
                <a:solidFill>
                  <a:schemeClr val="tx1"/>
                </a:solidFill>
                <a:effectLst/>
                <a:latin typeface="+mn-lt"/>
                <a:ea typeface="+mn-ea"/>
                <a:cs typeface="+mn-cs"/>
                <a:hlinkClick r:id="rId3"/>
              </a:rPr>
              <a:t>http://www.oorcheck.nl/muziekspeler/veilige-koptelefoons/</a:t>
            </a:r>
            <a:r>
              <a:rPr lang="nl-NL" sz="1200" kern="1200" dirty="0" smtClean="0">
                <a:solidFill>
                  <a:schemeClr val="tx1"/>
                </a:solidFill>
                <a:effectLst/>
                <a:latin typeface="+mn-lt"/>
                <a:ea typeface="+mn-ea"/>
                <a:cs typeface="+mn-cs"/>
              </a:rPr>
              <a:t> </a:t>
            </a: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E6F3FB3F-55DE-4D82-AF0E-F4B05DF19D7C}" type="slidenum">
              <a:rPr lang="nl-NL" smtClean="0"/>
              <a:pPr/>
              <a:t>29</a:t>
            </a:fld>
            <a:endParaRPr lang="nl-NL"/>
          </a:p>
        </p:txBody>
      </p:sp>
    </p:spTree>
    <p:extLst>
      <p:ext uri="{BB962C8B-B14F-4D97-AF65-F5344CB8AC3E}">
        <p14:creationId xmlns:p14="http://schemas.microsoft.com/office/powerpoint/2010/main" val="380452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200" i="1" kern="1200" dirty="0" smtClean="0">
                <a:solidFill>
                  <a:schemeClr val="tx1"/>
                </a:solidFill>
                <a:effectLst/>
                <a:latin typeface="+mn-lt"/>
                <a:ea typeface="+mn-ea"/>
                <a:cs typeface="+mn-cs"/>
              </a:rPr>
              <a:t>Voorbeeldtekst: </a:t>
            </a:r>
            <a:r>
              <a:rPr lang="nl-NL" sz="1200" i="0" kern="1200" dirty="0" smtClean="0">
                <a:solidFill>
                  <a:schemeClr val="tx1"/>
                </a:solidFill>
                <a:effectLst/>
                <a:latin typeface="+mn-lt"/>
                <a:ea typeface="+mn-ea"/>
                <a:cs typeface="+mn-cs"/>
              </a:rPr>
              <a:t>We</a:t>
            </a:r>
            <a:r>
              <a:rPr lang="nl-NL" sz="1200" i="0" kern="1200" baseline="0" dirty="0" smtClean="0">
                <a:solidFill>
                  <a:schemeClr val="tx1"/>
                </a:solidFill>
                <a:effectLst/>
                <a:latin typeface="+mn-lt"/>
                <a:ea typeface="+mn-ea"/>
                <a:cs typeface="+mn-cs"/>
              </a:rPr>
              <a:t> gaan nu kijken naar een filmpje over iemand bij wie zo’n piep en overgevoeligheid voor geluid nooit meer weggaat.</a:t>
            </a:r>
          </a:p>
          <a:p>
            <a:pPr marL="0" indent="0">
              <a:buFontTx/>
              <a:buNone/>
            </a:pPr>
            <a:r>
              <a:rPr lang="nl-NL" sz="1200" i="0" kern="1200" baseline="0" dirty="0" smtClean="0">
                <a:solidFill>
                  <a:schemeClr val="tx1"/>
                </a:solidFill>
                <a:effectLst/>
                <a:latin typeface="+mn-lt"/>
                <a:ea typeface="+mn-ea"/>
                <a:cs typeface="+mn-cs"/>
              </a:rPr>
              <a:t>Link: https://www.youtube.com/watch?v=M69YdencpTo of klik op de tekst “Je zal het maar hebben.”</a:t>
            </a:r>
          </a:p>
          <a:p>
            <a:pPr marL="0" indent="0">
              <a:buFontTx/>
              <a:buNone/>
            </a:pPr>
            <a:endParaRPr lang="nl-NL" sz="1200" i="1" kern="1200" dirty="0" smtClean="0">
              <a:solidFill>
                <a:schemeClr val="tx1"/>
              </a:solidFill>
              <a:effectLst/>
              <a:latin typeface="+mn-lt"/>
              <a:ea typeface="+mn-ea"/>
              <a:cs typeface="+mn-cs"/>
            </a:endParaRPr>
          </a:p>
          <a:p>
            <a:pPr marL="0" indent="0">
              <a:buFontTx/>
              <a:buNone/>
            </a:pPr>
            <a:r>
              <a:rPr lang="nl-NL" sz="1200" i="1" kern="1200" dirty="0" smtClean="0">
                <a:solidFill>
                  <a:schemeClr val="tx1"/>
                </a:solidFill>
                <a:effectLst/>
                <a:latin typeface="+mn-lt"/>
                <a:ea typeface="+mn-ea"/>
                <a:cs typeface="+mn-cs"/>
              </a:rPr>
              <a:t>Speel</a:t>
            </a:r>
            <a:r>
              <a:rPr lang="nl-NL" sz="1200" i="1" kern="1200" baseline="0" dirty="0" smtClean="0">
                <a:solidFill>
                  <a:schemeClr val="tx1"/>
                </a:solidFill>
                <a:effectLst/>
                <a:latin typeface="+mn-lt"/>
                <a:ea typeface="+mn-ea"/>
                <a:cs typeface="+mn-cs"/>
              </a:rPr>
              <a:t> het filmpje af door op het plaatje te klikken. Bespreek eventuele spontane reacties en bespreek onderstaande vragen: </a:t>
            </a:r>
            <a:endParaRPr lang="nl-NL" sz="1200" i="1" kern="1200" dirty="0" smtClean="0">
              <a:solidFill>
                <a:schemeClr val="tx1"/>
              </a:solidFill>
              <a:effectLst/>
              <a:latin typeface="+mn-lt"/>
              <a:ea typeface="+mn-ea"/>
              <a:cs typeface="+mn-cs"/>
            </a:endParaRPr>
          </a:p>
          <a:p>
            <a:pPr marL="171450" indent="-171450">
              <a:buFontTx/>
              <a:buChar char="-"/>
            </a:pPr>
            <a:endParaRPr lang="nl-NL" sz="1200" kern="1200" dirty="0" smtClean="0">
              <a:solidFill>
                <a:schemeClr val="tx1"/>
              </a:solidFill>
              <a:effectLst/>
              <a:latin typeface="+mn-lt"/>
              <a:ea typeface="+mn-ea"/>
              <a:cs typeface="+mn-cs"/>
            </a:endParaRPr>
          </a:p>
          <a:p>
            <a:pPr marL="228600" indent="-228600">
              <a:buFont typeface="+mj-lt"/>
              <a:buAutoNum type="arabicPeriod"/>
            </a:pPr>
            <a:r>
              <a:rPr lang="nl-NL" sz="1200" kern="1200" dirty="0" smtClean="0">
                <a:solidFill>
                  <a:schemeClr val="tx1"/>
                </a:solidFill>
                <a:effectLst/>
                <a:latin typeface="+mn-lt"/>
                <a:ea typeface="+mn-ea"/>
                <a:cs typeface="+mn-cs"/>
              </a:rPr>
              <a:t>Wisten jullie dat die piep een teken is dat je oren overbelast zijn en dat je ze dan al een klein beetje beschadigd hebt?</a:t>
            </a:r>
          </a:p>
          <a:p>
            <a:pPr marL="228600" indent="-228600">
              <a:buFont typeface="+mj-lt"/>
              <a:buAutoNum type="arabicPeriod"/>
            </a:pPr>
            <a:r>
              <a:rPr lang="nl-NL" sz="1200" kern="1200" dirty="0" smtClean="0">
                <a:solidFill>
                  <a:schemeClr val="tx1"/>
                </a:solidFill>
                <a:effectLst/>
                <a:latin typeface="+mn-lt"/>
                <a:ea typeface="+mn-ea"/>
                <a:cs typeface="+mn-cs"/>
              </a:rPr>
              <a:t>Wist je dat je als je gehoorschade hebt je zo’n piep altijd zou kunnen horen? Dus terwijl je aan het praten, nadenken, slapen enz. bent. Hoe denk je dat dat is?</a:t>
            </a:r>
          </a:p>
          <a:p>
            <a:pPr marL="228600" indent="-228600">
              <a:buFont typeface="+mj-lt"/>
              <a:buAutoNum type="arabicPeriod"/>
            </a:pPr>
            <a:r>
              <a:rPr lang="nl-NL" sz="1200" kern="1200" dirty="0" smtClean="0">
                <a:solidFill>
                  <a:schemeClr val="tx1"/>
                </a:solidFill>
                <a:effectLst/>
                <a:latin typeface="+mn-lt"/>
                <a:ea typeface="+mn-ea"/>
                <a:cs typeface="+mn-cs"/>
              </a:rPr>
              <a:t>Op welke manier zou een permanente piep je leven kunnen beïnvloeden? </a:t>
            </a:r>
          </a:p>
          <a:p>
            <a:pPr marL="228600" indent="-228600">
              <a:buFont typeface="+mj-lt"/>
              <a:buAutoNum type="arabicPeriod"/>
            </a:pPr>
            <a:r>
              <a:rPr lang="nl-NL" sz="1200" kern="1200" dirty="0" smtClean="0">
                <a:solidFill>
                  <a:schemeClr val="tx1"/>
                </a:solidFill>
                <a:effectLst/>
                <a:latin typeface="+mn-lt"/>
                <a:ea typeface="+mn-ea"/>
                <a:cs typeface="+mn-cs"/>
              </a:rPr>
              <a:t>Wist je dat je deze piep (nog) niet kunt behandelen? Dus dat je ermee</a:t>
            </a:r>
            <a:r>
              <a:rPr lang="nl-NL" sz="1200" kern="1200" baseline="0" dirty="0" smtClean="0">
                <a:solidFill>
                  <a:schemeClr val="tx1"/>
                </a:solidFill>
                <a:effectLst/>
                <a:latin typeface="+mn-lt"/>
                <a:ea typeface="+mn-ea"/>
                <a:cs typeface="+mn-cs"/>
              </a:rPr>
              <a:t> moet leren leven.</a:t>
            </a:r>
            <a:endParaRPr lang="nl-NL"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a:t>
            </a:fld>
            <a:endParaRPr lang="nl-NL"/>
          </a:p>
        </p:txBody>
      </p:sp>
    </p:spTree>
    <p:extLst>
      <p:ext uri="{BB962C8B-B14F-4D97-AF65-F5344CB8AC3E}">
        <p14:creationId xmlns:p14="http://schemas.microsoft.com/office/powerpoint/2010/main" val="2309478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Geef uitleg over de begrenzer op de telefoon (handleiding, Hoofdstuk 7)</a:t>
            </a:r>
          </a:p>
          <a:p>
            <a:r>
              <a:rPr lang="nl-NL" sz="1200" i="1" kern="1200" dirty="0" smtClean="0">
                <a:solidFill>
                  <a:schemeClr val="tx1"/>
                </a:solidFill>
                <a:effectLst/>
                <a:latin typeface="+mn-lt"/>
                <a:ea typeface="+mn-ea"/>
                <a:cs typeface="+mn-cs"/>
              </a:rPr>
              <a:t>Voorbeeldtekst:</a:t>
            </a:r>
            <a:r>
              <a:rPr lang="nl-NL" sz="1200" i="1"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Sinds 2013 is er in de Europese regels vastgesteld dat alle muziekspelers een volumebegrenzer moeten hebben. De begrenzer is verplicht op de telefoons, in de praktijk staat deze niet altijd automatisch aan. Als de begrenzer aanstaat, kan het geluid niet harder dan 85 decibel. Als de begrenzer uit staat, komt er vanaf 85 decibel een waarschuwing en kan het geluid niet harder dan 100 decibel. </a:t>
            </a:r>
          </a:p>
          <a:p>
            <a:pPr lvl="1"/>
            <a:r>
              <a:rPr lang="nl-NL" sz="1200" kern="1200" dirty="0" smtClean="0">
                <a:solidFill>
                  <a:schemeClr val="tx1"/>
                </a:solidFill>
                <a:effectLst/>
                <a:latin typeface="+mn-lt"/>
                <a:ea typeface="+mn-ea"/>
                <a:cs typeface="+mn-cs"/>
              </a:rPr>
              <a:t>- Waarom denk je dat deze regels er zijn? </a:t>
            </a:r>
          </a:p>
          <a:p>
            <a:pPr marL="628650" lvl="1" indent="-171450">
              <a:buFontTx/>
              <a:buChar char="-"/>
            </a:pPr>
            <a:r>
              <a:rPr lang="nl-NL" sz="1200" kern="1200" dirty="0" smtClean="0">
                <a:solidFill>
                  <a:schemeClr val="tx1"/>
                </a:solidFill>
                <a:effectLst/>
                <a:latin typeface="+mn-lt"/>
                <a:ea typeface="+mn-ea"/>
                <a:cs typeface="+mn-cs"/>
              </a:rPr>
              <a:t>Wat vind je van deze regels? </a:t>
            </a:r>
          </a:p>
          <a:p>
            <a:pPr marL="457200" lvl="1" indent="0">
              <a:buFontTx/>
              <a:buNone/>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Als je zonder</a:t>
            </a:r>
            <a:r>
              <a:rPr lang="nl-NL" sz="1200" kern="1200" baseline="0" dirty="0" smtClean="0">
                <a:solidFill>
                  <a:schemeClr val="tx1"/>
                </a:solidFill>
                <a:effectLst/>
                <a:latin typeface="+mn-lt"/>
                <a:ea typeface="+mn-ea"/>
                <a:cs typeface="+mn-cs"/>
              </a:rPr>
              <a:t> zorgen wilt luisteren is het dus het handigst om de begrenzer aan te zetten. Dan hoef je er nooit meer over na te denken. Op deze sheet staat hoe je de begrenzer kunt aanzetten.”</a:t>
            </a:r>
            <a:endParaRPr lang="nl-NL" sz="1200" kern="1200" dirty="0" smtClean="0">
              <a:solidFill>
                <a:schemeClr val="tx1"/>
              </a:solidFill>
              <a:effectLst/>
              <a:latin typeface="+mn-lt"/>
              <a:ea typeface="+mn-ea"/>
              <a:cs typeface="+mn-cs"/>
            </a:endParaRP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30</a:t>
            </a:fld>
            <a:endParaRPr lang="nl-NL"/>
          </a:p>
        </p:txBody>
      </p:sp>
    </p:spTree>
    <p:extLst>
      <p:ext uri="{BB962C8B-B14F-4D97-AF65-F5344CB8AC3E}">
        <p14:creationId xmlns:p14="http://schemas.microsoft.com/office/powerpoint/2010/main" val="2320125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r>
              <a:rPr lang="nl-NL" b="0" i="1" u="none" baseline="0" dirty="0" smtClean="0">
                <a:solidFill>
                  <a:srgbClr val="359EAF"/>
                </a:solidFill>
              </a:rPr>
              <a:t> de samenvatting:</a:t>
            </a:r>
          </a:p>
          <a:p>
            <a:pPr marL="285750" indent="-285750">
              <a:buFont typeface="Arial" panose="020B0604020202020204" pitchFamily="34" charset="0"/>
              <a:buChar char="•"/>
            </a:pPr>
            <a:r>
              <a:rPr lang="nl-NL" b="0" i="1" u="none" baseline="0" dirty="0" smtClean="0">
                <a:solidFill>
                  <a:srgbClr val="359EAF"/>
                </a:solidFill>
              </a:rPr>
              <a:t>“</a:t>
            </a:r>
            <a:r>
              <a:rPr lang="nl-NL" sz="1200" dirty="0" smtClean="0"/>
              <a:t>Door te vaak en te lang naar te harde muziek te luisteren via je muziekspeler, loop je gehoorschade op.</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Zet de geluidsbegrenzer op jouw muziekspeler aan.</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Kies een koptelefoon die goed afsluit om omgevingslawaai te blokkeren (</a:t>
            </a:r>
            <a:r>
              <a:rPr lang="nl-NL" sz="1200" dirty="0" err="1" smtClean="0"/>
              <a:t>noise</a:t>
            </a:r>
            <a:r>
              <a:rPr lang="nl-NL" sz="1200" dirty="0" smtClean="0"/>
              <a:t> </a:t>
            </a:r>
            <a:r>
              <a:rPr lang="nl-NL" sz="1200" dirty="0" err="1" smtClean="0"/>
              <a:t>cancelling</a:t>
            </a:r>
            <a:r>
              <a:rPr lang="nl-NL"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6- Wie is </a:t>
            </a:r>
            <a:r>
              <a:rPr lang="nl-NL" b="1" u="none" baseline="0" dirty="0" err="1" smtClean="0">
                <a:solidFill>
                  <a:srgbClr val="359EAF"/>
                </a:solidFill>
              </a:rPr>
              <a:t>verantwOORdelijk</a:t>
            </a:r>
            <a:r>
              <a:rPr lang="nl-NL" b="1" u="none" baseline="0" dirty="0" smtClean="0">
                <a:solidFill>
                  <a:srgbClr val="359EAF"/>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r>
              <a:rPr lang="nl-NL" sz="1200" b="1" kern="1200" dirty="0" smtClean="0">
                <a:solidFill>
                  <a:schemeClr val="tx1"/>
                </a:solidFill>
                <a:effectLst/>
                <a:latin typeface="+mn-lt"/>
                <a:ea typeface="+mn-ea"/>
                <a:cs typeface="+mn-cs"/>
              </a:rPr>
              <a:t>Hierin wordt op interactieve manier behandeld wat er wettelijk is geregeld tijdens het uitgaan en dat je zelf verantwoordelijk bent om geen gehoorschade op te lopen.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31</a:t>
            </a:fld>
            <a:endParaRPr lang="nl-NL"/>
          </a:p>
        </p:txBody>
      </p:sp>
    </p:spTree>
    <p:extLst>
      <p:ext uri="{BB962C8B-B14F-4D97-AF65-F5344CB8AC3E}">
        <p14:creationId xmlns:p14="http://schemas.microsoft.com/office/powerpoint/2010/main" val="3264929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32</a:t>
            </a:fld>
            <a:endParaRPr lang="nl-NL" dirty="0"/>
          </a:p>
        </p:txBody>
      </p:sp>
    </p:spTree>
    <p:extLst>
      <p:ext uri="{BB962C8B-B14F-4D97-AF65-F5344CB8AC3E}">
        <p14:creationId xmlns:p14="http://schemas.microsoft.com/office/powerpoint/2010/main" val="26897240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u="sng" dirty="0" smtClean="0">
                <a:hlinkClick r:id="rId3"/>
              </a:rPr>
              <a:t>https://www.youtube.com/watch?v=npnbdo9bO1I</a:t>
            </a:r>
            <a:r>
              <a:rPr lang="nl-NL" i="1" dirty="0" smtClean="0"/>
              <a:t> </a:t>
            </a:r>
            <a:endParaRPr lang="nl-NL" dirty="0" smtClean="0"/>
          </a:p>
          <a:p>
            <a:endParaRPr lang="nl-NL" dirty="0" smtClean="0"/>
          </a:p>
          <a:p>
            <a:r>
              <a:rPr lang="nl-NL" sz="1200" i="1" kern="1200" dirty="0" smtClean="0">
                <a:solidFill>
                  <a:schemeClr val="tx1"/>
                </a:solidFill>
                <a:effectLst/>
                <a:latin typeface="+mn-lt"/>
                <a:ea typeface="+mn-ea"/>
                <a:cs typeface="+mn-cs"/>
              </a:rPr>
              <a:t>Instructie:</a:t>
            </a:r>
            <a:r>
              <a:rPr lang="nl-NL" sz="1200" kern="1200" dirty="0" smtClean="0">
                <a:solidFill>
                  <a:schemeClr val="tx1"/>
                </a:solidFill>
                <a:effectLst/>
                <a:latin typeface="+mn-lt"/>
                <a:ea typeface="+mn-ea"/>
                <a:cs typeface="+mn-cs"/>
              </a:rPr>
              <a:t> We gaan nu een filmpje van RTL Late </a:t>
            </a:r>
            <a:r>
              <a:rPr lang="nl-NL" sz="1200" kern="1200" dirty="0" err="1" smtClean="0">
                <a:solidFill>
                  <a:schemeClr val="tx1"/>
                </a:solidFill>
                <a:effectLst/>
                <a:latin typeface="+mn-lt"/>
                <a:ea typeface="+mn-ea"/>
                <a:cs typeface="+mn-cs"/>
              </a:rPr>
              <a:t>Night</a:t>
            </a:r>
            <a:r>
              <a:rPr lang="nl-NL" sz="1200" kern="1200" dirty="0" smtClean="0">
                <a:solidFill>
                  <a:schemeClr val="tx1"/>
                </a:solidFill>
                <a:effectLst/>
                <a:latin typeface="+mn-lt"/>
                <a:ea typeface="+mn-ea"/>
                <a:cs typeface="+mn-cs"/>
              </a:rPr>
              <a:t> bekijken. </a:t>
            </a:r>
          </a:p>
          <a:p>
            <a:r>
              <a:rPr lang="nl-NL" i="1" dirty="0" smtClean="0">
                <a:effectLst/>
              </a:rPr>
              <a:t>Speel filmpje en bespreek dit filmpje. </a:t>
            </a:r>
          </a:p>
          <a:p>
            <a:endParaRPr lang="nl-NL" i="1" dirty="0" smtClean="0">
              <a:effectLst/>
            </a:endParaRPr>
          </a:p>
          <a:p>
            <a:r>
              <a:rPr lang="nl-NL" sz="1200" i="1" kern="1200" dirty="0" smtClean="0">
                <a:solidFill>
                  <a:schemeClr val="tx1"/>
                </a:solidFill>
                <a:effectLst/>
                <a:latin typeface="+mn-lt"/>
                <a:ea typeface="+mn-ea"/>
                <a:cs typeface="+mn-cs"/>
              </a:rPr>
              <a:t>Bespreek</a:t>
            </a:r>
            <a:r>
              <a:rPr lang="nl-NL" sz="1200" kern="1200" dirty="0" smtClean="0">
                <a:solidFill>
                  <a:schemeClr val="tx1"/>
                </a:solidFill>
                <a:effectLst/>
                <a:latin typeface="+mn-lt"/>
                <a:ea typeface="+mn-ea"/>
                <a:cs typeface="+mn-cs"/>
              </a:rPr>
              <a:t>: Je ziet dat alle </a:t>
            </a:r>
            <a:r>
              <a:rPr lang="nl-NL" sz="1200" kern="1200" dirty="0" err="1" smtClean="0">
                <a:solidFill>
                  <a:schemeClr val="tx1"/>
                </a:solidFill>
                <a:effectLst/>
                <a:latin typeface="+mn-lt"/>
                <a:ea typeface="+mn-ea"/>
                <a:cs typeface="+mn-cs"/>
              </a:rPr>
              <a:t>DJ’s</a:t>
            </a:r>
            <a:r>
              <a:rPr lang="nl-NL" sz="1200" kern="1200" dirty="0" smtClean="0">
                <a:solidFill>
                  <a:schemeClr val="tx1"/>
                </a:solidFill>
                <a:effectLst/>
                <a:latin typeface="+mn-lt"/>
                <a:ea typeface="+mn-ea"/>
                <a:cs typeface="+mn-cs"/>
              </a:rPr>
              <a:t> gehoorbescherming (oordoppen) dragen om te voorkomen dat ze gehoorschade krijgen. Maar alle jongeren die naar hun muziek luisteren kunnen gewoon gehoorschade oplopen als zij geen gehoorbescherming (oordoppen) inhebben. Er is namelijk geen wet die bepaalt hoe hard muziek gedraaid mag worden bij uitgaansgelegenheden. Je wordt dus niet beschermd door de wet. We gaan nu debatteren over of het terecht is dat je zelf verantwoordelijk bent voor het beschermen van je oren.”</a:t>
            </a:r>
          </a:p>
          <a:p>
            <a:r>
              <a:rPr lang="nl-NL" sz="1200" kern="1200" dirty="0" smtClean="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33</a:t>
            </a:fld>
            <a:endParaRPr lang="nl-NL"/>
          </a:p>
        </p:txBody>
      </p:sp>
    </p:spTree>
    <p:extLst>
      <p:ext uri="{BB962C8B-B14F-4D97-AF65-F5344CB8AC3E}">
        <p14:creationId xmlns:p14="http://schemas.microsoft.com/office/powerpoint/2010/main" val="2052228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Verdeel de klas in 3 groepen; Groep 1: Eens, Groep 2: Oneens, Groep 3: Jury. Groep 1 en 2 debatteren over de volgende stelling:</a:t>
            </a:r>
          </a:p>
          <a:p>
            <a:r>
              <a:rPr lang="nl-NL" sz="1200" kern="1200" dirty="0" smtClean="0">
                <a:solidFill>
                  <a:schemeClr val="tx1"/>
                </a:solidFill>
                <a:effectLst/>
                <a:latin typeface="+mn-lt"/>
                <a:ea typeface="+mn-ea"/>
                <a:cs typeface="+mn-cs"/>
              </a:rPr>
              <a:t> </a:t>
            </a:r>
          </a:p>
          <a:p>
            <a:r>
              <a:rPr lang="nl-NL" sz="1200" u="sng" kern="1200" dirty="0" smtClean="0">
                <a:solidFill>
                  <a:schemeClr val="tx1"/>
                </a:solidFill>
                <a:effectLst/>
                <a:latin typeface="+mn-lt"/>
                <a:ea typeface="+mn-ea"/>
                <a:cs typeface="+mn-cs"/>
              </a:rPr>
              <a:t>Zeer harde muziek in uitgaansgelegenheden moet verboden worden.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Bedenk in 10 minuten een goede onderbouwing met minstens 3 argumenten. Daarna begint het debat. Probeer de jury te overtuigen.</a:t>
            </a: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De jury mag kiezen welke groep gewonnen heeft. Regel eventueel een prijsje voor de winnaar (setje oordoppen met muziekfilter o.i.d.).</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Let op: Als de studenten nog niet bekend zijn met debatteren is dat geen probleem. De groepjes kunnen gewoon de 3 argumenten verzinnen per groepje en dan die argumenten door 1 vertegenwoordiger van het groepje laten presenteren. Daarna het andere groepje. De jury kan beslissen wie de beste argumenten heeft.</a:t>
            </a:r>
            <a:endParaRPr lang="nl-NL" sz="1200" kern="1200" dirty="0" smtClean="0">
              <a:solidFill>
                <a:schemeClr val="tx1"/>
              </a:solidFill>
              <a:effectLst/>
              <a:latin typeface="+mn-lt"/>
              <a:ea typeface="+mn-ea"/>
              <a:cs typeface="+mn-cs"/>
            </a:endParaRPr>
          </a:p>
          <a:p>
            <a:endParaRPr lang="nl-NL" dirty="0" smtClean="0">
              <a:effectLst/>
            </a:endParaRP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34</a:t>
            </a:fld>
            <a:endParaRPr lang="nl-NL"/>
          </a:p>
        </p:txBody>
      </p:sp>
    </p:spTree>
    <p:extLst>
      <p:ext uri="{BB962C8B-B14F-4D97-AF65-F5344CB8AC3E}">
        <p14:creationId xmlns:p14="http://schemas.microsoft.com/office/powerpoint/2010/main" val="2933877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Vertel over het convenant dat is gesloten om gehoorschade te voorkomen. </a:t>
            </a:r>
            <a:endParaRPr lang="nl-NL" sz="1200"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Voorbeeldtekst: “</a:t>
            </a:r>
            <a:r>
              <a:rPr lang="nl-NL" sz="1200" kern="1200" dirty="0" smtClean="0">
                <a:solidFill>
                  <a:schemeClr val="tx1"/>
                </a:solidFill>
                <a:effectLst/>
                <a:latin typeface="+mn-lt"/>
                <a:ea typeface="+mn-ea"/>
                <a:cs typeface="+mn-cs"/>
              </a:rPr>
              <a:t>Zoals we net hebben besproken is er dus geen wet. Maar er is door het ministerie van VWS met de meeste festivalorganisaties en poppodia wel een convenant gesloten. Een convenant is een vrijwillige afspraak. Er is afgesproken dat het geluid niet harder mag dan 103 decibel. Dit is alleen veilig, als je oordoppen met muziekfilter draagt. Er is daarom ook afgesproken dat bezoekers geïnformeerd worden over het risico op gehoorschade. En er is afgesproken dat er gehoorbescherming op de locatie verkocht moet worden. Op die manier kunnen alle bezoekers ter plekke er nog voor kiezen om wel veilig de muziek te beleven. </a:t>
            </a:r>
          </a:p>
          <a:p>
            <a:r>
              <a:rPr lang="nl-NL" sz="1200" kern="1200" dirty="0" smtClean="0">
                <a:solidFill>
                  <a:schemeClr val="tx1"/>
                </a:solidFill>
                <a:effectLst/>
                <a:latin typeface="+mn-lt"/>
                <a:ea typeface="+mn-ea"/>
                <a:cs typeface="+mn-cs"/>
              </a:rPr>
              <a:t>Het convenant heet: ‘Preventie Gehoorschade Muzieksector’. Dit convenant is er niet voor kroegen, disco’s/clubs en andere uitgaansgelegenheden. In deze locaties is het dus nog belangrijker om altijd oordoppen te dragen.” </a:t>
            </a:r>
          </a:p>
          <a:p>
            <a:endParaRPr lang="nl-NL" dirty="0" smtClean="0">
              <a:effectLst/>
            </a:endParaRPr>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35</a:t>
            </a:fld>
            <a:endParaRPr lang="nl-NL"/>
          </a:p>
        </p:txBody>
      </p:sp>
    </p:spTree>
    <p:extLst>
      <p:ext uri="{BB962C8B-B14F-4D97-AF65-F5344CB8AC3E}">
        <p14:creationId xmlns:p14="http://schemas.microsoft.com/office/powerpoint/2010/main" val="14936567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r>
              <a:rPr lang="nl-NL" b="0" i="1" u="none" baseline="0" dirty="0" smtClean="0">
                <a:solidFill>
                  <a:srgbClr val="359EAF"/>
                </a:solidFill>
              </a:rPr>
              <a:t> de samenvatting:</a:t>
            </a:r>
          </a:p>
          <a:p>
            <a:pPr marL="285750" indent="-285750">
              <a:buFont typeface="Arial" panose="020B0604020202020204" pitchFamily="34" charset="0"/>
              <a:buChar char="•"/>
            </a:pPr>
            <a:r>
              <a:rPr lang="nl-NL" b="0" i="1" u="none" baseline="0" dirty="0" smtClean="0">
                <a:solidFill>
                  <a:srgbClr val="359EAF"/>
                </a:solidFill>
              </a:rPr>
              <a:t>“</a:t>
            </a:r>
            <a:r>
              <a:rPr lang="nl-NL" sz="1200" dirty="0" smtClean="0"/>
              <a:t>Samen dragen we de verantwoordelijkheid: jij door je gehoor te beschermen, en de overheid en muziekindustrie door samen afspraken te maken over veilige geluidsniveaus.</a:t>
            </a:r>
          </a:p>
          <a:p>
            <a:endParaRPr lang="nl-NL" sz="1200" dirty="0" smtClean="0"/>
          </a:p>
          <a:p>
            <a:pPr marL="285750" indent="-285750">
              <a:buFont typeface="Arial" panose="020B0604020202020204" pitchFamily="34" charset="0"/>
              <a:buChar char="•"/>
            </a:pPr>
            <a:r>
              <a:rPr lang="nl-NL" sz="1200" dirty="0" smtClean="0"/>
              <a:t>Er is nu een convenant afgesproken met een aantal uitgaansorganisaties: geluidslimiet 103 dB (veilig MET oordoppen); informatie verstrekken aan de bezoeker; en oordoppen met muziekfilter beschikbaar stellen.“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7A-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Óf</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7B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het muziekluistergedrag met hun muziekspelers/telefoons behandeld. En krijgen de studenten inzicht hoe ze veilig kunnen luisteren. </a:t>
            </a: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36</a:t>
            </a:fld>
            <a:endParaRPr lang="nl-NL"/>
          </a:p>
        </p:txBody>
      </p:sp>
    </p:spTree>
    <p:extLst>
      <p:ext uri="{BB962C8B-B14F-4D97-AF65-F5344CB8AC3E}">
        <p14:creationId xmlns:p14="http://schemas.microsoft.com/office/powerpoint/2010/main" val="773058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37</a:t>
            </a:fld>
            <a:endParaRPr lang="nl-NL" dirty="0"/>
          </a:p>
        </p:txBody>
      </p:sp>
    </p:spTree>
    <p:extLst>
      <p:ext uri="{BB962C8B-B14F-4D97-AF65-F5344CB8AC3E}">
        <p14:creationId xmlns:p14="http://schemas.microsoft.com/office/powerpoint/2010/main" val="3464941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Geluid is</a:t>
            </a:r>
            <a:r>
              <a:rPr lang="nl-NL" sz="1200" kern="1200" baseline="0" dirty="0" smtClean="0">
                <a:solidFill>
                  <a:schemeClr val="tx1"/>
                </a:solidFill>
                <a:effectLst/>
                <a:latin typeface="+mn-lt"/>
                <a:ea typeface="+mn-ea"/>
                <a:cs typeface="+mn-cs"/>
              </a:rPr>
              <a:t> feitelijk</a:t>
            </a:r>
            <a:r>
              <a:rPr lang="nl-NL" sz="1200" kern="1200" dirty="0" smtClean="0">
                <a:solidFill>
                  <a:schemeClr val="tx1"/>
                </a:solidFill>
                <a:effectLst/>
                <a:latin typeface="+mn-lt"/>
                <a:ea typeface="+mn-ea"/>
                <a:cs typeface="+mn-cs"/>
              </a:rPr>
              <a:t> trillingen in de lucht. Het aantal trillingen per seconde is de </a:t>
            </a:r>
            <a:r>
              <a:rPr lang="nl-NL" sz="1200" b="1" kern="1200" dirty="0" smtClean="0">
                <a:solidFill>
                  <a:schemeClr val="tx1"/>
                </a:solidFill>
                <a:effectLst/>
                <a:latin typeface="+mn-lt"/>
                <a:ea typeface="+mn-ea"/>
                <a:cs typeface="+mn-cs"/>
              </a:rPr>
              <a:t>frequentie</a:t>
            </a:r>
            <a:r>
              <a:rPr lang="nl-NL" sz="1200" kern="1200" dirty="0" smtClean="0">
                <a:solidFill>
                  <a:schemeClr val="tx1"/>
                </a:solidFill>
                <a:effectLst/>
                <a:latin typeface="+mn-lt"/>
                <a:ea typeface="+mn-ea"/>
                <a:cs typeface="+mn-cs"/>
              </a:rPr>
              <a:t>, wat wordt uitgedrukt in </a:t>
            </a:r>
            <a:r>
              <a:rPr lang="nl-NL" sz="1200" b="1" kern="1200" dirty="0" smtClean="0">
                <a:solidFill>
                  <a:schemeClr val="tx1"/>
                </a:solidFill>
                <a:effectLst/>
                <a:latin typeface="+mn-lt"/>
                <a:ea typeface="+mn-ea"/>
                <a:cs typeface="+mn-cs"/>
              </a:rPr>
              <a:t>Herz</a:t>
            </a:r>
            <a:r>
              <a:rPr lang="nl-NL" sz="1200" kern="1200" dirty="0" smtClean="0">
                <a:solidFill>
                  <a:schemeClr val="tx1"/>
                </a:solidFill>
                <a:effectLst/>
                <a:latin typeface="+mn-lt"/>
                <a:ea typeface="+mn-ea"/>
                <a:cs typeface="+mn-cs"/>
              </a:rPr>
              <a:t>. Als de trillingen elkaar snel opvolgen is het een hoog geluid. Als de trillingen elkaar langzaam opvolgen, is het een laag geluid. Hoe hard het geluid is wordt uitgedrukt in </a:t>
            </a:r>
            <a:r>
              <a:rPr lang="nl-NL" sz="1200" b="1" kern="1200" dirty="0" smtClean="0">
                <a:solidFill>
                  <a:schemeClr val="tx1"/>
                </a:solidFill>
                <a:effectLst/>
                <a:latin typeface="+mn-lt"/>
                <a:ea typeface="+mn-ea"/>
                <a:cs typeface="+mn-cs"/>
              </a:rPr>
              <a:t>decibel</a:t>
            </a:r>
            <a:r>
              <a:rPr lang="nl-NL" sz="1200" kern="1200" dirty="0" smtClean="0">
                <a:solidFill>
                  <a:schemeClr val="tx1"/>
                </a:solidFill>
                <a:effectLst/>
                <a:latin typeface="+mn-lt"/>
                <a:ea typeface="+mn-ea"/>
                <a:cs typeface="+mn-cs"/>
              </a:rPr>
              <a:t> (dB). </a:t>
            </a:r>
            <a:r>
              <a:rPr lang="nl-NL" sz="1200" b="1" kern="1200" dirty="0" smtClean="0">
                <a:solidFill>
                  <a:schemeClr val="tx1"/>
                </a:solidFill>
                <a:effectLst/>
                <a:latin typeface="+mn-lt"/>
                <a:ea typeface="+mn-ea"/>
                <a:cs typeface="+mn-cs"/>
              </a:rPr>
              <a:t>dB(A)</a:t>
            </a:r>
            <a:r>
              <a:rPr lang="nl-NL" sz="1200" kern="1200" dirty="0" smtClean="0">
                <a:solidFill>
                  <a:schemeClr val="tx1"/>
                </a:solidFill>
                <a:effectLst/>
                <a:latin typeface="+mn-lt"/>
                <a:ea typeface="+mn-ea"/>
                <a:cs typeface="+mn-cs"/>
              </a:rPr>
              <a:t> is een weging waarbij de geluidssterktes gecorrigeerd zijn voor de gevoeligheid van het menselijke oor.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Een verhoging van 3 dB is een verdubbeling van het geluidsniveau. Een geluidsverhoging van 3 dB betekent dat je de helft minder lang zonder risico aan die geluiden blootgesteld kunt worden. </a:t>
            </a:r>
          </a:p>
          <a:p>
            <a:endParaRPr lang="nl-NL" baseline="0" dirty="0" smtClean="0"/>
          </a:p>
        </p:txBody>
      </p:sp>
      <p:sp>
        <p:nvSpPr>
          <p:cNvPr id="4" name="Tijdelijke aanduiding voor dianummer 3"/>
          <p:cNvSpPr>
            <a:spLocks noGrp="1"/>
          </p:cNvSpPr>
          <p:nvPr>
            <p:ph type="sldNum" sz="quarter" idx="10"/>
          </p:nvPr>
        </p:nvSpPr>
        <p:spPr/>
        <p:txBody>
          <a:bodyPr/>
          <a:lstStyle/>
          <a:p>
            <a:fld id="{E6F3FB3F-55DE-4D82-AF0E-F4B05DF19D7C}" type="slidenum">
              <a:rPr lang="nl-NL" smtClean="0"/>
              <a:pPr/>
              <a:t>38</a:t>
            </a:fld>
            <a:endParaRPr lang="nl-NL"/>
          </a:p>
        </p:txBody>
      </p:sp>
    </p:spTree>
    <p:extLst>
      <p:ext uri="{BB962C8B-B14F-4D97-AF65-F5344CB8AC3E}">
        <p14:creationId xmlns:p14="http://schemas.microsoft.com/office/powerpoint/2010/main" val="378822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i="1" kern="1200" dirty="0" smtClean="0">
                <a:solidFill>
                  <a:schemeClr val="tx1"/>
                </a:solidFill>
                <a:effectLst/>
                <a:latin typeface="+mn-lt"/>
                <a:ea typeface="+mn-ea"/>
                <a:cs typeface="+mn-cs"/>
              </a:rPr>
              <a:t>Voorbeeldtekst:</a:t>
            </a:r>
            <a:r>
              <a:rPr lang="nl-NL" sz="1200" i="1"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Hoe hard geluid is kunnen we meten met een decibelmeter. Er bestaan ook decibelmeter-apps waarmee je kunt zien hoe hard het geluid in je omgeving is (Safe </a:t>
            </a:r>
            <a:r>
              <a:rPr lang="nl-NL" sz="1200" kern="1200" dirty="0" err="1" smtClean="0">
                <a:solidFill>
                  <a:schemeClr val="tx1"/>
                </a:solidFill>
                <a:effectLst/>
                <a:latin typeface="+mn-lt"/>
                <a:ea typeface="+mn-ea"/>
                <a:cs typeface="+mn-cs"/>
              </a:rPr>
              <a:t>Noise</a:t>
            </a:r>
            <a:r>
              <a:rPr lang="nl-NL" sz="1200" kern="1200" dirty="0" smtClean="0">
                <a:solidFill>
                  <a:schemeClr val="tx1"/>
                </a:solidFill>
                <a:effectLst/>
                <a:latin typeface="+mn-lt"/>
                <a:ea typeface="+mn-ea"/>
                <a:cs typeface="+mn-cs"/>
              </a:rPr>
              <a:t> voor iOS, Decibel voor Android).</a:t>
            </a:r>
          </a:p>
          <a:p>
            <a:r>
              <a:rPr lang="nl-NL" baseline="0" dirty="0" smtClean="0"/>
              <a:t>Wij gaan nu verschillende geluidsniveaus meten. We gaan namelijk meten hoe lawaaiig jullie zijn. Download een decibelmeter app om ook mee te meten. </a:t>
            </a:r>
          </a:p>
          <a:p>
            <a:endParaRPr lang="nl-NL" baseline="0" dirty="0" smtClean="0"/>
          </a:p>
          <a:p>
            <a:r>
              <a:rPr lang="nl-NL" sz="1200" i="1" kern="1200" dirty="0" smtClean="0">
                <a:solidFill>
                  <a:schemeClr val="tx1"/>
                </a:solidFill>
                <a:effectLst/>
                <a:latin typeface="+mn-lt"/>
                <a:ea typeface="+mn-ea"/>
                <a:cs typeface="+mn-cs"/>
              </a:rPr>
              <a:t>Maak met elkaar onderstaande geluiden, meet dit met de decibelmeter of app en noteer het aantal dB: </a:t>
            </a:r>
            <a:endParaRPr lang="nl-NL" sz="1200" kern="1200" dirty="0" smtClean="0">
              <a:solidFill>
                <a:schemeClr val="tx1"/>
              </a:solidFill>
              <a:effectLst/>
              <a:latin typeface="+mn-lt"/>
              <a:ea typeface="+mn-ea"/>
              <a:cs typeface="+mn-cs"/>
            </a:endParaRPr>
          </a:p>
          <a:p>
            <a:pPr marL="685800" lvl="1" indent="-228600">
              <a:buFont typeface="+mj-lt"/>
              <a:buAutoNum type="arabicPeriod"/>
            </a:pPr>
            <a:r>
              <a:rPr lang="nl-NL" sz="1200" kern="1200" dirty="0" smtClean="0">
                <a:solidFill>
                  <a:schemeClr val="tx1"/>
                </a:solidFill>
                <a:effectLst/>
                <a:latin typeface="+mn-lt"/>
                <a:ea typeface="+mn-ea"/>
                <a:cs typeface="+mn-cs"/>
              </a:rPr>
              <a:t>Iedereen stil: </a:t>
            </a:r>
          </a:p>
          <a:p>
            <a:pPr marL="685800" lvl="1" indent="-228600">
              <a:buFont typeface="+mj-lt"/>
              <a:buAutoNum type="arabicPeriod"/>
            </a:pPr>
            <a:r>
              <a:rPr lang="nl-NL" sz="1200" kern="1200" dirty="0" smtClean="0">
                <a:solidFill>
                  <a:schemeClr val="tx1"/>
                </a:solidFill>
                <a:effectLst/>
                <a:latin typeface="+mn-lt"/>
                <a:ea typeface="+mn-ea"/>
                <a:cs typeface="+mn-cs"/>
              </a:rPr>
              <a:t>Iedereen praat op normaal niveau met elkaar: </a:t>
            </a:r>
          </a:p>
          <a:p>
            <a:pPr marL="685800" lvl="1" indent="-228600">
              <a:buFont typeface="+mj-lt"/>
              <a:buAutoNum type="arabicPeriod"/>
            </a:pPr>
            <a:r>
              <a:rPr lang="nl-NL" sz="1200" kern="1200" dirty="0" smtClean="0">
                <a:solidFill>
                  <a:schemeClr val="tx1"/>
                </a:solidFill>
                <a:effectLst/>
                <a:latin typeface="+mn-lt"/>
                <a:ea typeface="+mn-ea"/>
                <a:cs typeface="+mn-cs"/>
              </a:rPr>
              <a:t>Iedereen schreeuwt: </a:t>
            </a:r>
          </a:p>
          <a:p>
            <a:pPr marL="685800" lvl="1" indent="-228600">
              <a:buFont typeface="+mj-lt"/>
              <a:buAutoNum type="arabicPeriod"/>
            </a:pPr>
            <a:r>
              <a:rPr lang="nl-NL" sz="1200" kern="1200" dirty="0" smtClean="0">
                <a:solidFill>
                  <a:schemeClr val="tx1"/>
                </a:solidFill>
                <a:effectLst/>
                <a:latin typeface="+mn-lt"/>
                <a:ea typeface="+mn-ea"/>
                <a:cs typeface="+mn-cs"/>
              </a:rPr>
              <a:t>Iedereen schreeuwt en stampt op de grond: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baseline="0" dirty="0" smtClean="0"/>
          </a:p>
        </p:txBody>
      </p:sp>
      <p:sp>
        <p:nvSpPr>
          <p:cNvPr id="4" name="Tijdelijke aanduiding voor dianummer 3"/>
          <p:cNvSpPr>
            <a:spLocks noGrp="1"/>
          </p:cNvSpPr>
          <p:nvPr>
            <p:ph type="sldNum" sz="quarter" idx="10"/>
          </p:nvPr>
        </p:nvSpPr>
        <p:spPr/>
        <p:txBody>
          <a:bodyPr/>
          <a:lstStyle/>
          <a:p>
            <a:fld id="{E6F3FB3F-55DE-4D82-AF0E-F4B05DF19D7C}" type="slidenum">
              <a:rPr lang="nl-NL" smtClean="0"/>
              <a:pPr/>
              <a:t>39</a:t>
            </a:fld>
            <a:endParaRPr lang="nl-NL"/>
          </a:p>
        </p:txBody>
      </p:sp>
    </p:spTree>
    <p:extLst>
      <p:ext uri="{BB962C8B-B14F-4D97-AF65-F5344CB8AC3E}">
        <p14:creationId xmlns:p14="http://schemas.microsoft.com/office/powerpoint/2010/main" val="220506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Voorbeeldtekst:</a:t>
            </a:r>
            <a:r>
              <a:rPr lang="nl-NL" sz="1200" i="1" kern="1200" baseline="0" dirty="0" smtClean="0">
                <a:solidFill>
                  <a:schemeClr val="tx1"/>
                </a:solidFill>
                <a:effectLst/>
                <a:latin typeface="+mn-lt"/>
                <a:ea typeface="+mn-ea"/>
                <a:cs typeface="+mn-cs"/>
              </a:rPr>
              <a:t> </a:t>
            </a:r>
            <a:r>
              <a:rPr lang="nl-NL" sz="1200" i="0" kern="1200" baseline="0" dirty="0" smtClean="0">
                <a:solidFill>
                  <a:schemeClr val="tx1"/>
                </a:solidFill>
                <a:effectLst/>
                <a:latin typeface="+mn-lt"/>
                <a:ea typeface="+mn-ea"/>
                <a:cs typeface="+mn-cs"/>
              </a:rPr>
              <a:t>“We gaan nu naar nog een filmpje kijken over iemand met tinnitus”. </a:t>
            </a:r>
          </a:p>
          <a:p>
            <a:r>
              <a:rPr lang="nl-NL" sz="1200" i="1" kern="1200" dirty="0" smtClean="0">
                <a:solidFill>
                  <a:schemeClr val="tx1"/>
                </a:solidFill>
                <a:effectLst/>
                <a:latin typeface="+mn-lt"/>
                <a:ea typeface="+mn-ea"/>
                <a:cs typeface="+mn-cs"/>
              </a:rPr>
              <a:t>Speel filmpje</a:t>
            </a:r>
            <a:r>
              <a:rPr lang="nl-NL" sz="1200" i="1" kern="1200" baseline="0" dirty="0" smtClean="0">
                <a:solidFill>
                  <a:schemeClr val="tx1"/>
                </a:solidFill>
                <a:effectLst/>
                <a:latin typeface="+mn-lt"/>
                <a:ea typeface="+mn-ea"/>
                <a:cs typeface="+mn-cs"/>
              </a:rPr>
              <a:t> door </a:t>
            </a:r>
            <a:r>
              <a:rPr lang="nl-NL" sz="1200" i="1" u="none" kern="1200" baseline="0" dirty="0" smtClean="0">
                <a:solidFill>
                  <a:schemeClr val="tx1"/>
                </a:solidFill>
                <a:effectLst/>
                <a:latin typeface="+mn-lt"/>
                <a:ea typeface="+mn-ea"/>
                <a:cs typeface="+mn-cs"/>
              </a:rPr>
              <a:t>op de foto te klikken. </a:t>
            </a:r>
          </a:p>
          <a:p>
            <a:r>
              <a:rPr lang="nl-NL" sz="1200" i="1" u="none" kern="1200" baseline="0" dirty="0" smtClean="0">
                <a:solidFill>
                  <a:schemeClr val="tx1"/>
                </a:solidFill>
                <a:effectLst/>
                <a:latin typeface="+mn-lt"/>
                <a:ea typeface="+mn-ea"/>
                <a:cs typeface="+mn-cs"/>
              </a:rPr>
              <a:t>Als het filmpje in </a:t>
            </a:r>
            <a:r>
              <a:rPr lang="nl-NL" sz="1200" i="1" u="none" kern="1200" baseline="0" dirty="0" err="1" smtClean="0">
                <a:solidFill>
                  <a:schemeClr val="tx1"/>
                </a:solidFill>
                <a:effectLst/>
                <a:latin typeface="+mn-lt"/>
                <a:ea typeface="+mn-ea"/>
                <a:cs typeface="+mn-cs"/>
              </a:rPr>
              <a:t>vimeo</a:t>
            </a:r>
            <a:r>
              <a:rPr lang="nl-NL" sz="1200" i="1" u="none" kern="1200" baseline="0" dirty="0" smtClean="0">
                <a:solidFill>
                  <a:schemeClr val="tx1"/>
                </a:solidFill>
                <a:effectLst/>
                <a:latin typeface="+mn-lt"/>
                <a:ea typeface="+mn-ea"/>
                <a:cs typeface="+mn-cs"/>
              </a:rPr>
              <a:t> niet opent kan deze link gebruikt worden:</a:t>
            </a:r>
            <a:r>
              <a:rPr lang="nl-NL" sz="1200" u="sng" kern="1200" dirty="0" smtClean="0">
                <a:solidFill>
                  <a:schemeClr val="tx1"/>
                </a:solidFill>
                <a:effectLst/>
                <a:latin typeface="+mn-lt"/>
                <a:ea typeface="+mn-ea"/>
                <a:cs typeface="+mn-cs"/>
                <a:hlinkClick r:id="rId3"/>
              </a:rPr>
              <a:t> https://vimeo.com/140051733</a:t>
            </a:r>
            <a:r>
              <a:rPr lang="nl-NL" sz="1200" u="sng" kern="1200" dirty="0" smtClean="0">
                <a:solidFill>
                  <a:schemeClr val="tx1"/>
                </a:solidFill>
                <a:effectLst/>
                <a:latin typeface="+mn-lt"/>
                <a:ea typeface="+mn-ea"/>
                <a:cs typeface="+mn-cs"/>
              </a:rPr>
              <a:t> .</a:t>
            </a:r>
            <a:r>
              <a:rPr lang="nl-NL" sz="1200" u="sng" kern="1200" baseline="0" dirty="0" smtClean="0">
                <a:solidFill>
                  <a:schemeClr val="tx1"/>
                </a:solidFill>
                <a:effectLst/>
                <a:latin typeface="+mn-lt"/>
                <a:ea typeface="+mn-ea"/>
                <a:cs typeface="+mn-cs"/>
              </a:rPr>
              <a:t> </a:t>
            </a:r>
            <a:endParaRPr lang="nl-NL" sz="1200" i="1" u="none" kern="1200" baseline="0" dirty="0" smtClean="0">
              <a:solidFill>
                <a:schemeClr val="tx1"/>
              </a:solidFill>
              <a:effectLst/>
              <a:latin typeface="+mn-lt"/>
              <a:ea typeface="+mn-ea"/>
              <a:cs typeface="+mn-cs"/>
            </a:endParaRPr>
          </a:p>
          <a:p>
            <a:endParaRPr lang="nl-NL" sz="1200" i="1" kern="1200" dirty="0" smtClean="0">
              <a:solidFill>
                <a:schemeClr val="tx1"/>
              </a:solidFill>
              <a:effectLst/>
              <a:latin typeface="+mn-lt"/>
              <a:ea typeface="+mn-ea"/>
              <a:cs typeface="+mn-cs"/>
            </a:endParaRPr>
          </a:p>
          <a:p>
            <a:r>
              <a:rPr lang="nl-NL" sz="1200" i="1" kern="1200" dirty="0" smtClean="0">
                <a:solidFill>
                  <a:schemeClr val="tx1"/>
                </a:solidFill>
                <a:effectLst/>
                <a:latin typeface="+mn-lt"/>
                <a:ea typeface="+mn-ea"/>
                <a:cs typeface="+mn-cs"/>
              </a:rPr>
              <a:t>Achtergrond van de film:</a:t>
            </a:r>
          </a:p>
          <a:p>
            <a:r>
              <a:rPr lang="nl-NL" sz="1200" i="1" kern="1200" dirty="0" smtClean="0">
                <a:solidFill>
                  <a:schemeClr val="tx1"/>
                </a:solidFill>
                <a:effectLst/>
                <a:latin typeface="+mn-lt"/>
                <a:ea typeface="+mn-ea"/>
                <a:cs typeface="+mn-cs"/>
              </a:rPr>
              <a:t>Dit filmpje gaat over </a:t>
            </a:r>
            <a:r>
              <a:rPr lang="nl-NL" sz="1200" i="1" kern="1200" dirty="0" err="1" smtClean="0">
                <a:solidFill>
                  <a:schemeClr val="tx1"/>
                </a:solidFill>
                <a:effectLst/>
                <a:latin typeface="+mn-lt"/>
                <a:ea typeface="+mn-ea"/>
                <a:cs typeface="+mn-cs"/>
              </a:rPr>
              <a:t>Gill</a:t>
            </a:r>
            <a:r>
              <a:rPr lang="nl-NL" sz="1200" i="1" kern="1200" dirty="0" smtClean="0">
                <a:solidFill>
                  <a:schemeClr val="tx1"/>
                </a:solidFill>
                <a:effectLst/>
                <a:latin typeface="+mn-lt"/>
                <a:ea typeface="+mn-ea"/>
                <a:cs typeface="+mn-cs"/>
              </a:rPr>
              <a:t>, zij heeft een piep in haar oren (tinnitus) en </a:t>
            </a:r>
            <a:r>
              <a:rPr lang="nl-NL" sz="1200" i="1" kern="1200" dirty="0" err="1" smtClean="0">
                <a:solidFill>
                  <a:schemeClr val="tx1"/>
                </a:solidFill>
                <a:effectLst/>
                <a:latin typeface="+mn-lt"/>
                <a:ea typeface="+mn-ea"/>
                <a:cs typeface="+mn-cs"/>
              </a:rPr>
              <a:t>hyperacusis</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Hyperacusis</a:t>
            </a:r>
            <a:r>
              <a:rPr lang="nl-NL" sz="1200" i="1" kern="1200" dirty="0" smtClean="0">
                <a:solidFill>
                  <a:schemeClr val="tx1"/>
                </a:solidFill>
                <a:effectLst/>
                <a:latin typeface="+mn-lt"/>
                <a:ea typeface="+mn-ea"/>
                <a:cs typeface="+mn-cs"/>
              </a:rPr>
              <a:t> houdt in dat je overgevoelig bent voor geluid en dat gewone geluiden pijnlijk kunnen zijn. Ze wilt eigenlijk alleen thuis zijn of zwemmen. Met zwemmen kan ze haar oren onder water doen en heeft ze geen last van de tinnitus of </a:t>
            </a:r>
            <a:r>
              <a:rPr lang="nl-NL" sz="1200" i="1" kern="1200" dirty="0" err="1" smtClean="0">
                <a:solidFill>
                  <a:schemeClr val="tx1"/>
                </a:solidFill>
                <a:effectLst/>
                <a:latin typeface="+mn-lt"/>
                <a:ea typeface="+mn-ea"/>
                <a:cs typeface="+mn-cs"/>
              </a:rPr>
              <a:t>hyperacusis</a:t>
            </a:r>
            <a:r>
              <a:rPr lang="nl-NL" sz="1200" i="1"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i="1" u="sng" dirty="0" smtClean="0">
              <a:solidFill>
                <a:srgbClr val="359EAF"/>
              </a:solidFill>
            </a:endParaRPr>
          </a:p>
          <a:p>
            <a:endParaRPr lang="nl-NL" sz="1200" i="1" u="none" kern="1200" baseline="0" dirty="0" smtClean="0">
              <a:solidFill>
                <a:schemeClr val="tx1"/>
              </a:solidFill>
              <a:effectLst/>
              <a:latin typeface="+mn-lt"/>
              <a:ea typeface="+mn-ea"/>
              <a:cs typeface="+mn-cs"/>
            </a:endParaRPr>
          </a:p>
          <a:p>
            <a:r>
              <a:rPr lang="nl-NL" sz="1200" i="1" u="none" kern="1200" baseline="0" dirty="0" smtClean="0">
                <a:solidFill>
                  <a:schemeClr val="tx1"/>
                </a:solidFill>
                <a:effectLst/>
                <a:latin typeface="+mn-lt"/>
                <a:ea typeface="+mn-ea"/>
                <a:cs typeface="+mn-cs"/>
              </a:rPr>
              <a:t>Bespreek de volgende vragen: </a:t>
            </a:r>
          </a:p>
          <a:p>
            <a:pPr marL="228600" indent="-228600">
              <a:buFont typeface="+mj-lt"/>
              <a:buAutoNum type="arabicPeriod"/>
            </a:pPr>
            <a:r>
              <a:rPr lang="nl-NL" sz="1200" i="0" u="none" kern="1200" baseline="0" dirty="0" smtClean="0">
                <a:solidFill>
                  <a:schemeClr val="tx1"/>
                </a:solidFill>
                <a:effectLst/>
                <a:latin typeface="+mn-lt"/>
                <a:ea typeface="+mn-ea"/>
                <a:cs typeface="+mn-cs"/>
              </a:rPr>
              <a:t>Wat vond je van dit filmpje?</a:t>
            </a:r>
          </a:p>
          <a:p>
            <a:pPr marL="228600" indent="-228600">
              <a:buFont typeface="+mj-lt"/>
              <a:buAutoNum type="arabicPeriod"/>
            </a:pPr>
            <a:r>
              <a:rPr lang="nl-NL" sz="1200" i="0" u="none" kern="1200" baseline="0" dirty="0" smtClean="0">
                <a:solidFill>
                  <a:schemeClr val="tx1"/>
                </a:solidFill>
                <a:effectLst/>
                <a:latin typeface="+mn-lt"/>
                <a:ea typeface="+mn-ea"/>
                <a:cs typeface="+mn-cs"/>
              </a:rPr>
              <a:t>Hoe zou jij je voelen als je door het uitgaan en naar muziek luisteren een blijvende piep in je oor zou hebben?</a:t>
            </a:r>
          </a:p>
          <a:p>
            <a:pPr marL="228600" indent="-228600">
              <a:buFont typeface="+mj-lt"/>
              <a:buAutoNum type="arabicPeriod"/>
            </a:pPr>
            <a:r>
              <a:rPr lang="nl-NL" sz="1200" i="0" u="none" kern="1200" baseline="0" dirty="0" smtClean="0">
                <a:solidFill>
                  <a:schemeClr val="tx1"/>
                </a:solidFill>
                <a:effectLst/>
                <a:latin typeface="+mn-lt"/>
                <a:ea typeface="+mn-ea"/>
                <a:cs typeface="+mn-cs"/>
              </a:rPr>
              <a:t>Ken je iemand die last heeft van zijn of haar gehoor?</a:t>
            </a:r>
          </a:p>
          <a:p>
            <a:pPr marL="228600" indent="-228600">
              <a:buFont typeface="+mj-lt"/>
              <a:buAutoNum type="arabicPeriod"/>
            </a:pPr>
            <a:r>
              <a:rPr lang="nl-NL" sz="1200" i="0" u="none" kern="1200" baseline="0" dirty="0" smtClean="0">
                <a:solidFill>
                  <a:schemeClr val="tx1"/>
                </a:solidFill>
                <a:effectLst/>
                <a:latin typeface="+mn-lt"/>
                <a:ea typeface="+mn-ea"/>
                <a:cs typeface="+mn-cs"/>
              </a:rPr>
              <a:t>Hoe zou je kunnen voorkomen dat je zo’n piep in je oor krijgt? </a:t>
            </a:r>
            <a:endParaRPr lang="nl-NL" sz="1200" i="0" u="none" kern="1200" dirty="0" smtClean="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Oorcheck op het MBO 2- Hoe ontstaat gehoorschade?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besproken hoe gehoorschade ontstaat en op welke manieren het voorkomen kan worden.</a:t>
            </a:r>
            <a:endParaRPr lang="nl-NL" b="1" u="sng" dirty="0" smtClean="0">
              <a:solidFill>
                <a:srgbClr val="359EAF"/>
              </a:solidFill>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a:t>
            </a:fld>
            <a:endParaRPr lang="nl-NL"/>
          </a:p>
        </p:txBody>
      </p:sp>
    </p:spTree>
    <p:extLst>
      <p:ext uri="{BB962C8B-B14F-4D97-AF65-F5344CB8AC3E}">
        <p14:creationId xmlns:p14="http://schemas.microsoft.com/office/powerpoint/2010/main" val="3141353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Hier</a:t>
            </a:r>
            <a:r>
              <a:rPr lang="nl-NL" baseline="0" dirty="0" smtClean="0"/>
              <a:t> zien jullie verschillende geluidsniveaus en vanaf welke geluidsniveau geluid schadelijk kan zijn. Groen = veilig, oranje = risico, rood = hoog risico. Vanaf 80 decibel loop je risico bij langere blootstelling. Op 120 decibel zit de pijngrens en kun je directe gehoorschade oplopen.</a:t>
            </a:r>
          </a:p>
          <a:p>
            <a:endParaRPr lang="nl-NL" baseline="0" dirty="0" smtClean="0"/>
          </a:p>
          <a:p>
            <a:r>
              <a:rPr lang="nl-NL" baseline="0" dirty="0" smtClean="0"/>
              <a:t>Dan gaan we nu kijken waar op de schaal jullie geluiden van daarnet zitten. </a:t>
            </a:r>
          </a:p>
          <a:p>
            <a:pPr marL="685800" lvl="1" indent="-228600">
              <a:buFont typeface="+mj-lt"/>
              <a:buAutoNum type="arabicPeriod"/>
            </a:pPr>
            <a:r>
              <a:rPr lang="nl-NL" sz="1200" kern="1200" dirty="0" smtClean="0">
                <a:solidFill>
                  <a:schemeClr val="tx1"/>
                </a:solidFill>
                <a:effectLst/>
                <a:latin typeface="+mn-lt"/>
                <a:ea typeface="+mn-ea"/>
                <a:cs typeface="+mn-cs"/>
              </a:rPr>
              <a:t>Iedereen stil: </a:t>
            </a:r>
            <a:r>
              <a:rPr lang="nl-NL" sz="1200" kern="1200" baseline="0" dirty="0" smtClean="0">
                <a:solidFill>
                  <a:schemeClr val="tx1"/>
                </a:solidFill>
                <a:effectLst/>
                <a:latin typeface="+mn-lt"/>
                <a:ea typeface="+mn-ea"/>
                <a:cs typeface="+mn-cs"/>
              </a:rPr>
              <a:t> __ decibel</a:t>
            </a:r>
            <a:endParaRPr lang="nl-NL" sz="1200" kern="1200" dirty="0" smtClean="0">
              <a:solidFill>
                <a:schemeClr val="tx1"/>
              </a:solidFill>
              <a:effectLst/>
              <a:latin typeface="+mn-lt"/>
              <a:ea typeface="+mn-ea"/>
              <a:cs typeface="+mn-cs"/>
            </a:endParaRPr>
          </a:p>
          <a:p>
            <a:pPr marL="685800" lvl="1" indent="-228600">
              <a:buFont typeface="+mj-lt"/>
              <a:buAutoNum type="arabicPeriod"/>
            </a:pPr>
            <a:r>
              <a:rPr lang="nl-NL" sz="1200" kern="1200" dirty="0" smtClean="0">
                <a:solidFill>
                  <a:schemeClr val="tx1"/>
                </a:solidFill>
                <a:effectLst/>
                <a:latin typeface="+mn-lt"/>
                <a:ea typeface="+mn-ea"/>
                <a:cs typeface="+mn-cs"/>
              </a:rPr>
              <a:t>Iedereen praat op normaal niveau met elkaar: </a:t>
            </a:r>
            <a:r>
              <a:rPr lang="nl-NL" sz="1200" kern="1200" baseline="0" dirty="0" smtClean="0">
                <a:solidFill>
                  <a:schemeClr val="tx1"/>
                </a:solidFill>
                <a:effectLst/>
                <a:latin typeface="+mn-lt"/>
                <a:ea typeface="+mn-ea"/>
                <a:cs typeface="+mn-cs"/>
              </a:rPr>
              <a:t>__ decibel</a:t>
            </a:r>
            <a:endParaRPr lang="nl-NL" sz="1200" kern="1200" dirty="0" smtClean="0">
              <a:solidFill>
                <a:schemeClr val="tx1"/>
              </a:solidFill>
              <a:effectLst/>
              <a:latin typeface="+mn-lt"/>
              <a:ea typeface="+mn-ea"/>
              <a:cs typeface="+mn-cs"/>
            </a:endParaRPr>
          </a:p>
          <a:p>
            <a:pPr marL="685800" lvl="1" indent="-228600">
              <a:buFont typeface="+mj-lt"/>
              <a:buAutoNum type="arabicPeriod"/>
            </a:pPr>
            <a:r>
              <a:rPr lang="nl-NL" sz="1200" kern="1200" dirty="0" smtClean="0">
                <a:solidFill>
                  <a:schemeClr val="tx1"/>
                </a:solidFill>
                <a:effectLst/>
                <a:latin typeface="+mn-lt"/>
                <a:ea typeface="+mn-ea"/>
                <a:cs typeface="+mn-cs"/>
              </a:rPr>
              <a:t>Iedereen schreeuwt: </a:t>
            </a:r>
            <a:r>
              <a:rPr lang="nl-NL" sz="1200" kern="1200" baseline="0" dirty="0" smtClean="0">
                <a:solidFill>
                  <a:schemeClr val="tx1"/>
                </a:solidFill>
                <a:effectLst/>
                <a:latin typeface="+mn-lt"/>
                <a:ea typeface="+mn-ea"/>
                <a:cs typeface="+mn-cs"/>
              </a:rPr>
              <a:t>__ decibel</a:t>
            </a:r>
            <a:endParaRPr lang="nl-NL" sz="1200" kern="1200" dirty="0" smtClean="0">
              <a:solidFill>
                <a:schemeClr val="tx1"/>
              </a:solidFill>
              <a:effectLst/>
              <a:latin typeface="+mn-lt"/>
              <a:ea typeface="+mn-ea"/>
              <a:cs typeface="+mn-cs"/>
            </a:endParaRPr>
          </a:p>
          <a:p>
            <a:pPr marL="685800" lvl="1" indent="-228600">
              <a:buFont typeface="+mj-lt"/>
              <a:buAutoNum type="arabicPeriod"/>
            </a:pPr>
            <a:r>
              <a:rPr lang="nl-NL" sz="1200" kern="1200" dirty="0" smtClean="0">
                <a:solidFill>
                  <a:schemeClr val="tx1"/>
                </a:solidFill>
                <a:effectLst/>
                <a:latin typeface="+mn-lt"/>
                <a:ea typeface="+mn-ea"/>
                <a:cs typeface="+mn-cs"/>
              </a:rPr>
              <a:t>Iedereen schreeuwt en stampt op de grond: </a:t>
            </a:r>
            <a:r>
              <a:rPr lang="nl-NL" sz="1200" kern="1200" baseline="0" dirty="0" smtClean="0">
                <a:solidFill>
                  <a:schemeClr val="tx1"/>
                </a:solidFill>
                <a:effectLst/>
                <a:latin typeface="+mn-lt"/>
                <a:ea typeface="+mn-ea"/>
                <a:cs typeface="+mn-cs"/>
              </a:rPr>
              <a:t>__ decibel</a:t>
            </a: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Kijk hoeveel decibel de klas geproduceerd heeft en waar dat geluid zich op de schaal bevindt. </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2188C5A4-5CE7-465E-BED1-399CA699D3C5}" type="slidenum">
              <a:rPr lang="nl-NL" smtClean="0"/>
              <a:t>40</a:t>
            </a:fld>
            <a:endParaRPr lang="nl-NL"/>
          </a:p>
        </p:txBody>
      </p:sp>
    </p:spTree>
    <p:extLst>
      <p:ext uri="{BB962C8B-B14F-4D97-AF65-F5344CB8AC3E}">
        <p14:creationId xmlns:p14="http://schemas.microsoft.com/office/powerpoint/2010/main" val="2960338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vragen kunnen de studenten</a:t>
            </a:r>
            <a:r>
              <a:rPr lang="nl-NL" baseline="0" dirty="0" smtClean="0"/>
              <a:t> in de school, in het praktijklokaal en buiten de school zelf uitvoeren. </a:t>
            </a: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41</a:t>
            </a:fld>
            <a:endParaRPr lang="nl-NL"/>
          </a:p>
        </p:txBody>
      </p:sp>
    </p:spTree>
    <p:extLst>
      <p:ext uri="{BB962C8B-B14F-4D97-AF65-F5344CB8AC3E}">
        <p14:creationId xmlns:p14="http://schemas.microsoft.com/office/powerpoint/2010/main" val="4152556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Als de studenten terugkomen in de les gaan de studenten de resultaten van hun onderzoekje bespreken. </a:t>
            </a:r>
          </a:p>
          <a:p>
            <a:endParaRPr lang="nl-NL" sz="1200" i="1" kern="1200" baseline="0" dirty="0" smtClean="0">
              <a:solidFill>
                <a:schemeClr val="tx1"/>
              </a:solidFill>
              <a:effectLst/>
              <a:latin typeface="+mn-lt"/>
              <a:ea typeface="+mn-ea"/>
              <a:cs typeface="+mn-cs"/>
            </a:endParaRPr>
          </a:p>
          <a:p>
            <a:r>
              <a:rPr lang="nl-NL" i="1" baseline="0" dirty="0" smtClean="0"/>
              <a:t>Beoordeel de geschreven adviezen en geef feedback.</a:t>
            </a:r>
            <a:endParaRPr lang="nl-NL" i="1"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42</a:t>
            </a:fld>
            <a:endParaRPr lang="nl-NL"/>
          </a:p>
        </p:txBody>
      </p:sp>
    </p:spTree>
    <p:extLst>
      <p:ext uri="{BB962C8B-B14F-4D97-AF65-F5344CB8AC3E}">
        <p14:creationId xmlns:p14="http://schemas.microsoft.com/office/powerpoint/2010/main" val="3887645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r>
              <a:rPr lang="nl-NL" b="0" i="1" u="none" baseline="0" dirty="0" smtClean="0">
                <a:solidFill>
                  <a:srgbClr val="359EAF"/>
                </a:solidFill>
              </a:rPr>
              <a:t> de samenvatting:</a:t>
            </a:r>
          </a:p>
          <a:p>
            <a:pPr marL="285750" indent="-285750">
              <a:buFont typeface="Arial" panose="020B0604020202020204" pitchFamily="34" charset="0"/>
              <a:buChar char="•"/>
            </a:pPr>
            <a:r>
              <a:rPr lang="nl-NL" b="0" i="1" u="none" baseline="0" dirty="0" smtClean="0">
                <a:solidFill>
                  <a:srgbClr val="359EAF"/>
                </a:solidFill>
              </a:rPr>
              <a:t>“</a:t>
            </a:r>
            <a:r>
              <a:rPr lang="nl-NL" sz="1200" dirty="0" smtClean="0"/>
              <a:t>Volume meten: decibel. Verhoging 3dB = verdubbeling geluidsniveau en halvering veilige verblijfstijd.</a:t>
            </a:r>
          </a:p>
          <a:p>
            <a:pPr marL="285750" indent="-285750">
              <a:buFont typeface="Arial" panose="020B0604020202020204" pitchFamily="34" charset="0"/>
              <a:buChar char="•"/>
            </a:pPr>
            <a:endParaRPr lang="nl-NL" sz="1200" dirty="0" smtClean="0"/>
          </a:p>
          <a:p>
            <a:pPr marL="285750" indent="-285750">
              <a:buFont typeface="Arial" panose="020B0604020202020204" pitchFamily="34" charset="0"/>
              <a:buChar char="•"/>
            </a:pPr>
            <a:r>
              <a:rPr lang="nl-NL" sz="1200" dirty="0" smtClean="0"/>
              <a:t>Vanaf 80 dB loop je risico op gehoorschade.“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het muziekluistergedrag met hun muziekspelers/telefoons behandeld. En krijgen de studenten inzicht hoe ze veilig kunnen luisteren. </a:t>
            </a: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43</a:t>
            </a:fld>
            <a:endParaRPr lang="nl-NL"/>
          </a:p>
        </p:txBody>
      </p:sp>
    </p:spTree>
    <p:extLst>
      <p:ext uri="{BB962C8B-B14F-4D97-AF65-F5344CB8AC3E}">
        <p14:creationId xmlns:p14="http://schemas.microsoft.com/office/powerpoint/2010/main" val="610582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45</a:t>
            </a:fld>
            <a:endParaRPr lang="nl-NL" dirty="0"/>
          </a:p>
        </p:txBody>
      </p:sp>
    </p:spTree>
    <p:extLst>
      <p:ext uri="{BB962C8B-B14F-4D97-AF65-F5344CB8AC3E}">
        <p14:creationId xmlns:p14="http://schemas.microsoft.com/office/powerpoint/2010/main" val="899652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smtClean="0">
                <a:solidFill>
                  <a:schemeClr val="tx1"/>
                </a:solidFill>
                <a:effectLst/>
                <a:latin typeface="+mn-lt"/>
                <a:ea typeface="+mn-ea"/>
                <a:cs typeface="+mn-cs"/>
              </a:rPr>
              <a:t>Voorbeeldtekst: “</a:t>
            </a:r>
            <a:r>
              <a:rPr lang="nl-NL" dirty="0" smtClean="0"/>
              <a:t>We hebben in de afgelopen lessen veel geleerd over gehoorschade en er veel mee gedaan. Nu is het tijd om alles om te zetten in een plan voor jezelf.</a:t>
            </a:r>
            <a:r>
              <a:rPr lang="nl-NL" baseline="0" dirty="0" smtClean="0"/>
              <a:t> </a:t>
            </a:r>
            <a:r>
              <a:rPr lang="nl-NL" sz="1200" i="0" kern="1200" dirty="0" smtClean="0">
                <a:solidFill>
                  <a:schemeClr val="tx1"/>
                </a:solidFill>
                <a:effectLst/>
                <a:latin typeface="+mn-lt"/>
                <a:ea typeface="+mn-ea"/>
                <a:cs typeface="+mn-cs"/>
              </a:rPr>
              <a:t>We gaan nu een oefening doen waarbij je moet opschrijven hoe jij van plan bent je oren te beschermen in de toekomst. Door het plan voor jezelf</a:t>
            </a:r>
            <a:r>
              <a:rPr lang="nl-NL" sz="1200" i="0" kern="1200" baseline="0" dirty="0" smtClean="0">
                <a:solidFill>
                  <a:schemeClr val="tx1"/>
                </a:solidFill>
                <a:effectLst/>
                <a:latin typeface="+mn-lt"/>
                <a:ea typeface="+mn-ea"/>
                <a:cs typeface="+mn-cs"/>
              </a:rPr>
              <a:t> heel precies te maken en op te schrijven </a:t>
            </a:r>
            <a:r>
              <a:rPr lang="nl-NL" sz="1200" i="0" kern="1200" baseline="0" dirty="0" err="1" smtClean="0">
                <a:solidFill>
                  <a:schemeClr val="tx1"/>
                </a:solidFill>
                <a:effectLst/>
                <a:latin typeface="+mn-lt"/>
                <a:ea typeface="+mn-ea"/>
                <a:cs typeface="+mn-cs"/>
              </a:rPr>
              <a:t>zul</a:t>
            </a:r>
            <a:r>
              <a:rPr lang="nl-NL" sz="1200" i="0" kern="1200" baseline="0" dirty="0" smtClean="0">
                <a:solidFill>
                  <a:schemeClr val="tx1"/>
                </a:solidFill>
                <a:effectLst/>
                <a:latin typeface="+mn-lt"/>
                <a:ea typeface="+mn-ea"/>
                <a:cs typeface="+mn-cs"/>
              </a:rPr>
              <a:t> je je doel eerder behalen.</a:t>
            </a:r>
            <a:r>
              <a:rPr lang="nl-NL" sz="1200" i="0" kern="1200" dirty="0" smtClean="0">
                <a:solidFill>
                  <a:schemeClr val="tx1"/>
                </a:solidFill>
                <a:effectLst/>
                <a:latin typeface="+mn-lt"/>
                <a:ea typeface="+mn-ea"/>
                <a:cs typeface="+mn-cs"/>
              </a:rPr>
              <a:t> “</a:t>
            </a:r>
            <a:endParaRPr lang="nl-NL" i="0"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46</a:t>
            </a:fld>
            <a:endParaRPr lang="nl-NL"/>
          </a:p>
        </p:txBody>
      </p:sp>
    </p:spTree>
    <p:extLst>
      <p:ext uri="{BB962C8B-B14F-4D97-AF65-F5344CB8AC3E}">
        <p14:creationId xmlns:p14="http://schemas.microsoft.com/office/powerpoint/2010/main" val="3751475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Voorbeeldtekst: “</a:t>
            </a:r>
            <a:r>
              <a:rPr lang="nl-NL" sz="1200" i="0" kern="1200" dirty="0" smtClean="0">
                <a:solidFill>
                  <a:schemeClr val="tx1"/>
                </a:solidFill>
                <a:effectLst/>
                <a:latin typeface="+mn-lt"/>
                <a:ea typeface="+mn-ea"/>
                <a:cs typeface="+mn-cs"/>
              </a:rPr>
              <a:t>Om minder gehoorschade te krijgen moet je minimaal één van de drie factoren aan gaan pakken. Deze factoren zijn; </a:t>
            </a:r>
            <a:r>
              <a:rPr lang="nl-NL" sz="1200" b="1" i="0" kern="1200" dirty="0" smtClean="0">
                <a:solidFill>
                  <a:schemeClr val="tx1"/>
                </a:solidFill>
                <a:effectLst/>
                <a:latin typeface="+mn-lt"/>
                <a:ea typeface="+mn-ea"/>
                <a:cs typeface="+mn-cs"/>
              </a:rPr>
              <a:t>te lang </a:t>
            </a:r>
            <a:r>
              <a:rPr lang="nl-NL" sz="1200" i="0" kern="1200" dirty="0" smtClean="0">
                <a:solidFill>
                  <a:schemeClr val="tx1"/>
                </a:solidFill>
                <a:effectLst/>
                <a:latin typeface="+mn-lt"/>
                <a:ea typeface="+mn-ea"/>
                <a:cs typeface="+mn-cs"/>
              </a:rPr>
              <a:t>en </a:t>
            </a:r>
            <a:r>
              <a:rPr lang="nl-NL" sz="1200" b="1" i="0" kern="1200" dirty="0" smtClean="0">
                <a:solidFill>
                  <a:schemeClr val="tx1"/>
                </a:solidFill>
                <a:effectLst/>
                <a:latin typeface="+mn-lt"/>
                <a:ea typeface="+mn-ea"/>
                <a:cs typeface="+mn-cs"/>
              </a:rPr>
              <a:t>te vaak</a:t>
            </a:r>
            <a:r>
              <a:rPr lang="nl-NL" sz="1200" i="0" kern="1200" dirty="0" smtClean="0">
                <a:solidFill>
                  <a:schemeClr val="tx1"/>
                </a:solidFill>
                <a:effectLst/>
                <a:latin typeface="+mn-lt"/>
                <a:ea typeface="+mn-ea"/>
                <a:cs typeface="+mn-cs"/>
              </a:rPr>
              <a:t> naar </a:t>
            </a:r>
            <a:r>
              <a:rPr lang="nl-NL" sz="1200" b="1" i="0" kern="1200" dirty="0" smtClean="0">
                <a:solidFill>
                  <a:schemeClr val="tx1"/>
                </a:solidFill>
                <a:effectLst/>
                <a:latin typeface="+mn-lt"/>
                <a:ea typeface="+mn-ea"/>
                <a:cs typeface="+mn-cs"/>
              </a:rPr>
              <a:t>te harde</a:t>
            </a:r>
            <a:r>
              <a:rPr lang="nl-NL" sz="1200" i="0" kern="1200" dirty="0" smtClean="0">
                <a:solidFill>
                  <a:schemeClr val="tx1"/>
                </a:solidFill>
                <a:effectLst/>
                <a:latin typeface="+mn-lt"/>
                <a:ea typeface="+mn-ea"/>
                <a:cs typeface="+mn-cs"/>
              </a:rPr>
              <a:t> muziek/geluiden luisteren. Wees zo specifiek mogelijk over waar, wanneer en hoe je een van deze factoren gaat aanpakken. Je kunt bijvoorbeeld opschrijven dat je oordoppen gaat kopen, eventueel spreek je samen met iemand af om oordoppen te gaan kopen. Je kunt ook opschrijven op welke plek je de oordoppen gaat bewaren of een manier gaat bedenken hoe je je oordoppen niet gaat vergeten. Je kunt ook opschrijven na hoeveel tijd je een oorpauze neemt en hoeveel meter je ongeveer van de speakers gaat staan. “</a:t>
            </a: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47</a:t>
            </a:fld>
            <a:endParaRPr lang="nl-NL"/>
          </a:p>
        </p:txBody>
      </p:sp>
    </p:spTree>
    <p:extLst>
      <p:ext uri="{BB962C8B-B14F-4D97-AF65-F5344CB8AC3E}">
        <p14:creationId xmlns:p14="http://schemas.microsoft.com/office/powerpoint/2010/main" val="3601358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Vraag een aantal studenten om hun plannen en bespreek of,</a:t>
            </a:r>
            <a:r>
              <a:rPr lang="nl-NL" baseline="0" dirty="0" smtClean="0"/>
              <a:t> en hoe ze nog verbeterd kunnen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baseline="0" dirty="0" smtClean="0"/>
              <a:t>Dit is de afsluitende module van Oorcheck op het mbo. </a:t>
            </a:r>
            <a:endParaRPr lang="nl-NL" sz="2400" b="1"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48</a:t>
            </a:fld>
            <a:endParaRPr lang="nl-NL"/>
          </a:p>
        </p:txBody>
      </p:sp>
    </p:spTree>
    <p:extLst>
      <p:ext uri="{BB962C8B-B14F-4D97-AF65-F5344CB8AC3E}">
        <p14:creationId xmlns:p14="http://schemas.microsoft.com/office/powerpoint/2010/main" val="392411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1" u="none" dirty="0" smtClean="0">
                <a:solidFill>
                  <a:srgbClr val="359EAF"/>
                </a:solidFill>
              </a:rPr>
              <a:t>Bespreek:</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dirty="0" smtClean="0">
                <a:solidFill>
                  <a:srgbClr val="359EAF"/>
                </a:solidFill>
              </a:rPr>
              <a:t>“Samenvattend:</a:t>
            </a:r>
            <a:r>
              <a:rPr lang="nl-NL" b="0"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baseline="0" dirty="0" smtClean="0">
                <a:solidFill>
                  <a:srgbClr val="359EAF"/>
                </a:solidFill>
              </a:rPr>
              <a:t>Als je een goed gehoor hebt dat je overbelast dan kun last krijgen van een tijdelijke piep of ruis in je oor. Als je jouw gedrag dan niet aanpast en je oren blijft overbelasten heb je kans op een blijvende piep in je oor oftewel tinnitus. Als je tinnitus hebt kun je daar veel last van hebben in je dagelijks leven.”</a:t>
            </a: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sng"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2- Hoe ontstaat gehoorschade?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behandeld hoe gehoorschade ontstaat en op welke manieren het voorkomen kan worden.</a:t>
            </a:r>
            <a:endParaRPr lang="nl-NL" b="1" u="sng" dirty="0" smtClean="0">
              <a:solidFill>
                <a:srgbClr val="359EAF"/>
              </a:solidFill>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5</a:t>
            </a:fld>
            <a:endParaRPr lang="nl-NL"/>
          </a:p>
        </p:txBody>
      </p:sp>
    </p:spTree>
    <p:extLst>
      <p:ext uri="{BB962C8B-B14F-4D97-AF65-F5344CB8AC3E}">
        <p14:creationId xmlns:p14="http://schemas.microsoft.com/office/powerpoint/2010/main" val="271895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Oorcheck op het MBO 2- Hoe ontstaat gehoorschade?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behandeld hoe gehoorschade ontstaat en op welke manieren het voorkomen kan worden.</a:t>
            </a:r>
            <a:endParaRPr lang="nl-NL" b="1" u="sng" dirty="0" smtClean="0">
              <a:solidFill>
                <a:srgbClr val="359EAF"/>
              </a:solidFill>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6</a:t>
            </a:fld>
            <a:endParaRPr lang="nl-NL"/>
          </a:p>
        </p:txBody>
      </p:sp>
    </p:spTree>
    <p:extLst>
      <p:ext uri="{BB962C8B-B14F-4D97-AF65-F5344CB8AC3E}">
        <p14:creationId xmlns:p14="http://schemas.microsoft.com/office/powerpoint/2010/main" val="5537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u="sng" dirty="0" smtClean="0">
                <a:solidFill>
                  <a:srgbClr val="359EAF"/>
                </a:solidFill>
              </a:rPr>
              <a:t>Het is aanbevolen</a:t>
            </a:r>
            <a:r>
              <a:rPr lang="nl-NL" b="1" u="sng" baseline="0" dirty="0" smtClean="0">
                <a:solidFill>
                  <a:srgbClr val="359EAF"/>
                </a:solidFill>
              </a:rPr>
              <a:t> om nu de volgende module van het pakket te doen</a:t>
            </a:r>
            <a:r>
              <a:rPr lang="nl-NL" b="1" u="none" baseline="0" dirty="0" smtClean="0">
                <a:solidFill>
                  <a:srgbClr val="359EAF"/>
                </a:solidFill>
              </a:rPr>
              <a:t>: Oorcheck op het MBO 2- Hoe ontstaat gehoorschade?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u="none" baseline="0" dirty="0" smtClean="0">
                <a:solidFill>
                  <a:srgbClr val="359EAF"/>
                </a:solidFill>
              </a:rPr>
              <a:t>Hierin wordt besproken hoe gehoorschade ontstaat en op welke manieren het voorkomen kan worden.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u="none" baseline="0" dirty="0" smtClean="0">
              <a:solidFill>
                <a:srgbClr val="359EA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dirty="0" smtClean="0">
                <a:solidFill>
                  <a:srgbClr val="359EAF"/>
                </a:solidFill>
              </a:rPr>
              <a:t>Hierboven</a:t>
            </a:r>
            <a:r>
              <a:rPr lang="nl-NL" b="0" u="none" baseline="0" dirty="0" smtClean="0">
                <a:solidFill>
                  <a:srgbClr val="359EAF"/>
                </a:solidFill>
              </a:rPr>
              <a:t> staan nog links die voor de studenten interessant kunnen zijn.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u="none" dirty="0" smtClean="0">
              <a:solidFill>
                <a:srgbClr val="359EAF"/>
              </a:solidFill>
            </a:endParaRPr>
          </a:p>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7</a:t>
            </a:fld>
            <a:endParaRPr lang="nl-NL"/>
          </a:p>
        </p:txBody>
      </p:sp>
    </p:spTree>
    <p:extLst>
      <p:ext uri="{BB962C8B-B14F-4D97-AF65-F5344CB8AC3E}">
        <p14:creationId xmlns:p14="http://schemas.microsoft.com/office/powerpoint/2010/main" val="258836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8</a:t>
            </a:fld>
            <a:endParaRPr lang="nl-NL" dirty="0"/>
          </a:p>
        </p:txBody>
      </p:sp>
    </p:spTree>
    <p:extLst>
      <p:ext uri="{BB962C8B-B14F-4D97-AF65-F5344CB8AC3E}">
        <p14:creationId xmlns:p14="http://schemas.microsoft.com/office/powerpoint/2010/main" val="314785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smtClean="0">
                <a:solidFill>
                  <a:schemeClr val="tx1"/>
                </a:solidFill>
                <a:effectLst/>
                <a:latin typeface="+mn-lt"/>
                <a:ea typeface="+mn-ea"/>
                <a:cs typeface="+mn-cs"/>
              </a:rPr>
              <a:t>Voorbeeldtekst: </a:t>
            </a:r>
            <a:r>
              <a:rPr lang="nl-NL" sz="1200" kern="1200" dirty="0" smtClean="0">
                <a:solidFill>
                  <a:schemeClr val="tx1"/>
                </a:solidFill>
                <a:effectLst/>
                <a:latin typeface="+mn-lt"/>
                <a:ea typeface="+mn-ea"/>
                <a:cs typeface="+mn-cs"/>
              </a:rPr>
              <a:t>“We gaan zo een filmpje bekijken </a:t>
            </a:r>
            <a:r>
              <a:rPr lang="nl-NL" dirty="0" smtClean="0">
                <a:effectLst/>
              </a:rPr>
              <a:t>met heel veel informatie erin over gehoorschade en het voorkomen van</a:t>
            </a:r>
            <a:r>
              <a:rPr lang="nl-NL" baseline="0" dirty="0" smtClean="0">
                <a:effectLst/>
              </a:rPr>
              <a:t> gehoorschade. N</a:t>
            </a:r>
            <a:r>
              <a:rPr lang="nl-NL" sz="1200" kern="1200" dirty="0" smtClean="0">
                <a:solidFill>
                  <a:schemeClr val="tx1"/>
                </a:solidFill>
                <a:effectLst/>
                <a:latin typeface="+mn-lt"/>
                <a:ea typeface="+mn-ea"/>
                <a:cs typeface="+mn-cs"/>
              </a:rPr>
              <a:t>a afloop krijgen jullie daar een quiz over. Let dus extra goed op!!”</a:t>
            </a:r>
          </a:p>
          <a:p>
            <a:r>
              <a:rPr lang="nl-NL"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smtClean="0">
                <a:effectLst/>
              </a:rPr>
              <a:t>Speel filmpje af door op het plaatje of de tekst te klikken.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smtClean="0">
                <a:effectLst/>
              </a:rPr>
              <a:t>Of gebruik</a:t>
            </a:r>
            <a:r>
              <a:rPr lang="nl-NL" i="1" baseline="0" dirty="0" smtClean="0">
                <a:effectLst/>
              </a:rPr>
              <a:t> deze link:</a:t>
            </a:r>
            <a:r>
              <a:rPr lang="nl-NL" i="1" dirty="0" smtClean="0">
                <a:effectLst/>
              </a:rPr>
              <a:t> </a:t>
            </a:r>
            <a:r>
              <a:rPr lang="nl-NL" u="sng" dirty="0" smtClean="0">
                <a:hlinkClick r:id="rId3"/>
              </a:rPr>
              <a:t>https://www.youtube.com/watch?v=jGzTsOxoA1s&amp;list=PL0C76591177044D36&amp;index=19</a:t>
            </a: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9ADDAD4D-C90D-4604-AB33-D534FEFE4474}" type="slidenum">
              <a:rPr lang="nl-NL" smtClean="0"/>
              <a:t>9</a:t>
            </a:fld>
            <a:endParaRPr lang="nl-NL" dirty="0"/>
          </a:p>
        </p:txBody>
      </p:sp>
    </p:spTree>
    <p:extLst>
      <p:ext uri="{BB962C8B-B14F-4D97-AF65-F5344CB8AC3E}">
        <p14:creationId xmlns:p14="http://schemas.microsoft.com/office/powerpoint/2010/main" val="122358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695C41E9-25CD-4850-A373-4D1FF84D8670}" type="datetimeFigureOut">
              <a:rPr lang="nl-NL" smtClean="0"/>
              <a:t>24-12-2019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63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95C41E9-25CD-4850-A373-4D1FF84D8670}" type="datetimeFigureOut">
              <a:rPr lang="nl-NL" smtClean="0"/>
              <a:t>24-12-2019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97412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95C41E9-25CD-4850-A373-4D1FF84D8670}" type="datetimeFigureOut">
              <a:rPr lang="nl-NL" smtClean="0"/>
              <a:t>24-12-2019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159610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DE630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5C41E9-25CD-4850-A373-4D1FF84D8670}" type="datetimeFigureOut">
              <a:rPr lang="nl-NL" smtClean="0"/>
              <a:t>24-12-2019</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4F1AD708-5EF7-4949-9E5D-30A810528DA3}" type="slidenum">
              <a:rPr lang="nl-NL" smtClean="0"/>
              <a:t>‹nr.›</a:t>
            </a:fld>
            <a:endParaRPr lang="nl-NL"/>
          </a:p>
        </p:txBody>
      </p:sp>
      <p:pic>
        <p:nvPicPr>
          <p:cNvPr id="2" name="Afbeelding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1474"/>
          <a:stretch/>
        </p:blipFill>
        <p:spPr>
          <a:xfrm>
            <a:off x="0" y="0"/>
            <a:ext cx="12192000" cy="6341165"/>
          </a:xfrm>
          <a:prstGeom prst="rect">
            <a:avLst/>
          </a:prstGeom>
        </p:spPr>
      </p:pic>
      <p:sp>
        <p:nvSpPr>
          <p:cNvPr id="3" name="Rechthoek 2"/>
          <p:cNvSpPr/>
          <p:nvPr userDrawn="1"/>
        </p:nvSpPr>
        <p:spPr>
          <a:xfrm>
            <a:off x="15" y="-1"/>
            <a:ext cx="12191985" cy="634116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userDrawn="1"/>
        </p:nvSpPr>
        <p:spPr>
          <a:xfrm>
            <a:off x="0" y="347869"/>
            <a:ext cx="6241774" cy="1540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le 1"/>
          <p:cNvSpPr>
            <a:spLocks noGrp="1"/>
          </p:cNvSpPr>
          <p:nvPr>
            <p:ph type="title"/>
          </p:nvPr>
        </p:nvSpPr>
        <p:spPr>
          <a:xfrm>
            <a:off x="0" y="392772"/>
            <a:ext cx="6241774" cy="1450757"/>
          </a:xfrm>
        </p:spPr>
        <p:txBody>
          <a:bodyPr/>
          <a:lstStyle>
            <a:lvl1pPr>
              <a:defRPr>
                <a:solidFill>
                  <a:srgbClr val="FF6600"/>
                </a:solidFill>
              </a:defRPr>
            </a:lvl1pPr>
          </a:lstStyle>
          <a:p>
            <a:r>
              <a:rPr lang="nl-NL" dirty="0" smtClean="0"/>
              <a:t>Klik om de stijl te bewerken</a:t>
            </a:r>
            <a:endParaRPr lang="en-US" dirty="0"/>
          </a:p>
        </p:txBody>
      </p:sp>
    </p:spTree>
    <p:extLst>
      <p:ext uri="{BB962C8B-B14F-4D97-AF65-F5344CB8AC3E}">
        <p14:creationId xmlns:p14="http://schemas.microsoft.com/office/powerpoint/2010/main" val="372923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dirty="0" smtClean="0"/>
              <a:t>Tekststijl van het model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10"/>
          </p:nvPr>
        </p:nvSpPr>
        <p:spPr/>
        <p:txBody>
          <a:bodyPr/>
          <a:lstStyle/>
          <a:p>
            <a:fld id="{695C41E9-25CD-4850-A373-4D1FF84D8670}" type="datetimeFigureOut">
              <a:rPr lang="nl-NL" smtClean="0"/>
              <a:t>24-12-2019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sp>
        <p:nvSpPr>
          <p:cNvPr id="9" name="Titel 1"/>
          <p:cNvSpPr>
            <a:spLocks noGrp="1"/>
          </p:cNvSpPr>
          <p:nvPr>
            <p:ph type="title"/>
          </p:nvPr>
        </p:nvSpPr>
        <p:spPr>
          <a:xfrm>
            <a:off x="1097280" y="286603"/>
            <a:ext cx="10058400" cy="1450757"/>
          </a:xfrm>
          <a:ln>
            <a:solidFill>
              <a:srgbClr val="FF6600"/>
            </a:solidFill>
          </a:ln>
        </p:spPr>
        <p:txBody>
          <a:bodyPr/>
          <a:lstStyle>
            <a:lvl1pPr>
              <a:defRPr>
                <a:solidFill>
                  <a:srgbClr val="FF6600"/>
                </a:solidFill>
              </a:defRPr>
            </a:lvl1pPr>
          </a:lstStyle>
          <a:p>
            <a:endParaRPr lang="nl-NL" dirty="0"/>
          </a:p>
        </p:txBody>
      </p:sp>
      <p:pic>
        <p:nvPicPr>
          <p:cNvPr id="10" name="Afbeelding 9"/>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160712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695C41E9-25CD-4850-A373-4D1FF84D8670}" type="datetimeFigureOut">
              <a:rPr lang="nl-NL" smtClean="0"/>
              <a:t>24-12-2019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F1AD708-5EF7-4949-9E5D-30A810528DA3}"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17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95C41E9-25CD-4850-A373-4D1FF84D8670}" type="datetimeFigureOut">
              <a:rPr lang="nl-NL" smtClean="0"/>
              <a:t>24-12-2019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24700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95C41E9-25CD-4850-A373-4D1FF84D8670}" type="datetimeFigureOut">
              <a:rPr lang="nl-NL" smtClean="0"/>
              <a:t>24-12-2019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213233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95C41E9-25CD-4850-A373-4D1FF84D8670}" type="datetimeFigureOut">
              <a:rPr lang="nl-NL" smtClean="0"/>
              <a:t>24-12-2019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82628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5C41E9-25CD-4850-A373-4D1FF84D8670}" type="datetimeFigureOut">
              <a:rPr lang="nl-NL" smtClean="0"/>
              <a:t>24-12-2019</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115779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5C41E9-25CD-4850-A373-4D1FF84D8670}" type="datetimeFigureOut">
              <a:rPr lang="nl-NL" smtClean="0"/>
              <a:t>24-12-2019</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1AD708-5EF7-4949-9E5D-30A810528DA3}" type="slidenum">
              <a:rPr lang="nl-NL" smtClean="0"/>
              <a:t>‹nr.›</a:t>
            </a:fld>
            <a:endParaRPr lang="nl-NL"/>
          </a:p>
        </p:txBody>
      </p:sp>
    </p:spTree>
    <p:extLst>
      <p:ext uri="{BB962C8B-B14F-4D97-AF65-F5344CB8AC3E}">
        <p14:creationId xmlns:p14="http://schemas.microsoft.com/office/powerpoint/2010/main" val="366395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695C41E9-25CD-4850-A373-4D1FF84D8670}" type="datetimeFigureOut">
              <a:rPr lang="nl-NL" smtClean="0"/>
              <a:t>24-12-2019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F1AD708-5EF7-4949-9E5D-30A810528DA3}" type="slidenum">
              <a:rPr lang="nl-NL" smtClean="0"/>
              <a:t>‹nr.›</a:t>
            </a:fld>
            <a:endParaRPr lang="nl-NL"/>
          </a:p>
        </p:txBody>
      </p:sp>
    </p:spTree>
    <p:extLst>
      <p:ext uri="{BB962C8B-B14F-4D97-AF65-F5344CB8AC3E}">
        <p14:creationId xmlns:p14="http://schemas.microsoft.com/office/powerpoint/2010/main" val="52063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rgbClr val="F159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dirty="0"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95C41E9-25CD-4850-A373-4D1FF84D8670}" type="datetimeFigureOut">
              <a:rPr lang="nl-NL" smtClean="0"/>
              <a:t>24-12-2019</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1AD708-5EF7-4949-9E5D-30A810528DA3}"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4320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hyperlink" Target="http://www.oorcheck.nl/test-jezelf/hoe-hoog-kom-jij/"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tunes.apple.com/us/app/safenoise/id464042309?mt=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play.google.com/store/apps/details?id=be.bagaar.tuut"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hoortest.oorcheck.n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www.mp3check.n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www.oorcheck.nl/gehoorschade/hoe-ontstaat-schade/zo-klinkt-h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M69YdencpTo" TargetMode="Externa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npnbdo9bO1I"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itunes.apple.com/us/app/safenoise/id464042309?mt=8" TargetMode="External"/><Relationship Id="rId7"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play.google.com/store/apps/details?id=be.bagaar.tuut"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vimeo.com/14005173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www.oorcheck.n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hoorstichting.n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oorcheck.nl/gehoorschade/hoe-ontstaat-schade/zo-klinkt-het/" TargetMode="External"/><Relationship Id="rId7" Type="http://schemas.openxmlformats.org/officeDocument/2006/relationships/image" Target="../media/image1.png"/><Relationship Id="rId2" Type="http://schemas.openxmlformats.org/officeDocument/2006/relationships/hyperlink" Target="https://www.youtube.com/watch?v=LH7hOEYnv_I" TargetMode="External"/><Relationship Id="rId1" Type="http://schemas.openxmlformats.org/officeDocument/2006/relationships/slideLayout" Target="../slideLayouts/slideLayout2.xml"/><Relationship Id="rId6" Type="http://schemas.openxmlformats.org/officeDocument/2006/relationships/hyperlink" Target="https://www.napofilm.net/nl/napos-films/napo-stop-noise/didnt-hear-it-coming" TargetMode="External"/><Relationship Id="rId5" Type="http://schemas.openxmlformats.org/officeDocument/2006/relationships/hyperlink" Target="http://qmusic.nl/nieuws/gehoorschade-de-q-musical" TargetMode="External"/><Relationship Id="rId4" Type="http://schemas.openxmlformats.org/officeDocument/2006/relationships/hyperlink" Target="http://www.oorcheck.nl/test-jezel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hyperlink" Target="http://www.oorcheck.nl/gehoorschade/hoe-ontstaat-schade/zo-klinkt-het/" TargetMode="External"/><Relationship Id="rId2" Type="http://schemas.openxmlformats.org/officeDocument/2006/relationships/hyperlink" Target="https://www.youtube.com/watch?v=LH7hOEYnv_I" TargetMode="External"/><Relationship Id="rId1" Type="http://schemas.openxmlformats.org/officeDocument/2006/relationships/slideLayout" Target="../slideLayouts/slideLayout2.xml"/><Relationship Id="rId5" Type="http://schemas.openxmlformats.org/officeDocument/2006/relationships/hyperlink" Target="http://qmusic.nl/nieuws/gehoorschade-de-q-musical" TargetMode="External"/><Relationship Id="rId4" Type="http://schemas.openxmlformats.org/officeDocument/2006/relationships/hyperlink" Target="http://www.oorcheck.nl/test-jezelf/"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LH7hOEYnv_I" TargetMode="External"/><Relationship Id="rId7" Type="http://schemas.openxmlformats.org/officeDocument/2006/relationships/hyperlink" Target="http://qmusic.nl/nieuws/gehoorschade-de-q-music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oorcheck.nl/" TargetMode="External"/><Relationship Id="rId5" Type="http://schemas.openxmlformats.org/officeDocument/2006/relationships/hyperlink" Target="http://www.oorcheck.nl/test-jezelf/" TargetMode="External"/><Relationship Id="rId4" Type="http://schemas.openxmlformats.org/officeDocument/2006/relationships/hyperlink" Target="http://www.oorcheck.nl/gehoorschade/hoe-ontstaat-schade/zo-klinkt-h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jGzTsOxoA1s&amp;list=PL0C76591177044D36&amp;index=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a:t>
            </a:r>
            <a:r>
              <a:rPr lang="nl-NL" b="1" dirty="0" smtClean="0">
                <a:solidFill>
                  <a:srgbClr val="FF6600"/>
                </a:solidFill>
              </a:rPr>
              <a:t>mbo 1</a:t>
            </a:r>
            <a:endParaRPr lang="nl-NL" dirty="0">
              <a:solidFill>
                <a:srgbClr val="FF6600"/>
              </a:solidFill>
            </a:endParaRPr>
          </a:p>
          <a:p>
            <a:pPr>
              <a:lnSpc>
                <a:spcPct val="107000"/>
              </a:lnSpc>
              <a:spcAft>
                <a:spcPts val="0"/>
              </a:spcAft>
            </a:pPr>
            <a:r>
              <a:rPr lang="nl-NL" dirty="0" smtClean="0">
                <a:solidFill>
                  <a:schemeClr val="tx1">
                    <a:lumMod val="75000"/>
                    <a:lumOff val="25000"/>
                  </a:schemeClr>
                </a:solidFill>
              </a:rPr>
              <a:t>Over gehoor en gehoorschade</a:t>
            </a:r>
            <a:endParaRPr lang="nl-NL" dirty="0">
              <a:solidFill>
                <a:schemeClr val="tx1">
                  <a:lumMod val="75000"/>
                  <a:lumOff val="25000"/>
                </a:schemeClr>
              </a:solidFill>
            </a:endParaRP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357361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79" y="286603"/>
            <a:ext cx="10494645" cy="1450757"/>
          </a:xfrm>
          <a:ln>
            <a:solidFill>
              <a:srgbClr val="FF6600"/>
            </a:solidFill>
          </a:ln>
        </p:spPr>
        <p:txBody>
          <a:bodyPr/>
          <a:lstStyle/>
          <a:p>
            <a:r>
              <a:rPr lang="nl-NL" dirty="0" smtClean="0"/>
              <a:t>Hoe ontstaat gehoorschade?  </a:t>
            </a:r>
            <a:endParaRPr lang="nl-NL" dirty="0"/>
          </a:p>
        </p:txBody>
      </p:sp>
      <p:sp>
        <p:nvSpPr>
          <p:cNvPr id="3" name="Tijdelijke aanduiding voor inhoud 2"/>
          <p:cNvSpPr>
            <a:spLocks noGrp="1"/>
          </p:cNvSpPr>
          <p:nvPr>
            <p:ph idx="1"/>
          </p:nvPr>
        </p:nvSpPr>
        <p:spPr/>
        <p:txBody>
          <a:bodyPr/>
          <a:lstStyle/>
          <a:p>
            <a:pPr>
              <a:buFont typeface="Wingdings" panose="05000000000000000000" pitchFamily="2" charset="2"/>
              <a:buChar char="§"/>
            </a:pPr>
            <a:endParaRPr lang="nl-NL" dirty="0" smtClean="0"/>
          </a:p>
          <a:p>
            <a:pPr>
              <a:buFont typeface="Wingdings" panose="05000000000000000000" pitchFamily="2" charset="2"/>
              <a:buChar char="§"/>
            </a:pPr>
            <a:r>
              <a:rPr lang="nl-NL" dirty="0" smtClean="0"/>
              <a:t>Pak je telefoon en ga naar </a:t>
            </a:r>
            <a:r>
              <a:rPr lang="nl-NL" dirty="0" err="1" smtClean="0">
                <a:hlinkClick r:id="rId3"/>
              </a:rPr>
              <a:t>Kahoot</a:t>
            </a:r>
            <a:endParaRPr lang="nl-NL" dirty="0" smtClean="0"/>
          </a:p>
          <a:p>
            <a:pPr>
              <a:buFont typeface="Wingdings" panose="05000000000000000000" pitchFamily="2" charset="2"/>
              <a:buChar char="§"/>
            </a:pPr>
            <a:endParaRPr lang="nl-NL" dirty="0" smtClean="0"/>
          </a:p>
          <a:p>
            <a:pPr>
              <a:buFont typeface="Wingdings" panose="05000000000000000000" pitchFamily="2" charset="2"/>
              <a:buChar char="§"/>
            </a:pPr>
            <a:r>
              <a:rPr lang="nl-NL" dirty="0" smtClean="0"/>
              <a:t>Vul de code in die op het scherm staat </a:t>
            </a:r>
          </a:p>
          <a:p>
            <a:pPr marL="0" indent="0">
              <a:buNone/>
            </a:pPr>
            <a:r>
              <a:rPr lang="nl-NL" dirty="0" smtClean="0"/>
              <a:t>  en de quiz kan beginnen! </a:t>
            </a:r>
            <a:endParaRPr lang="nl-NL" dirty="0"/>
          </a:p>
          <a:p>
            <a:pPr>
              <a:buFont typeface="Wingdings" panose="05000000000000000000" pitchFamily="2" charset="2"/>
              <a:buChar char="§"/>
            </a:pPr>
            <a:endParaRPr lang="nl-NL" dirty="0"/>
          </a:p>
        </p:txBody>
      </p:sp>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0494" y="633482"/>
            <a:ext cx="1781174" cy="889329"/>
          </a:xfrm>
          <a:prstGeom prst="rect">
            <a:avLst/>
          </a:prstGeom>
          <a:noFill/>
          <a:ln w="9525">
            <a:noFill/>
            <a:miter lim="800000"/>
            <a:headEnd/>
            <a:tailEnd/>
          </a:ln>
        </p:spPr>
      </p:pic>
      <p:pic>
        <p:nvPicPr>
          <p:cNvPr id="1026" name="Picture 2" descr="Afbeeldingsresultaat voor kahoot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9334" y="2084239"/>
            <a:ext cx="3812590" cy="2142939"/>
          </a:xfrm>
          <a:prstGeom prst="rect">
            <a:avLst/>
          </a:prstGeom>
          <a:noFill/>
          <a:effectLst>
            <a:glow rad="63500">
              <a:schemeClr val="accent1">
                <a:satMod val="175000"/>
                <a:alpha val="40000"/>
              </a:schemeClr>
            </a:glow>
          </a:effectLst>
          <a:scene3d>
            <a:camera prst="orthographicFront"/>
            <a:lightRig rig="twoPt" dir="t">
              <a:rot lat="0" lon="0" rev="7800000"/>
            </a:lightRig>
          </a:scene3d>
          <a:sp3d contourW="6350">
            <a:bevelT w="63500" h="12700"/>
            <a:contourClr>
              <a:schemeClr val="bg2"/>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49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Antwoorden van de quiz</a:t>
            </a:r>
            <a:endParaRPr lang="nl-NL"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091833490"/>
              </p:ext>
            </p:extLst>
          </p:nvPr>
        </p:nvGraphicFramePr>
        <p:xfrm>
          <a:off x="379475" y="1846054"/>
          <a:ext cx="11617452" cy="4478134"/>
        </p:xfrm>
        <a:graphic>
          <a:graphicData uri="http://schemas.openxmlformats.org/drawingml/2006/table">
            <a:tbl>
              <a:tblPr firstRow="1" firstCol="1" bandRow="1"/>
              <a:tblGrid>
                <a:gridCol w="5808726">
                  <a:extLst>
                    <a:ext uri="{9D8B030D-6E8A-4147-A177-3AD203B41FA5}">
                      <a16:colId xmlns:a16="http://schemas.microsoft.com/office/drawing/2014/main" xmlns="" val="686359601"/>
                    </a:ext>
                  </a:extLst>
                </a:gridCol>
                <a:gridCol w="5808726">
                  <a:extLst>
                    <a:ext uri="{9D8B030D-6E8A-4147-A177-3AD203B41FA5}">
                      <a16:colId xmlns:a16="http://schemas.microsoft.com/office/drawing/2014/main" xmlns="" val="3077524147"/>
                    </a:ext>
                  </a:extLst>
                </a:gridCol>
              </a:tblGrid>
              <a:tr h="206294">
                <a:tc>
                  <a:txBody>
                    <a:bodyPr/>
                    <a:lstStyle/>
                    <a:p>
                      <a:pPr>
                        <a:lnSpc>
                          <a:spcPts val="1340"/>
                        </a:lnSpc>
                        <a:spcAft>
                          <a:spcPts val="0"/>
                        </a:spcAft>
                      </a:pPr>
                      <a:r>
                        <a:rPr lang="nl-NL" sz="1200" u="sng"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Vraag/stelling</a:t>
                      </a:r>
                      <a:endParaRPr lang="nl-NL" sz="1200" dirty="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u="none" strike="noStrike"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nl-NL" sz="1200" dirty="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nSpc>
                          <a:spcPts val="1340"/>
                        </a:lnSpc>
                        <a:spcAft>
                          <a:spcPts val="0"/>
                        </a:spcAft>
                      </a:pPr>
                      <a:r>
                        <a:rPr lang="nl-NL" sz="1200" u="sng"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Juiste antwoorden zijn </a:t>
                      </a:r>
                      <a:r>
                        <a:rPr lang="nl-NL" sz="1200" b="1" u="sng"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dik</a:t>
                      </a:r>
                      <a:r>
                        <a:rPr lang="nl-NL" sz="1200" u="sng"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gedrukt</a:t>
                      </a:r>
                      <a:endParaRPr lang="nl-NL" sz="1200" dirty="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607476001"/>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1. Een piep in je oor is een teken dat je oor beschadigd is</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Juist</a:t>
                      </a:r>
                      <a:r>
                        <a:rPr lang="nl-NL" sz="1200">
                          <a:effectLst/>
                          <a:latin typeface="Calibri" panose="020F0502020204030204" pitchFamily="34" charset="0"/>
                          <a:ea typeface="Calibri" panose="020F0502020204030204" pitchFamily="34" charset="0"/>
                          <a:cs typeface="Calibri" panose="020F0502020204030204" pitchFamily="34" charset="0"/>
                        </a:rPr>
                        <a:t>/Onjuist</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232831974"/>
                  </a:ext>
                </a:extLst>
              </a:tr>
              <a:tr h="412587">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2. Waardoor kun je gehoorschade oplopen?</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Iemand die vals zingt /</a:t>
                      </a:r>
                      <a:r>
                        <a:rPr lang="nl-NL" sz="1200" b="1">
                          <a:effectLst/>
                          <a:latin typeface="Calibri" panose="020F0502020204030204" pitchFamily="34" charset="0"/>
                          <a:ea typeface="Calibri" panose="020F0502020204030204" pitchFamily="34" charset="0"/>
                          <a:cs typeface="Calibri" panose="020F0502020204030204" pitchFamily="34" charset="0"/>
                        </a:rPr>
                        <a:t>Door uitgaan, feestjes </a:t>
                      </a:r>
                      <a:r>
                        <a:rPr lang="nl-NL" sz="1200">
                          <a:effectLst/>
                          <a:latin typeface="Calibri" panose="020F0502020204030204" pitchFamily="34" charset="0"/>
                          <a:ea typeface="Calibri" panose="020F0502020204030204" pitchFamily="34" charset="0"/>
                          <a:cs typeface="Calibri" panose="020F0502020204030204" pitchFamily="34" charset="0"/>
                        </a:rPr>
                        <a:t>/ </a:t>
                      </a:r>
                      <a:r>
                        <a:rPr lang="nl-NL" sz="1200" b="1">
                          <a:effectLst/>
                          <a:latin typeface="Calibri" panose="020F0502020204030204" pitchFamily="34" charset="0"/>
                          <a:ea typeface="Calibri" panose="020F0502020204030204" pitchFamily="34" charset="0"/>
                          <a:cs typeface="Calibri" panose="020F0502020204030204" pitchFamily="34" charset="0"/>
                        </a:rPr>
                        <a:t>Door te luisteren naar muziek op je telefoon</a:t>
                      </a:r>
                      <a:r>
                        <a:rPr lang="nl-NL" sz="1200">
                          <a:effectLst/>
                          <a:latin typeface="Calibri" panose="020F0502020204030204" pitchFamily="34" charset="0"/>
                          <a:ea typeface="Calibri" panose="020F0502020204030204" pitchFamily="34" charset="0"/>
                          <a:cs typeface="Calibri" panose="020F0502020204030204" pitchFamily="34" charset="0"/>
                        </a:rPr>
                        <a:t>/</a:t>
                      </a:r>
                      <a:r>
                        <a:rPr lang="nl-NL" sz="1200" b="1">
                          <a:effectLst/>
                          <a:latin typeface="Calibri" panose="020F0502020204030204" pitchFamily="34" charset="0"/>
                          <a:ea typeface="Calibri" panose="020F0502020204030204" pitchFamily="34" charset="0"/>
                          <a:cs typeface="Calibri" panose="020F0502020204030204" pitchFamily="34" charset="0"/>
                        </a:rPr>
                        <a:t>Motorrijden</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 </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166616511"/>
                  </a:ext>
                </a:extLst>
              </a:tr>
              <a:tr h="412587">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3. Wat is geen soort gehoorschade?</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Stemmen in je hoofd horen</a:t>
                      </a:r>
                      <a:r>
                        <a:rPr lang="nl-NL" sz="1200">
                          <a:effectLst/>
                          <a:latin typeface="Calibri" panose="020F0502020204030204" pitchFamily="34" charset="0"/>
                          <a:ea typeface="Calibri" panose="020F0502020204030204" pitchFamily="34" charset="0"/>
                          <a:cs typeface="Calibri" panose="020F0502020204030204" pitchFamily="34" charset="0"/>
                        </a:rPr>
                        <a:t>/ Een piep of ruis horen/ Overgevoeligheid voor geluid/ Slechter horen</a:t>
                      </a:r>
                    </a:p>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 </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546727628"/>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4. Als oren gewend zijn aan harde muziek, raken ze niet beschadigd</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Juist/ </a:t>
                      </a:r>
                      <a:r>
                        <a:rPr lang="nl-NL" sz="1200" b="1">
                          <a:effectLst/>
                          <a:latin typeface="Calibri" panose="020F0502020204030204" pitchFamily="34" charset="0"/>
                          <a:ea typeface="Calibri" panose="020F0502020204030204" pitchFamily="34" charset="0"/>
                          <a:cs typeface="Calibri" panose="020F0502020204030204" pitchFamily="34" charset="0"/>
                        </a:rPr>
                        <a:t>Onjuist</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222762943"/>
                  </a:ext>
                </a:extLst>
              </a:tr>
              <a:tr h="515734">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5. Wat helpt niet om gehoorschade te voorkomen?</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ts val="1340"/>
                        </a:lnSpc>
                        <a:spcAft>
                          <a:spcPts val="0"/>
                        </a:spcAft>
                      </a:pPr>
                      <a:r>
                        <a:rPr lang="nl-NL" sz="1200" dirty="0">
                          <a:effectLst/>
                          <a:latin typeface="Calibri" panose="020F0502020204030204" pitchFamily="34" charset="0"/>
                          <a:ea typeface="Calibri" panose="020F0502020204030204" pitchFamily="34" charset="0"/>
                          <a:cs typeface="Calibri" panose="020F0502020204030204" pitchFamily="34" charset="0"/>
                        </a:rPr>
                        <a:t>Gehoorbescherming (oordoppen) gebruiken/ Even uit de muziek gaan (oorpauze)/ </a:t>
                      </a:r>
                      <a:r>
                        <a:rPr lang="nl-NL" sz="1200" b="1" dirty="0">
                          <a:effectLst/>
                          <a:latin typeface="Calibri" panose="020F0502020204030204" pitchFamily="34" charset="0"/>
                          <a:ea typeface="Calibri" panose="020F0502020204030204" pitchFamily="34" charset="0"/>
                          <a:cs typeface="Calibri" panose="020F0502020204030204" pitchFamily="34" charset="0"/>
                        </a:rPr>
                        <a:t>Een hoortoestel gebruiken</a:t>
                      </a:r>
                      <a:r>
                        <a:rPr lang="nl-NL" sz="1200" dirty="0">
                          <a:effectLst/>
                          <a:latin typeface="Calibri" panose="020F0502020204030204" pitchFamily="34" charset="0"/>
                          <a:ea typeface="Calibri" panose="020F0502020204030204" pitchFamily="34" charset="0"/>
                          <a:cs typeface="Calibri" panose="020F0502020204030204" pitchFamily="34" charset="0"/>
                        </a:rPr>
                        <a:t>/ Muziek wat zachter zetten</a:t>
                      </a:r>
                    </a:p>
                    <a:p>
                      <a:pPr>
                        <a:lnSpc>
                          <a:spcPts val="1340"/>
                        </a:lnSpc>
                        <a:spcAft>
                          <a:spcPts val="0"/>
                        </a:spcAft>
                      </a:pPr>
                      <a:r>
                        <a:rPr lang="nl-NL" sz="1200" dirty="0">
                          <a:effectLst/>
                          <a:latin typeface="Calibri" panose="020F0502020204030204" pitchFamily="34" charset="0"/>
                          <a:ea typeface="Calibri" panose="020F0502020204030204" pitchFamily="34" charset="0"/>
                          <a:cs typeface="Calibri" panose="020F0502020204030204" pitchFamily="34" charset="0"/>
                        </a:rPr>
                        <a:t> </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2850912021"/>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6. Wat kun je doen om gehoorschade te genezen?</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Hoortoestel gebruiken/ </a:t>
                      </a:r>
                      <a:r>
                        <a:rPr lang="nl-NL" sz="1200" b="1">
                          <a:effectLst/>
                          <a:latin typeface="Calibri" panose="020F0502020204030204" pitchFamily="34" charset="0"/>
                          <a:ea typeface="Calibri" panose="020F0502020204030204" pitchFamily="34" charset="0"/>
                          <a:cs typeface="Calibri" panose="020F0502020204030204" pitchFamily="34" charset="0"/>
                        </a:rPr>
                        <a:t>Niets</a:t>
                      </a:r>
                      <a:r>
                        <a:rPr lang="nl-NL" sz="1200">
                          <a:effectLst/>
                          <a:latin typeface="Calibri" panose="020F0502020204030204" pitchFamily="34" charset="0"/>
                          <a:ea typeface="Calibri" panose="020F0502020204030204" pitchFamily="34" charset="0"/>
                          <a:cs typeface="Calibri" panose="020F0502020204030204" pitchFamily="34" charset="0"/>
                        </a:rPr>
                        <a:t>/ Medicijnen slikken/ Sporten</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3745619626"/>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7. Als ik 1 keer naar hardere muziek luister heb ik gehoorschade.</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ts val="1340"/>
                        </a:lnSpc>
                        <a:spcAft>
                          <a:spcPts val="0"/>
                        </a:spcAft>
                      </a:pPr>
                      <a:r>
                        <a:rPr lang="nl-NL" sz="1200" b="1" dirty="0">
                          <a:effectLst/>
                          <a:latin typeface="Calibri" panose="020F0502020204030204" pitchFamily="34" charset="0"/>
                          <a:ea typeface="Calibri" panose="020F0502020204030204" pitchFamily="34" charset="0"/>
                          <a:cs typeface="Calibri" panose="020F0502020204030204" pitchFamily="34" charset="0"/>
                        </a:rPr>
                        <a:t>Juist</a:t>
                      </a:r>
                      <a:r>
                        <a:rPr lang="nl-NL" sz="1200" dirty="0">
                          <a:effectLst/>
                          <a:latin typeface="Calibri" panose="020F0502020204030204" pitchFamily="34" charset="0"/>
                          <a:ea typeface="Calibri" panose="020F0502020204030204" pitchFamily="34" charset="0"/>
                          <a:cs typeface="Calibri" panose="020F0502020204030204" pitchFamily="34" charset="0"/>
                        </a:rPr>
                        <a:t>/Onjuist</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225004561"/>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8. Wat kan het gevolg zijn van gehoorschade?</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Slaapproblemen/ Depressie/ Verminderde leerprestaties</a:t>
                      </a:r>
                      <a:r>
                        <a:rPr lang="nl-NL" sz="1200">
                          <a:effectLst/>
                          <a:latin typeface="Calibri" panose="020F0502020204030204" pitchFamily="34" charset="0"/>
                          <a:ea typeface="Calibri" panose="020F0502020204030204" pitchFamily="34" charset="0"/>
                          <a:cs typeface="Calibri" panose="020F0502020204030204" pitchFamily="34" charset="0"/>
                        </a:rPr>
                        <a:t>/ Koorts</a:t>
                      </a:r>
                    </a:p>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 </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1026911060"/>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9. Met een oordop met muziekfilter kun je anderen niet verstaan</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Juist/</a:t>
                      </a:r>
                      <a:r>
                        <a:rPr lang="nl-NL" sz="1200" b="1">
                          <a:effectLst/>
                          <a:latin typeface="Calibri" panose="020F0502020204030204" pitchFamily="34" charset="0"/>
                          <a:ea typeface="Calibri" panose="020F0502020204030204" pitchFamily="34" charset="0"/>
                          <a:cs typeface="Calibri" panose="020F0502020204030204" pitchFamily="34" charset="0"/>
                        </a:rPr>
                        <a:t>Onjuist</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2790899117"/>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10. Als ik na een feestje geen piep in mijn oor heb, heb ik ook geen gehoorschade</a:t>
                      </a:r>
                      <a:endParaRPr lang="nl-NL" sz="1200">
                        <a:effectLst/>
                        <a:latin typeface="Calibri" panose="020F0502020204030204" pitchFamily="34" charset="0"/>
                        <a:ea typeface="Calibri" panose="020F0502020204030204" pitchFamily="34" charset="0"/>
                        <a:cs typeface="Calibri" panose="020F0502020204030204" pitchFamily="34" charset="0"/>
                      </a:endParaRPr>
                    </a:p>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 </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nSpc>
                          <a:spcPts val="1340"/>
                        </a:lnSpc>
                        <a:spcAft>
                          <a:spcPts val="0"/>
                        </a:spcAft>
                      </a:pPr>
                      <a:r>
                        <a:rPr lang="nl-NL" sz="1200">
                          <a:effectLst/>
                          <a:latin typeface="Calibri" panose="020F0502020204030204" pitchFamily="34" charset="0"/>
                          <a:ea typeface="Calibri" panose="020F0502020204030204" pitchFamily="34" charset="0"/>
                          <a:cs typeface="Calibri" panose="020F0502020204030204" pitchFamily="34" charset="0"/>
                        </a:rPr>
                        <a:t>Juist/</a:t>
                      </a:r>
                      <a:r>
                        <a:rPr lang="nl-NL" sz="1200" b="1">
                          <a:effectLst/>
                          <a:latin typeface="Calibri" panose="020F0502020204030204" pitchFamily="34" charset="0"/>
                          <a:ea typeface="Calibri" panose="020F0502020204030204" pitchFamily="34" charset="0"/>
                          <a:cs typeface="Calibri" panose="020F0502020204030204" pitchFamily="34" charset="0"/>
                        </a:rPr>
                        <a:t>Onjuist</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xmlns="" val="2156576215"/>
                  </a:ext>
                </a:extLst>
              </a:tr>
              <a:tr h="309440">
                <a:tc>
                  <a:txBody>
                    <a:bodyPr/>
                    <a:lstStyle/>
                    <a:p>
                      <a:pPr>
                        <a:lnSpc>
                          <a:spcPts val="1340"/>
                        </a:lnSpc>
                        <a:spcAft>
                          <a:spcPts val="0"/>
                        </a:spcAft>
                      </a:pPr>
                      <a:r>
                        <a:rPr lang="nl-NL" sz="1200" b="1">
                          <a:effectLst/>
                          <a:latin typeface="Calibri" panose="020F0502020204030204" pitchFamily="34" charset="0"/>
                          <a:ea typeface="Calibri" panose="020F0502020204030204" pitchFamily="34" charset="0"/>
                          <a:cs typeface="Calibri" panose="020F0502020204030204" pitchFamily="34" charset="0"/>
                        </a:rPr>
                        <a:t>11. Het deel van het oor dat beschadigd kan raken door harde muziek heet…</a:t>
                      </a:r>
                      <a:endParaRPr lang="nl-NL" sz="1200">
                        <a:effectLst/>
                        <a:latin typeface="Calibri" panose="020F0502020204030204" pitchFamily="34" charset="0"/>
                        <a:ea typeface="Calibri" panose="020F0502020204030204" pitchFamily="34" charset="0"/>
                        <a:cs typeface="Calibri" panose="020F0502020204030204" pitchFamily="34" charset="0"/>
                      </a:endParaRP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nSpc>
                          <a:spcPts val="1340"/>
                        </a:lnSpc>
                        <a:spcAft>
                          <a:spcPts val="0"/>
                        </a:spcAft>
                      </a:pPr>
                      <a:r>
                        <a:rPr lang="nl-NL" sz="1200" dirty="0">
                          <a:effectLst/>
                          <a:latin typeface="Calibri" panose="020F0502020204030204" pitchFamily="34" charset="0"/>
                          <a:ea typeface="Calibri" panose="020F0502020204030204" pitchFamily="34" charset="0"/>
                          <a:cs typeface="Calibri" panose="020F0502020204030204" pitchFamily="34" charset="0"/>
                        </a:rPr>
                        <a:t>Trommelvlies/ </a:t>
                      </a:r>
                      <a:r>
                        <a:rPr lang="nl-NL" sz="1200" b="1" dirty="0">
                          <a:effectLst/>
                          <a:latin typeface="Calibri" panose="020F0502020204030204" pitchFamily="34" charset="0"/>
                          <a:ea typeface="Calibri" panose="020F0502020204030204" pitchFamily="34" charset="0"/>
                          <a:cs typeface="Calibri" panose="020F0502020204030204" pitchFamily="34" charset="0"/>
                        </a:rPr>
                        <a:t>Haarcellen</a:t>
                      </a:r>
                      <a:r>
                        <a:rPr lang="nl-NL" sz="1200" dirty="0">
                          <a:effectLst/>
                          <a:latin typeface="Calibri" panose="020F0502020204030204" pitchFamily="34" charset="0"/>
                          <a:ea typeface="Calibri" panose="020F0502020204030204" pitchFamily="34" charset="0"/>
                          <a:cs typeface="Calibri" panose="020F0502020204030204" pitchFamily="34" charset="0"/>
                        </a:rPr>
                        <a:t>/ Oorschelp / Stijgbeugel</a:t>
                      </a:r>
                    </a:p>
                    <a:p>
                      <a:pPr>
                        <a:lnSpc>
                          <a:spcPts val="1340"/>
                        </a:lnSpc>
                        <a:spcAft>
                          <a:spcPts val="0"/>
                        </a:spcAft>
                      </a:pPr>
                      <a:r>
                        <a:rPr lang="nl-NL" sz="1200" dirty="0">
                          <a:effectLst/>
                          <a:latin typeface="Calibri" panose="020F0502020204030204" pitchFamily="34" charset="0"/>
                          <a:ea typeface="Calibri" panose="020F0502020204030204" pitchFamily="34" charset="0"/>
                          <a:cs typeface="Calibri" panose="020F0502020204030204" pitchFamily="34" charset="0"/>
                        </a:rPr>
                        <a:t> </a:t>
                      </a:r>
                    </a:p>
                  </a:txBody>
                  <a:tcPr marL="42846" marR="42846"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xmlns="" val="4056909765"/>
                  </a:ext>
                </a:extLst>
              </a:tr>
            </a:tbl>
          </a:graphicData>
        </a:graphic>
      </p:graphicFrame>
    </p:spTree>
    <p:extLst>
      <p:ext uri="{BB962C8B-B14F-4D97-AF65-F5344CB8AC3E}">
        <p14:creationId xmlns:p14="http://schemas.microsoft.com/office/powerpoint/2010/main" val="74863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14984" y="2334679"/>
            <a:ext cx="10058400" cy="3046988"/>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Je kunt gehoorschade oplopen door (te lang) te luisteren naar (te harde) muziek.</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Door gehoorschade heb je grotere kans op depressie, slaapproblemen en leerproblemen.</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Gehoorschade is niet te genezen, maar voorkomen kan makkelijk, door bijv. oordopjes te dragen. </a:t>
            </a:r>
            <a:endParaRPr lang="nl-NL" sz="2400" dirty="0"/>
          </a:p>
        </p:txBody>
      </p:sp>
    </p:spTree>
    <p:extLst>
      <p:ext uri="{BB962C8B-B14F-4D97-AF65-F5344CB8AC3E}">
        <p14:creationId xmlns:p14="http://schemas.microsoft.com/office/powerpoint/2010/main" val="2721848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Discussie</a:t>
            </a:r>
            <a:endParaRPr lang="nl-NL" dirty="0"/>
          </a:p>
        </p:txBody>
      </p:sp>
    </p:spTree>
    <p:extLst>
      <p:ext uri="{BB962C8B-B14F-4D97-AF65-F5344CB8AC3E}">
        <p14:creationId xmlns:p14="http://schemas.microsoft.com/office/powerpoint/2010/main" val="2062374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a:t>
            </a:r>
            <a:r>
              <a:rPr lang="nl-NL" b="1" dirty="0" smtClean="0">
                <a:solidFill>
                  <a:srgbClr val="FF6600"/>
                </a:solidFill>
              </a:rPr>
              <a:t>mbo 3</a:t>
            </a:r>
            <a:endParaRPr lang="nl-NL" dirty="0">
              <a:solidFill>
                <a:srgbClr val="FF6600"/>
              </a:solidFill>
            </a:endParaRPr>
          </a:p>
          <a:p>
            <a:pPr>
              <a:lnSpc>
                <a:spcPct val="107000"/>
              </a:lnSpc>
              <a:spcAft>
                <a:spcPts val="0"/>
              </a:spcAft>
            </a:pPr>
            <a:r>
              <a:rPr lang="nl-NL" dirty="0" smtClean="0">
                <a:solidFill>
                  <a:schemeClr val="tx1">
                    <a:lumMod val="75000"/>
                    <a:lumOff val="25000"/>
                  </a:schemeClr>
                </a:solidFill>
              </a:rPr>
              <a:t>Over Gehoor &amp; gehoorschade</a:t>
            </a:r>
            <a:endParaRPr lang="nl-NL" dirty="0">
              <a:solidFill>
                <a:schemeClr val="tx1">
                  <a:lumMod val="75000"/>
                  <a:lumOff val="25000"/>
                </a:schemeClr>
              </a:solidFill>
            </a:endParaRP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1203574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74690" y="1987688"/>
            <a:ext cx="9963256" cy="4023360"/>
          </a:xfrm>
        </p:spPr>
        <p:txBody>
          <a:bodyPr>
            <a:normAutofit/>
          </a:bodyPr>
          <a:lstStyle/>
          <a:p>
            <a:pPr>
              <a:buFont typeface="Wingdings" panose="05000000000000000000" pitchFamily="2" charset="2"/>
              <a:buChar char="§"/>
            </a:pPr>
            <a:endParaRPr lang="nl-NL" u="sng" dirty="0" smtClean="0">
              <a:hlinkClick r:id="rId5"/>
            </a:endParaRPr>
          </a:p>
          <a:p>
            <a:pPr marL="0" indent="0">
              <a:buNone/>
            </a:pPr>
            <a:endParaRPr lang="nl-NL" u="sng" dirty="0" smtClean="0"/>
          </a:p>
          <a:p>
            <a:pPr>
              <a:buFont typeface="Wingdings" panose="05000000000000000000" pitchFamily="2" charset="2"/>
              <a:buChar char="§"/>
            </a:pPr>
            <a:endParaRPr lang="nl-NL" dirty="0"/>
          </a:p>
          <a:p>
            <a:pPr>
              <a:buFont typeface="Wingdings" panose="05000000000000000000" pitchFamily="2" charset="2"/>
              <a:buChar char="§"/>
            </a:pPr>
            <a:endParaRPr lang="nl-NL" dirty="0"/>
          </a:p>
        </p:txBody>
      </p:sp>
      <p:sp>
        <p:nvSpPr>
          <p:cNvPr id="2" name="Titel 1"/>
          <p:cNvSpPr>
            <a:spLocks noGrp="1"/>
          </p:cNvSpPr>
          <p:nvPr>
            <p:ph type="title"/>
          </p:nvPr>
        </p:nvSpPr>
        <p:spPr>
          <a:ln>
            <a:solidFill>
              <a:srgbClr val="FF6600"/>
            </a:solidFill>
          </a:ln>
        </p:spPr>
        <p:txBody>
          <a:bodyPr/>
          <a:lstStyle/>
          <a:p>
            <a:r>
              <a:rPr lang="nl-NL" dirty="0" smtClean="0"/>
              <a:t>Gehoorschade: soorten &amp; cijfers</a:t>
            </a:r>
            <a:endParaRPr lang="nl-NL" dirty="0"/>
          </a:p>
        </p:txBody>
      </p:sp>
      <p:pic>
        <p:nvPicPr>
          <p:cNvPr id="9" name="Picture 3"/>
          <p:cNvPicPr>
            <a:picLocks noChangeAspect="1" noChangeArrowheads="1"/>
          </p:cNvPicPr>
          <p:nvPr/>
        </p:nvPicPr>
        <p:blipFill>
          <a:blip r:embed="rId6" cstate="print"/>
          <a:srcRect/>
          <a:stretch>
            <a:fillRect/>
          </a:stretch>
        </p:blipFill>
        <p:spPr bwMode="auto">
          <a:xfrm>
            <a:off x="7886131" y="2267723"/>
            <a:ext cx="2368550" cy="3743325"/>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26" name="ShockwaveFlash2" r:id="rId2" imgW="5977080" imgH="3600360"/>
        </mc:Choice>
        <mc:Fallback>
          <p:control name="ShockwaveFlash2" r:id="rId2" imgW="5977080" imgH="3600360">
            <p:pic>
              <p:nvPicPr>
                <p:cNvPr id="0" name="ShockwaveFlash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1441450" y="1987550"/>
                  <a:ext cx="5976938" cy="36004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66073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0" y="1845734"/>
            <a:ext cx="5739938" cy="4023360"/>
          </a:xfrm>
        </p:spPr>
        <p:txBody>
          <a:bodyPr/>
          <a:lstStyle/>
          <a:p>
            <a:pPr>
              <a:buFont typeface="Wingdings" panose="05000000000000000000" pitchFamily="2" charset="2"/>
              <a:buChar char="§"/>
            </a:pPr>
            <a:endParaRPr lang="nl-NL" i="1" dirty="0" smtClean="0"/>
          </a:p>
          <a:p>
            <a:pPr>
              <a:buFont typeface="Wingdings" panose="05000000000000000000" pitchFamily="2" charset="2"/>
              <a:buChar char="§"/>
            </a:pPr>
            <a:r>
              <a:rPr lang="nl-NL" sz="2400" dirty="0" smtClean="0"/>
              <a:t>Lawaaislechthorendheid </a:t>
            </a:r>
            <a:r>
              <a:rPr lang="nl-NL" sz="2400" dirty="0"/>
              <a:t>(slechter kunnen horen)  </a:t>
            </a:r>
            <a:endParaRPr lang="nl-NL" sz="2400" dirty="0" smtClean="0"/>
          </a:p>
          <a:p>
            <a:pPr>
              <a:buFont typeface="Wingdings" panose="05000000000000000000" pitchFamily="2" charset="2"/>
              <a:buChar char="§"/>
            </a:pPr>
            <a:endParaRPr lang="nl-NL" sz="2400" dirty="0"/>
          </a:p>
          <a:p>
            <a:pPr>
              <a:buFont typeface="Wingdings" panose="05000000000000000000" pitchFamily="2" charset="2"/>
              <a:buChar char="§"/>
            </a:pPr>
            <a:r>
              <a:rPr lang="nl-NL" sz="2400" dirty="0"/>
              <a:t>Tinnitus (een </a:t>
            </a:r>
            <a:r>
              <a:rPr lang="nl-NL" sz="2400" dirty="0" smtClean="0"/>
              <a:t>piep/ruis </a:t>
            </a:r>
            <a:r>
              <a:rPr lang="nl-NL" sz="2400" dirty="0"/>
              <a:t>in je oren) </a:t>
            </a:r>
            <a:endParaRPr lang="nl-NL" sz="2400" dirty="0" smtClean="0"/>
          </a:p>
          <a:p>
            <a:pPr>
              <a:buFont typeface="Wingdings" panose="05000000000000000000" pitchFamily="2" charset="2"/>
              <a:buChar char="§"/>
            </a:pPr>
            <a:endParaRPr lang="nl-NL" sz="2400" dirty="0"/>
          </a:p>
          <a:p>
            <a:pPr>
              <a:buFont typeface="Wingdings" panose="05000000000000000000" pitchFamily="2" charset="2"/>
              <a:buChar char="§"/>
            </a:pPr>
            <a:r>
              <a:rPr lang="nl-NL" sz="2400" dirty="0" err="1"/>
              <a:t>Hyperacusis</a:t>
            </a:r>
            <a:r>
              <a:rPr lang="nl-NL" sz="2400" dirty="0"/>
              <a:t> (overgevoelig voor bepaalde geluiden) </a:t>
            </a:r>
          </a:p>
          <a:p>
            <a:endParaRPr lang="nl-NL" dirty="0"/>
          </a:p>
        </p:txBody>
      </p:sp>
      <p:sp>
        <p:nvSpPr>
          <p:cNvPr id="2" name="Titel 1"/>
          <p:cNvSpPr>
            <a:spLocks noGrp="1"/>
          </p:cNvSpPr>
          <p:nvPr>
            <p:ph type="title"/>
          </p:nvPr>
        </p:nvSpPr>
        <p:spPr>
          <a:xfrm>
            <a:off x="1097280" y="286603"/>
            <a:ext cx="10607040" cy="1450757"/>
          </a:xfrm>
          <a:ln>
            <a:solidFill>
              <a:srgbClr val="FF6600"/>
            </a:solidFill>
          </a:ln>
        </p:spPr>
        <p:txBody>
          <a:bodyPr/>
          <a:lstStyle/>
          <a:p>
            <a:r>
              <a:rPr lang="nl-NL" dirty="0" smtClean="0"/>
              <a:t>Verschillende soorten </a:t>
            </a:r>
            <a:br>
              <a:rPr lang="nl-NL" dirty="0" smtClean="0"/>
            </a:br>
            <a:r>
              <a:rPr lang="nl-NL" dirty="0" smtClean="0"/>
              <a:t>gehoorschade </a:t>
            </a:r>
            <a:endParaRPr lang="nl-NL" dirty="0"/>
          </a:p>
        </p:txBody>
      </p:sp>
      <p:pic>
        <p:nvPicPr>
          <p:cNvPr id="4" name="Picture 5" descr="normale buitenste haarcel"/>
          <p:cNvPicPr>
            <a:picLocks noChangeAspect="1" noChangeArrowheads="1"/>
          </p:cNvPicPr>
          <p:nvPr/>
        </p:nvPicPr>
        <p:blipFill>
          <a:blip r:embed="rId3" cstate="print"/>
          <a:srcRect/>
          <a:stretch>
            <a:fillRect/>
          </a:stretch>
        </p:blipFill>
        <p:spPr>
          <a:xfrm>
            <a:off x="9244329" y="2016301"/>
            <a:ext cx="2354538" cy="1674527"/>
          </a:xfrm>
          <a:prstGeom prst="rect">
            <a:avLst/>
          </a:prstGeom>
          <a:noFill/>
          <a:ln/>
          <a:effectLst>
            <a:glow rad="127000">
              <a:schemeClr val="accent1"/>
            </a:glow>
            <a:softEdge rad="12700"/>
          </a:effectLst>
        </p:spPr>
      </p:pic>
      <p:pic>
        <p:nvPicPr>
          <p:cNvPr id="5" name="Picture 4" descr="beschadigde buitenste haarcel"/>
          <p:cNvPicPr>
            <a:picLocks noChangeAspect="1" noChangeArrowheads="1"/>
          </p:cNvPicPr>
          <p:nvPr/>
        </p:nvPicPr>
        <p:blipFill>
          <a:blip r:embed="rId4" cstate="print"/>
          <a:srcRect/>
          <a:stretch>
            <a:fillRect/>
          </a:stretch>
        </p:blipFill>
        <p:spPr bwMode="auto">
          <a:xfrm>
            <a:off x="9248009" y="3969769"/>
            <a:ext cx="2354538" cy="1650485"/>
          </a:xfrm>
          <a:prstGeom prst="rect">
            <a:avLst/>
          </a:prstGeom>
          <a:noFill/>
          <a:effectLst>
            <a:glow rad="127000">
              <a:schemeClr val="accent1"/>
            </a:glow>
            <a:softEdge rad="12700"/>
          </a:effectLst>
        </p:spPr>
      </p:pic>
    </p:spTree>
    <p:extLst>
      <p:ext uri="{BB962C8B-B14F-4D97-AF65-F5344CB8AC3E}">
        <p14:creationId xmlns:p14="http://schemas.microsoft.com/office/powerpoint/2010/main" val="81018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158836" y="1845734"/>
            <a:ext cx="7996844" cy="4384732"/>
          </a:xfrm>
        </p:spPr>
        <p:txBody>
          <a:bodyPr anchor="t">
            <a:normAutofit lnSpcReduction="10000"/>
          </a:bodyPr>
          <a:lstStyle/>
          <a:p>
            <a:pPr>
              <a:buFont typeface="Wingdings" panose="05000000000000000000" pitchFamily="2" charset="2"/>
              <a:buChar char="§"/>
            </a:pPr>
            <a:endParaRPr lang="nl-NL" dirty="0" smtClean="0"/>
          </a:p>
          <a:p>
            <a:pPr>
              <a:buFont typeface="Wingdings" panose="05000000000000000000" pitchFamily="2" charset="2"/>
              <a:buChar char="§"/>
            </a:pPr>
            <a:r>
              <a:rPr lang="nl-NL" dirty="0" smtClean="0"/>
              <a:t>Bijna </a:t>
            </a:r>
            <a:r>
              <a:rPr lang="nl-NL" dirty="0"/>
              <a:t>de helft van de </a:t>
            </a:r>
            <a:r>
              <a:rPr lang="nl-NL" dirty="0" smtClean="0"/>
              <a:t>mbo’ers </a:t>
            </a:r>
            <a:r>
              <a:rPr lang="nl-NL" dirty="0"/>
              <a:t>heeft wel eens een piep in het oor </a:t>
            </a:r>
            <a:r>
              <a:rPr lang="nl-NL" dirty="0" smtClean="0"/>
              <a:t>(tinnitus/oorsuizen</a:t>
            </a:r>
            <a:r>
              <a:rPr lang="nl-NL" dirty="0"/>
              <a:t>) na het </a:t>
            </a:r>
            <a:r>
              <a:rPr lang="nl-NL" dirty="0" smtClean="0"/>
              <a:t>uitgaan </a:t>
            </a:r>
            <a:r>
              <a:rPr lang="nl-NL" dirty="0"/>
              <a:t>(2016). </a:t>
            </a:r>
            <a:endParaRPr lang="nl-NL" dirty="0" smtClean="0"/>
          </a:p>
          <a:p>
            <a:pPr marL="0" indent="0">
              <a:buNone/>
            </a:pPr>
            <a:endParaRPr lang="nl-NL" dirty="0" smtClean="0"/>
          </a:p>
          <a:p>
            <a:pPr>
              <a:buFont typeface="Wingdings" panose="05000000000000000000" pitchFamily="2" charset="2"/>
              <a:buChar char="§"/>
            </a:pPr>
            <a:r>
              <a:rPr lang="nl-NL" dirty="0" smtClean="0"/>
              <a:t>1 </a:t>
            </a:r>
            <a:r>
              <a:rPr lang="nl-NL" dirty="0"/>
              <a:t>op de 10 jongeren draagt </a:t>
            </a:r>
            <a:r>
              <a:rPr lang="nl-NL" dirty="0" smtClean="0"/>
              <a:t>oordoppen bij het uitgaan (2016</a:t>
            </a:r>
            <a:r>
              <a:rPr lang="nl-NL" dirty="0"/>
              <a:t>). </a:t>
            </a:r>
            <a:endParaRPr lang="nl-NL" dirty="0" smtClean="0"/>
          </a:p>
          <a:p>
            <a:pPr>
              <a:buFont typeface="Wingdings" panose="05000000000000000000" pitchFamily="2" charset="2"/>
              <a:buChar char="§"/>
            </a:pPr>
            <a:endParaRPr lang="nl-NL" dirty="0"/>
          </a:p>
          <a:p>
            <a:pPr>
              <a:buFont typeface="Wingdings" panose="05000000000000000000" pitchFamily="2" charset="2"/>
              <a:buChar char="§"/>
            </a:pPr>
            <a:r>
              <a:rPr lang="nl-NL" dirty="0"/>
              <a:t>20% van de jongeren heeft permanente tinnitus (2013). </a:t>
            </a:r>
            <a:r>
              <a:rPr lang="nl-NL" dirty="0" smtClean="0"/>
              <a:t>Dus </a:t>
            </a:r>
            <a:r>
              <a:rPr lang="nl-NL" dirty="0"/>
              <a:t>altijd een </a:t>
            </a:r>
            <a:r>
              <a:rPr lang="nl-NL" dirty="0" smtClean="0"/>
              <a:t>piep</a:t>
            </a:r>
            <a:r>
              <a:rPr lang="nl-NL" dirty="0"/>
              <a:t> </a:t>
            </a:r>
            <a:r>
              <a:rPr lang="nl-NL" dirty="0" smtClean="0"/>
              <a:t>of ruis in je oor. Dit zou betekenen dat er 4 of 5 uit jullie klas, tinnitus hebben of krijgen.  </a:t>
            </a:r>
          </a:p>
          <a:p>
            <a:pPr>
              <a:buFont typeface="Wingdings" panose="05000000000000000000" pitchFamily="2" charset="2"/>
              <a:buChar char="§"/>
            </a:pPr>
            <a:r>
              <a:rPr lang="nl-NL" dirty="0" smtClean="0"/>
              <a:t>8 </a:t>
            </a:r>
            <a:r>
              <a:rPr lang="nl-NL" dirty="0"/>
              <a:t>op de 10 stappers gaat er vanuit dat de muzieklocatie of overheid beschermende maatregelen neemt (2012) en dat ze dus niet zelf voor gehoorbescherming hoeven te </a:t>
            </a:r>
            <a:r>
              <a:rPr lang="nl-NL" dirty="0" smtClean="0"/>
              <a:t>zorgen. </a:t>
            </a:r>
          </a:p>
          <a:p>
            <a:pPr>
              <a:buFont typeface="Wingdings" panose="05000000000000000000" pitchFamily="2" charset="2"/>
              <a:buChar char="§"/>
            </a:pPr>
            <a:endParaRPr lang="nl-NL" dirty="0"/>
          </a:p>
        </p:txBody>
      </p:sp>
      <p:sp>
        <p:nvSpPr>
          <p:cNvPr id="2" name="Titel 1"/>
          <p:cNvSpPr>
            <a:spLocks noGrp="1"/>
          </p:cNvSpPr>
          <p:nvPr>
            <p:ph type="title"/>
          </p:nvPr>
        </p:nvSpPr>
        <p:spPr>
          <a:ln>
            <a:solidFill>
              <a:srgbClr val="FF6600"/>
            </a:solidFill>
          </a:ln>
        </p:spPr>
        <p:txBody>
          <a:bodyPr/>
          <a:lstStyle/>
          <a:p>
            <a:r>
              <a:rPr lang="nl-NL" dirty="0" smtClean="0"/>
              <a:t>Cijfers over gehoorbescherming </a:t>
            </a:r>
            <a:endParaRPr lang="nl-NL" dirty="0"/>
          </a:p>
        </p:txBody>
      </p:sp>
      <p:graphicFrame>
        <p:nvGraphicFramePr>
          <p:cNvPr id="7" name="Grafiek 6"/>
          <p:cNvGraphicFramePr/>
          <p:nvPr>
            <p:extLst>
              <p:ext uri="{D42A27DB-BD31-4B8C-83A1-F6EECF244321}">
                <p14:modId xmlns:p14="http://schemas.microsoft.com/office/powerpoint/2010/main" val="1059690569"/>
              </p:ext>
            </p:extLst>
          </p:nvPr>
        </p:nvGraphicFramePr>
        <p:xfrm>
          <a:off x="1263336" y="2041034"/>
          <a:ext cx="1237372" cy="9060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ek 9"/>
          <p:cNvGraphicFramePr/>
          <p:nvPr>
            <p:extLst>
              <p:ext uri="{D42A27DB-BD31-4B8C-83A1-F6EECF244321}">
                <p14:modId xmlns:p14="http://schemas.microsoft.com/office/powerpoint/2010/main" val="1909059076"/>
              </p:ext>
            </p:extLst>
          </p:nvPr>
        </p:nvGraphicFramePr>
        <p:xfrm>
          <a:off x="1289302" y="3113636"/>
          <a:ext cx="1136788" cy="1031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ek 10"/>
          <p:cNvGraphicFramePr/>
          <p:nvPr>
            <p:extLst>
              <p:ext uri="{D42A27DB-BD31-4B8C-83A1-F6EECF244321}">
                <p14:modId xmlns:p14="http://schemas.microsoft.com/office/powerpoint/2010/main" val="4044246727"/>
              </p:ext>
            </p:extLst>
          </p:nvPr>
        </p:nvGraphicFramePr>
        <p:xfrm>
          <a:off x="1289302" y="4311552"/>
          <a:ext cx="1143002" cy="1146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231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20000"/>
          </a:bodyPr>
          <a:lstStyle/>
          <a:p>
            <a:pPr marL="0" indent="0">
              <a:buNone/>
            </a:pPr>
            <a:r>
              <a:rPr lang="nl-NL" b="1" dirty="0" smtClean="0"/>
              <a:t>1 miljoen werknemers in Nederland lopen risico op gehoorschade door hard geluid op de werkvloer</a:t>
            </a:r>
          </a:p>
          <a:p>
            <a:pPr marL="0" indent="0">
              <a:buNone/>
            </a:pPr>
            <a:r>
              <a:rPr lang="nl-NL" dirty="0" smtClean="0"/>
              <a:t>Bijvoorbeeld:</a:t>
            </a:r>
            <a:endParaRPr lang="nl-NL" dirty="0"/>
          </a:p>
          <a:p>
            <a:pPr>
              <a:buFont typeface="Wingdings" panose="05000000000000000000" pitchFamily="2" charset="2"/>
              <a:buChar char="§"/>
            </a:pPr>
            <a:r>
              <a:rPr lang="nl-NL" dirty="0" smtClean="0"/>
              <a:t>Hout- en metaalbewerkers </a:t>
            </a:r>
          </a:p>
          <a:p>
            <a:pPr>
              <a:buFont typeface="Wingdings" panose="05000000000000000000" pitchFamily="2" charset="2"/>
              <a:buChar char="§"/>
            </a:pPr>
            <a:r>
              <a:rPr lang="nl-NL" dirty="0" smtClean="0"/>
              <a:t>Bouwvakkers </a:t>
            </a:r>
          </a:p>
          <a:p>
            <a:pPr>
              <a:buFont typeface="Wingdings" panose="05000000000000000000" pitchFamily="2" charset="2"/>
              <a:buChar char="§"/>
            </a:pPr>
            <a:r>
              <a:rPr lang="nl-NL" dirty="0" smtClean="0"/>
              <a:t>Vrachtwagenchauffeurs </a:t>
            </a:r>
          </a:p>
          <a:p>
            <a:pPr>
              <a:buFont typeface="Wingdings" panose="05000000000000000000" pitchFamily="2" charset="2"/>
              <a:buChar char="§"/>
            </a:pPr>
            <a:r>
              <a:rPr lang="nl-NL" dirty="0" smtClean="0"/>
              <a:t>Defensiepersoneel </a:t>
            </a:r>
          </a:p>
          <a:p>
            <a:pPr>
              <a:buFont typeface="Wingdings" panose="05000000000000000000" pitchFamily="2" charset="2"/>
              <a:buChar char="§"/>
            </a:pPr>
            <a:r>
              <a:rPr lang="nl-NL" dirty="0" smtClean="0"/>
              <a:t>Politieagenten </a:t>
            </a:r>
          </a:p>
          <a:p>
            <a:pPr>
              <a:buFont typeface="Wingdings" panose="05000000000000000000" pitchFamily="2" charset="2"/>
              <a:buChar char="§"/>
            </a:pPr>
            <a:r>
              <a:rPr lang="nl-NL" dirty="0" smtClean="0"/>
              <a:t>DJ’s </a:t>
            </a:r>
          </a:p>
          <a:p>
            <a:pPr>
              <a:buFont typeface="Wingdings" panose="05000000000000000000" pitchFamily="2" charset="2"/>
              <a:buChar char="§"/>
            </a:pPr>
            <a:r>
              <a:rPr lang="nl-NL" dirty="0" smtClean="0"/>
              <a:t>Musici </a:t>
            </a:r>
          </a:p>
          <a:p>
            <a:pPr>
              <a:buFont typeface="Wingdings" panose="05000000000000000000" pitchFamily="2" charset="2"/>
              <a:buChar char="§"/>
            </a:pPr>
            <a:r>
              <a:rPr lang="nl-NL" dirty="0" smtClean="0"/>
              <a:t>Medewerkers Recreatiecentra </a:t>
            </a:r>
          </a:p>
          <a:p>
            <a:pPr>
              <a:buFont typeface="Wingdings" panose="05000000000000000000" pitchFamily="2" charset="2"/>
              <a:buChar char="§"/>
            </a:pPr>
            <a:r>
              <a:rPr lang="nl-NL" dirty="0" smtClean="0"/>
              <a:t>Medewerkers Kinderdagverblijven </a:t>
            </a:r>
          </a:p>
          <a:p>
            <a:pPr>
              <a:buFont typeface="Wingdings" panose="05000000000000000000" pitchFamily="2" charset="2"/>
              <a:buChar char="§"/>
            </a:pPr>
            <a:endParaRPr lang="nl-NL" dirty="0" smtClean="0"/>
          </a:p>
          <a:p>
            <a:endParaRPr lang="nl-NL" dirty="0"/>
          </a:p>
          <a:p>
            <a:endParaRPr lang="nl-NL" dirty="0"/>
          </a:p>
        </p:txBody>
      </p:sp>
      <p:sp>
        <p:nvSpPr>
          <p:cNvPr id="2" name="Titel 1"/>
          <p:cNvSpPr>
            <a:spLocks noGrp="1"/>
          </p:cNvSpPr>
          <p:nvPr>
            <p:ph type="title"/>
          </p:nvPr>
        </p:nvSpPr>
        <p:spPr>
          <a:ln>
            <a:solidFill>
              <a:srgbClr val="FF6600"/>
            </a:solidFill>
          </a:ln>
        </p:spPr>
        <p:txBody>
          <a:bodyPr/>
          <a:lstStyle/>
          <a:p>
            <a:r>
              <a:rPr lang="nl-NL" dirty="0" smtClean="0"/>
              <a:t>Beroepen met hoge geluids-</a:t>
            </a:r>
            <a:br>
              <a:rPr lang="nl-NL" dirty="0" smtClean="0"/>
            </a:br>
            <a:r>
              <a:rPr lang="nl-NL" dirty="0" smtClean="0"/>
              <a:t>niveaus</a:t>
            </a: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746" y="2366283"/>
            <a:ext cx="5010934" cy="3340623"/>
          </a:xfrm>
          <a:prstGeom prst="rect">
            <a:avLst/>
          </a:prstGeom>
          <a:effectLst>
            <a:glow rad="127000">
              <a:schemeClr val="accent1"/>
            </a:glow>
            <a:softEdge rad="12700"/>
          </a:effectLst>
        </p:spPr>
      </p:pic>
    </p:spTree>
    <p:extLst>
      <p:ext uri="{BB962C8B-B14F-4D97-AF65-F5344CB8AC3E}">
        <p14:creationId xmlns:p14="http://schemas.microsoft.com/office/powerpoint/2010/main" val="681433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D75A0D"/>
            </a:solidFill>
          </a:ln>
        </p:spPr>
        <p:txBody>
          <a:bodyPr/>
          <a:lstStyle/>
          <a:p>
            <a:r>
              <a:rPr lang="nl-NL" dirty="0" smtClean="0"/>
              <a:t>Geluidsniveaus in decibellen </a:t>
            </a:r>
            <a:endParaRPr lang="nl-NL" dirty="0"/>
          </a:p>
        </p:txBody>
      </p:sp>
      <p:pic>
        <p:nvPicPr>
          <p:cNvPr id="5" name="Picture 2" descr="safenois">
            <a:hlinkClick r:id="rId3"/>
          </p:cNvPr>
          <p:cNvPicPr>
            <a:picLocks noChangeAspect="1" noChangeArrowheads="1"/>
          </p:cNvPicPr>
          <p:nvPr/>
        </p:nvPicPr>
        <p:blipFill>
          <a:blip r:embed="rId4" cstate="print"/>
          <a:srcRect/>
          <a:stretch>
            <a:fillRect/>
          </a:stretch>
        </p:blipFill>
        <p:spPr bwMode="auto">
          <a:xfrm>
            <a:off x="3909224" y="2650109"/>
            <a:ext cx="792087" cy="792088"/>
          </a:xfrm>
          <a:prstGeom prst="rect">
            <a:avLst/>
          </a:prstGeom>
          <a:noFill/>
        </p:spPr>
      </p:pic>
      <p:pic>
        <p:nvPicPr>
          <p:cNvPr id="6" name="Picture 4" descr="http://www.hoorstichting.nl/wp-content/uploads/2015/04/deciBel-150x150.png">
            <a:hlinkClick r:id="rId5"/>
          </p:cNvPr>
          <p:cNvPicPr>
            <a:picLocks noChangeAspect="1" noChangeArrowheads="1"/>
          </p:cNvPicPr>
          <p:nvPr/>
        </p:nvPicPr>
        <p:blipFill>
          <a:blip r:embed="rId6" cstate="print"/>
          <a:srcRect/>
          <a:stretch>
            <a:fillRect/>
          </a:stretch>
        </p:blipFill>
        <p:spPr bwMode="auto">
          <a:xfrm>
            <a:off x="3909223" y="3625959"/>
            <a:ext cx="792088" cy="792088"/>
          </a:xfrm>
          <a:prstGeom prst="rect">
            <a:avLst/>
          </a:prstGeom>
          <a:noFill/>
          <a:ln>
            <a:solidFill>
              <a:schemeClr val="bg2"/>
            </a:solidFill>
          </a:ln>
        </p:spPr>
      </p:pic>
      <p:sp>
        <p:nvSpPr>
          <p:cNvPr id="8" name="Tekstvak 7"/>
          <p:cNvSpPr txBox="1"/>
          <p:nvPr/>
        </p:nvSpPr>
        <p:spPr>
          <a:xfrm>
            <a:off x="1462946" y="2070303"/>
            <a:ext cx="3893270" cy="2862322"/>
          </a:xfrm>
          <a:prstGeom prst="rect">
            <a:avLst/>
          </a:prstGeom>
          <a:noFill/>
        </p:spPr>
        <p:txBody>
          <a:bodyPr wrap="square" rtlCol="0">
            <a:spAutoFit/>
          </a:bodyPr>
          <a:lstStyle/>
          <a:p>
            <a:r>
              <a:rPr lang="nl-NL" b="1" dirty="0" smtClean="0"/>
              <a:t>Decibelmeter apps:</a:t>
            </a:r>
          </a:p>
          <a:p>
            <a:endParaRPr lang="nl-NL" dirty="0"/>
          </a:p>
          <a:p>
            <a:endParaRPr lang="nl-NL" dirty="0" smtClean="0"/>
          </a:p>
          <a:p>
            <a:r>
              <a:rPr lang="nl-NL" dirty="0" err="1" smtClean="0"/>
              <a:t>SafeNoise</a:t>
            </a:r>
            <a:r>
              <a:rPr lang="nl-NL" dirty="0" smtClean="0"/>
              <a:t> (iOS) </a:t>
            </a:r>
          </a:p>
          <a:p>
            <a:endParaRPr lang="nl-NL" dirty="0"/>
          </a:p>
          <a:p>
            <a:endParaRPr lang="nl-NL" dirty="0" smtClean="0"/>
          </a:p>
          <a:p>
            <a:r>
              <a:rPr lang="nl-NL" dirty="0" err="1" smtClean="0"/>
              <a:t>deciBel</a:t>
            </a:r>
            <a:r>
              <a:rPr lang="nl-NL" dirty="0" smtClean="0"/>
              <a:t> (Android)</a:t>
            </a:r>
          </a:p>
          <a:p>
            <a:endParaRPr lang="nl-NL" dirty="0"/>
          </a:p>
          <a:p>
            <a:endParaRPr lang="nl-NL" dirty="0" smtClean="0"/>
          </a:p>
          <a:p>
            <a:r>
              <a:rPr lang="nl-NL" dirty="0" smtClean="0"/>
              <a:t> </a:t>
            </a:r>
            <a:endParaRPr lang="nl-NL" dirty="0"/>
          </a:p>
        </p:txBody>
      </p:sp>
      <p:sp>
        <p:nvSpPr>
          <p:cNvPr id="9" name="Tekstvak 8"/>
          <p:cNvSpPr txBox="1"/>
          <p:nvPr/>
        </p:nvSpPr>
        <p:spPr>
          <a:xfrm>
            <a:off x="810705" y="5147035"/>
            <a:ext cx="6989127" cy="400110"/>
          </a:xfrm>
          <a:prstGeom prst="rect">
            <a:avLst/>
          </a:prstGeom>
          <a:noFill/>
        </p:spPr>
        <p:txBody>
          <a:bodyPr wrap="square" rtlCol="0">
            <a:spAutoFit/>
          </a:bodyPr>
          <a:lstStyle/>
          <a:p>
            <a:pPr algn="ctr"/>
            <a:r>
              <a:rPr lang="nl-NL" sz="2000" dirty="0" smtClean="0"/>
              <a:t>Een toename van 3 dB is een verdubbeling van het geluidsniveau! </a:t>
            </a:r>
            <a:endParaRPr lang="nl-NL" sz="2000" dirty="0"/>
          </a:p>
        </p:txBody>
      </p:sp>
    </p:spTree>
    <p:extLst>
      <p:ext uri="{BB962C8B-B14F-4D97-AF65-F5344CB8AC3E}">
        <p14:creationId xmlns:p14="http://schemas.microsoft.com/office/powerpoint/2010/main" val="569703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a:ln>
            <a:solidFill>
              <a:srgbClr val="FF6600"/>
            </a:solidFill>
          </a:ln>
        </p:spPr>
        <p:txBody>
          <a:bodyPr/>
          <a:lstStyle/>
          <a:p>
            <a:r>
              <a:rPr lang="nl-NL" dirty="0" smtClean="0"/>
              <a:t>Piep in je oor </a:t>
            </a:r>
            <a:endParaRPr lang="nl-NL" dirty="0"/>
          </a:p>
        </p:txBody>
      </p:sp>
      <p:pic>
        <p:nvPicPr>
          <p:cNvPr id="3074" name="Picture 2" descr="Afbeeldingsresultaat voor fokke en sukke geh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512" y="2044461"/>
            <a:ext cx="6048426" cy="378026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97280" y="2816352"/>
            <a:ext cx="3712464" cy="584775"/>
          </a:xfrm>
          <a:prstGeom prst="rect">
            <a:avLst/>
          </a:prstGeom>
          <a:noFill/>
        </p:spPr>
        <p:txBody>
          <a:bodyPr wrap="square" rtlCol="0">
            <a:spAutoFit/>
          </a:bodyPr>
          <a:lstStyle/>
          <a:p>
            <a:r>
              <a:rPr lang="nl-NL" sz="3200" dirty="0" smtClean="0"/>
              <a:t>Herkenbaar??</a:t>
            </a:r>
            <a:endParaRPr lang="nl-NL" sz="3200" dirty="0"/>
          </a:p>
        </p:txBody>
      </p:sp>
    </p:spTree>
    <p:extLst>
      <p:ext uri="{BB962C8B-B14F-4D97-AF65-F5344CB8AC3E}">
        <p14:creationId xmlns:p14="http://schemas.microsoft.com/office/powerpoint/2010/main" val="3601712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97280" y="2554135"/>
            <a:ext cx="10058400" cy="2308324"/>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Vormen van gehoorschade: tinnitus, </a:t>
            </a:r>
            <a:r>
              <a:rPr lang="nl-NL" sz="2400" dirty="0" err="1" smtClean="0"/>
              <a:t>hyperacusis</a:t>
            </a:r>
            <a:r>
              <a:rPr lang="nl-NL" sz="2400" dirty="0" smtClean="0"/>
              <a:t> en gehoorverlies</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Een veilige geluidslimiet is niet wettelijk geregeld voor de vrije tijd!</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1 op de 5 heeft tinnitus of zal dit oplopen. </a:t>
            </a:r>
            <a:r>
              <a:rPr lang="nl-NL" sz="2400" dirty="0" err="1" smtClean="0"/>
              <a:t>Zul</a:t>
            </a:r>
            <a:r>
              <a:rPr lang="nl-NL" sz="2400" dirty="0" smtClean="0"/>
              <a:t> je met jouw beroepskeuze extra op je gehoor moeten letten?</a:t>
            </a:r>
            <a:endParaRPr lang="nl-NL" sz="2400" dirty="0"/>
          </a:p>
        </p:txBody>
      </p:sp>
    </p:spTree>
    <p:extLst>
      <p:ext uri="{BB962C8B-B14F-4D97-AF65-F5344CB8AC3E}">
        <p14:creationId xmlns:p14="http://schemas.microsoft.com/office/powerpoint/2010/main" val="1927104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mbo </a:t>
            </a:r>
            <a:r>
              <a:rPr lang="nl-NL" b="1" dirty="0" smtClean="0">
                <a:solidFill>
                  <a:srgbClr val="FF6600"/>
                </a:solidFill>
              </a:rPr>
              <a:t>4</a:t>
            </a:r>
            <a:endParaRPr lang="nl-NL" dirty="0">
              <a:solidFill>
                <a:srgbClr val="FF6600"/>
              </a:solidFill>
            </a:endParaRPr>
          </a:p>
          <a:p>
            <a:pPr>
              <a:lnSpc>
                <a:spcPct val="107000"/>
              </a:lnSpc>
              <a:spcAft>
                <a:spcPts val="0"/>
              </a:spcAft>
            </a:pPr>
            <a:r>
              <a:rPr lang="nl-NL" dirty="0">
                <a:solidFill>
                  <a:schemeClr val="tx1">
                    <a:lumMod val="75000"/>
                    <a:lumOff val="25000"/>
                  </a:schemeClr>
                </a:solidFill>
              </a:rPr>
              <a:t>Over Gehoor &amp; gehoorschade</a:t>
            </a: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2657194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NL" dirty="0" smtClean="0"/>
              <a:t>Veel jongeren hebben beginnende gehoorschade zonder dat ze het zelf doorhebben.</a:t>
            </a:r>
          </a:p>
          <a:p>
            <a:pPr marL="0" indent="0">
              <a:buNone/>
            </a:pPr>
            <a:endParaRPr lang="nl-NL" u="sng" dirty="0">
              <a:hlinkClick r:id="rId3"/>
            </a:endParaRPr>
          </a:p>
          <a:p>
            <a:pPr marL="0" indent="0">
              <a:buNone/>
            </a:pPr>
            <a:r>
              <a:rPr lang="nl-NL" dirty="0" smtClean="0"/>
              <a:t>Doe daarom de Oorcheck hoortest</a:t>
            </a:r>
          </a:p>
          <a:p>
            <a:pPr lvl="1">
              <a:buFont typeface="Wingdings" panose="05000000000000000000" pitchFamily="2" charset="2"/>
              <a:buChar char="Ø"/>
            </a:pPr>
            <a:r>
              <a:rPr lang="nl-NL" dirty="0" smtClean="0"/>
              <a:t>Ga naar:</a:t>
            </a:r>
            <a:r>
              <a:rPr lang="nl-NL" sz="2000" dirty="0" smtClean="0"/>
              <a:t> </a:t>
            </a:r>
            <a:r>
              <a:rPr lang="nl-NL" dirty="0" smtClean="0"/>
              <a:t>hoortest.oorcheck.nl </a:t>
            </a:r>
          </a:p>
          <a:p>
            <a:pPr lvl="1">
              <a:buFont typeface="Wingdings" panose="05000000000000000000" pitchFamily="2" charset="2"/>
              <a:buChar char="Ø"/>
            </a:pPr>
            <a:r>
              <a:rPr lang="nl-NL" dirty="0" smtClean="0"/>
              <a:t>Doe de test</a:t>
            </a:r>
          </a:p>
          <a:p>
            <a:pPr lvl="1">
              <a:buFont typeface="Wingdings" panose="05000000000000000000" pitchFamily="2" charset="2"/>
              <a:buChar char="Ø"/>
            </a:pPr>
            <a:r>
              <a:rPr lang="nl-NL" dirty="0" smtClean="0"/>
              <a:t>Beantwoord </a:t>
            </a:r>
            <a:r>
              <a:rPr lang="nl-NL" dirty="0"/>
              <a:t>daarna voor jezelf de volgende vragen</a:t>
            </a:r>
            <a:r>
              <a:rPr lang="nl-NL" dirty="0" smtClean="0"/>
              <a:t>:</a:t>
            </a:r>
          </a:p>
          <a:p>
            <a:pPr marL="201168" lvl="1" indent="0">
              <a:buNone/>
            </a:pPr>
            <a:endParaRPr lang="nl-NL" dirty="0"/>
          </a:p>
          <a:p>
            <a:pPr marL="749808" lvl="1" indent="-457200">
              <a:buFont typeface="+mj-lt"/>
              <a:buAutoNum type="arabicPeriod"/>
            </a:pPr>
            <a:r>
              <a:rPr lang="nl-NL" dirty="0" smtClean="0"/>
              <a:t>Wat </a:t>
            </a:r>
            <a:r>
              <a:rPr lang="nl-NL" dirty="0"/>
              <a:t>is je uitslag? </a:t>
            </a:r>
          </a:p>
          <a:p>
            <a:pPr marL="749808" lvl="1" indent="-457200">
              <a:buFont typeface="+mj-lt"/>
              <a:buAutoNum type="arabicPeriod"/>
            </a:pPr>
            <a:r>
              <a:rPr lang="nl-NL" dirty="0" smtClean="0"/>
              <a:t>Had </a:t>
            </a:r>
            <a:r>
              <a:rPr lang="nl-NL" dirty="0"/>
              <a:t>je die uitslag </a:t>
            </a:r>
            <a:r>
              <a:rPr lang="nl-NL" dirty="0" smtClean="0"/>
              <a:t>verwacht en waarom? </a:t>
            </a:r>
            <a:endParaRPr lang="nl-NL" dirty="0"/>
          </a:p>
          <a:p>
            <a:pPr marL="749808" lvl="1" indent="-457200">
              <a:buFont typeface="+mj-lt"/>
              <a:buAutoNum type="arabicPeriod"/>
            </a:pPr>
            <a:r>
              <a:rPr lang="nl-NL" dirty="0" smtClean="0"/>
              <a:t>Hoe voorkom je (ergere) gehoorschade?</a:t>
            </a:r>
            <a:endParaRPr lang="nl-NL" dirty="0"/>
          </a:p>
          <a:p>
            <a:pPr>
              <a:buFont typeface="Wingdings" panose="05000000000000000000" pitchFamily="2" charset="2"/>
              <a:buChar char="§"/>
            </a:pPr>
            <a:endParaRPr lang="nl-NL" u="sng" dirty="0"/>
          </a:p>
          <a:p>
            <a:pPr>
              <a:buFont typeface="Wingdings" panose="05000000000000000000" pitchFamily="2" charset="2"/>
              <a:buChar char="§"/>
            </a:pPr>
            <a:endParaRPr lang="nl-NL" u="sng" dirty="0" smtClean="0"/>
          </a:p>
          <a:p>
            <a:pPr>
              <a:buFont typeface="Wingdings" panose="05000000000000000000" pitchFamily="2" charset="2"/>
              <a:buChar char="§"/>
            </a:pPr>
            <a:endParaRPr lang="nl-NL" dirty="0"/>
          </a:p>
        </p:txBody>
      </p:sp>
      <p:sp>
        <p:nvSpPr>
          <p:cNvPr id="2" name="Titel 1"/>
          <p:cNvSpPr>
            <a:spLocks noGrp="1"/>
          </p:cNvSpPr>
          <p:nvPr>
            <p:ph type="title"/>
          </p:nvPr>
        </p:nvSpPr>
        <p:spPr>
          <a:ln>
            <a:solidFill>
              <a:srgbClr val="FF6600"/>
            </a:solidFill>
          </a:ln>
        </p:spPr>
        <p:txBody>
          <a:bodyPr/>
          <a:lstStyle/>
          <a:p>
            <a:r>
              <a:rPr lang="nl-NL" dirty="0" smtClean="0"/>
              <a:t>Oorcheck &amp; Oordoppen</a:t>
            </a:r>
            <a:endParaRPr lang="nl-NL" dirty="0"/>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295" y="2445619"/>
            <a:ext cx="4235385" cy="2823590"/>
          </a:xfrm>
          <a:prstGeom prst="rect">
            <a:avLst/>
          </a:prstGeom>
          <a:effectLst>
            <a:glow rad="127000">
              <a:schemeClr val="accent1"/>
            </a:glow>
            <a:softEdge rad="12700"/>
          </a:effectLst>
        </p:spPr>
      </p:pic>
    </p:spTree>
    <p:extLst>
      <p:ext uri="{BB962C8B-B14F-4D97-AF65-F5344CB8AC3E}">
        <p14:creationId xmlns:p14="http://schemas.microsoft.com/office/powerpoint/2010/main" val="2689048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Welke zijn het beste?</a:t>
            </a:r>
            <a:endParaRPr lang="nl-NL" dirty="0"/>
          </a:p>
        </p:txBody>
      </p:sp>
      <p:sp>
        <p:nvSpPr>
          <p:cNvPr id="6" name="Tekstvak 5"/>
          <p:cNvSpPr txBox="1"/>
          <p:nvPr/>
        </p:nvSpPr>
        <p:spPr>
          <a:xfrm>
            <a:off x="2154189" y="1973631"/>
            <a:ext cx="3252698" cy="2308324"/>
          </a:xfrm>
          <a:prstGeom prst="rect">
            <a:avLst/>
          </a:prstGeom>
          <a:noFill/>
        </p:spPr>
        <p:txBody>
          <a:bodyPr wrap="square" rtlCol="0">
            <a:spAutoFit/>
          </a:bodyPr>
          <a:lstStyle/>
          <a:p>
            <a:r>
              <a:rPr lang="nl-NL" b="1" dirty="0" smtClean="0"/>
              <a:t>Universele oordoppen met muziekfilter</a:t>
            </a:r>
          </a:p>
          <a:p>
            <a:pPr marL="285750" indent="-285750">
              <a:buFont typeface="Arial" panose="020B0604020202020204" pitchFamily="34" charset="0"/>
              <a:buChar char="•"/>
            </a:pPr>
            <a:r>
              <a:rPr lang="nl-NL" dirty="0" smtClean="0"/>
              <a:t>Muziek hoor je nog goed</a:t>
            </a:r>
          </a:p>
          <a:p>
            <a:pPr marL="285750" indent="-285750">
              <a:buFont typeface="Arial" panose="020B0604020202020204" pitchFamily="34" charset="0"/>
              <a:buChar char="•"/>
            </a:pPr>
            <a:r>
              <a:rPr lang="nl-NL" dirty="0" smtClean="0"/>
              <a:t>Kunt goed gesprekken voeren</a:t>
            </a:r>
          </a:p>
          <a:p>
            <a:pPr marL="285750" indent="-285750">
              <a:buFont typeface="Arial" panose="020B0604020202020204" pitchFamily="34" charset="0"/>
              <a:buChar char="•"/>
            </a:pPr>
            <a:r>
              <a:rPr lang="nl-NL" dirty="0" smtClean="0"/>
              <a:t>Meerdere keren bruikbaar</a:t>
            </a:r>
          </a:p>
          <a:p>
            <a:pPr marL="285750" indent="-285750">
              <a:buFont typeface="Arial" panose="020B0604020202020204" pitchFamily="34" charset="0"/>
              <a:buChar char="•"/>
            </a:pPr>
            <a:r>
              <a:rPr lang="nl-NL" dirty="0" smtClean="0"/>
              <a:t>Vrijwel onzichtbaar </a:t>
            </a:r>
          </a:p>
          <a:p>
            <a:pPr marL="285750" indent="-285750">
              <a:buFont typeface="Arial" panose="020B0604020202020204" pitchFamily="34" charset="0"/>
              <a:buChar char="•"/>
            </a:pPr>
            <a:r>
              <a:rPr lang="nl-NL" dirty="0" smtClean="0"/>
              <a:t>Betaalbaar (rond €10)</a:t>
            </a:r>
          </a:p>
          <a:p>
            <a:r>
              <a:rPr lang="nl-NL" b="1" dirty="0" smtClean="0"/>
              <a:t> </a:t>
            </a:r>
            <a:endParaRPr lang="nl-NL" b="1" dirty="0"/>
          </a:p>
        </p:txBody>
      </p:sp>
      <p:sp>
        <p:nvSpPr>
          <p:cNvPr id="7" name="Tekstvak 6"/>
          <p:cNvSpPr txBox="1"/>
          <p:nvPr/>
        </p:nvSpPr>
        <p:spPr>
          <a:xfrm>
            <a:off x="2065105" y="4241227"/>
            <a:ext cx="3519578" cy="2031325"/>
          </a:xfrm>
          <a:prstGeom prst="rect">
            <a:avLst/>
          </a:prstGeom>
          <a:noFill/>
        </p:spPr>
        <p:txBody>
          <a:bodyPr wrap="square" rtlCol="0">
            <a:spAutoFit/>
          </a:bodyPr>
          <a:lstStyle/>
          <a:p>
            <a:r>
              <a:rPr lang="nl-NL" b="1" dirty="0" smtClean="0"/>
              <a:t>Schuimdoppen</a:t>
            </a:r>
          </a:p>
          <a:p>
            <a:pPr marL="285750" indent="-285750">
              <a:buFont typeface="Arial" panose="020B0604020202020204" pitchFamily="34" charset="0"/>
              <a:buChar char="•"/>
            </a:pPr>
            <a:r>
              <a:rPr lang="nl-NL" dirty="0" smtClean="0"/>
              <a:t>Eenmalig gebruik </a:t>
            </a:r>
          </a:p>
          <a:p>
            <a:pPr marL="285750" indent="-285750">
              <a:buFont typeface="Arial" panose="020B0604020202020204" pitchFamily="34" charset="0"/>
              <a:buChar char="•"/>
            </a:pPr>
            <a:r>
              <a:rPr lang="nl-NL" dirty="0" smtClean="0"/>
              <a:t>Dempen alle geluid, dus muziek en gesprekken moeilijker te horen.</a:t>
            </a:r>
          </a:p>
          <a:p>
            <a:pPr marL="285750" indent="-285750">
              <a:buFont typeface="Arial" panose="020B0604020202020204" pitchFamily="34" charset="0"/>
              <a:buChar char="•"/>
            </a:pPr>
            <a:r>
              <a:rPr lang="nl-NL" dirty="0" smtClean="0"/>
              <a:t>Zitten vaak niet lekker </a:t>
            </a:r>
          </a:p>
          <a:p>
            <a:pPr marL="285750" indent="-285750">
              <a:buFont typeface="Arial" panose="020B0604020202020204" pitchFamily="34" charset="0"/>
              <a:buChar char="•"/>
            </a:pPr>
            <a:r>
              <a:rPr lang="nl-NL" dirty="0" smtClean="0"/>
              <a:t>Sluiten niet altijd goed af  </a:t>
            </a:r>
            <a:endParaRPr lang="nl-NL" dirty="0"/>
          </a:p>
        </p:txBody>
      </p:sp>
      <p:sp>
        <p:nvSpPr>
          <p:cNvPr id="8" name="Tekstvak 7"/>
          <p:cNvSpPr txBox="1"/>
          <p:nvPr/>
        </p:nvSpPr>
        <p:spPr>
          <a:xfrm>
            <a:off x="7633459" y="1967159"/>
            <a:ext cx="3519578" cy="2031325"/>
          </a:xfrm>
          <a:prstGeom prst="rect">
            <a:avLst/>
          </a:prstGeom>
          <a:noFill/>
        </p:spPr>
        <p:txBody>
          <a:bodyPr wrap="square" rtlCol="0">
            <a:spAutoFit/>
          </a:bodyPr>
          <a:lstStyle/>
          <a:p>
            <a:r>
              <a:rPr lang="nl-NL" b="1" dirty="0" smtClean="0"/>
              <a:t>Otoplastieken</a:t>
            </a:r>
          </a:p>
          <a:p>
            <a:pPr marL="285750" indent="-285750">
              <a:buFont typeface="Arial" panose="020B0604020202020204" pitchFamily="34" charset="0"/>
              <a:buChar char="•"/>
            </a:pPr>
            <a:r>
              <a:rPr lang="nl-NL" dirty="0" smtClean="0"/>
              <a:t>Zelfde voordelen als universele</a:t>
            </a:r>
          </a:p>
          <a:p>
            <a:pPr marL="285750" indent="-285750">
              <a:buFont typeface="Arial" panose="020B0604020202020204" pitchFamily="34" charset="0"/>
              <a:buChar char="•"/>
            </a:pPr>
            <a:r>
              <a:rPr lang="nl-NL" dirty="0" smtClean="0"/>
              <a:t>Vanaf ongeveer €100</a:t>
            </a:r>
          </a:p>
          <a:p>
            <a:pPr marL="285750" indent="-285750">
              <a:buFont typeface="Arial" panose="020B0604020202020204" pitchFamily="34" charset="0"/>
              <a:buChar char="•"/>
            </a:pPr>
            <a:r>
              <a:rPr lang="nl-NL" dirty="0" smtClean="0"/>
              <a:t>Op maat gemaakt, dus past het best</a:t>
            </a:r>
          </a:p>
          <a:p>
            <a:pPr marL="285750" indent="-285750">
              <a:buFont typeface="Arial" panose="020B0604020202020204" pitchFamily="34" charset="0"/>
              <a:buChar char="•"/>
            </a:pPr>
            <a:r>
              <a:rPr lang="nl-NL" dirty="0" smtClean="0"/>
              <a:t>Voor vrije tijd en werk, verschillende filters mogelijk   </a:t>
            </a:r>
            <a:endParaRPr lang="nl-NL" dirty="0"/>
          </a:p>
        </p:txBody>
      </p:sp>
      <p:sp>
        <p:nvSpPr>
          <p:cNvPr id="9" name="Tekstvak 8"/>
          <p:cNvSpPr txBox="1"/>
          <p:nvPr/>
        </p:nvSpPr>
        <p:spPr>
          <a:xfrm>
            <a:off x="7633459" y="4301768"/>
            <a:ext cx="3519578" cy="1200329"/>
          </a:xfrm>
          <a:prstGeom prst="rect">
            <a:avLst/>
          </a:prstGeom>
          <a:noFill/>
        </p:spPr>
        <p:txBody>
          <a:bodyPr wrap="square" rtlCol="0">
            <a:spAutoFit/>
          </a:bodyPr>
          <a:lstStyle/>
          <a:p>
            <a:r>
              <a:rPr lang="nl-NL" b="1" dirty="0" smtClean="0"/>
              <a:t>Oorkappen</a:t>
            </a:r>
          </a:p>
          <a:p>
            <a:pPr marL="285750" indent="-285750">
              <a:buFont typeface="Arial" panose="020B0604020202020204" pitchFamily="34" charset="0"/>
              <a:buChar char="•"/>
            </a:pPr>
            <a:r>
              <a:rPr lang="nl-NL" dirty="0" smtClean="0"/>
              <a:t>Vooral geschikt voor werk </a:t>
            </a:r>
          </a:p>
          <a:p>
            <a:pPr marL="285750" indent="-285750">
              <a:buFont typeface="Arial" panose="020B0604020202020204" pitchFamily="34" charset="0"/>
              <a:buChar char="•"/>
            </a:pPr>
            <a:r>
              <a:rPr lang="nl-NL" dirty="0" smtClean="0"/>
              <a:t>Makkelijk op- en afzetten</a:t>
            </a:r>
          </a:p>
          <a:p>
            <a:pPr marL="285750" indent="-285750">
              <a:buFont typeface="Arial" panose="020B0604020202020204" pitchFamily="34" charset="0"/>
              <a:buChar char="•"/>
            </a:pPr>
            <a:r>
              <a:rPr lang="nl-NL" dirty="0" smtClean="0"/>
              <a:t>Moeilijk communiceren </a:t>
            </a:r>
            <a:endParaRPr lang="nl-NL" dirty="0"/>
          </a:p>
        </p:txBody>
      </p:sp>
      <p:pic>
        <p:nvPicPr>
          <p:cNvPr id="10" name="Afbeelding 9" descr="http://www.hoorstichting.nl/wp-content/uploads/2015/05/oorkappe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744" y="4666416"/>
            <a:ext cx="1312654" cy="1180945"/>
          </a:xfrm>
          <a:prstGeom prst="rect">
            <a:avLst/>
          </a:prstGeom>
          <a:noFill/>
          <a:ln>
            <a:noFill/>
          </a:ln>
        </p:spPr>
      </p:pic>
      <p:pic>
        <p:nvPicPr>
          <p:cNvPr id="11" name="Afbeelding 10" descr="http://www.hoorstichting.nl/wp-content/uploads/2015/05/protect-gehoorbescherming-otoplastieken-4.jpg"/>
          <p:cNvPicPr/>
          <p:nvPr/>
        </p:nvPicPr>
        <p:blipFill>
          <a:blip r:embed="rId4">
            <a:extLst>
              <a:ext uri="{28A0092B-C50C-407E-A947-70E740481C1C}">
                <a14:useLocalDpi xmlns:a14="http://schemas.microsoft.com/office/drawing/2010/main" val="0"/>
              </a:ext>
            </a:extLst>
          </a:blip>
          <a:srcRect/>
          <a:stretch>
            <a:fillRect/>
          </a:stretch>
        </p:blipFill>
        <p:spPr bwMode="auto">
          <a:xfrm>
            <a:off x="5493060" y="2627848"/>
            <a:ext cx="2054225" cy="1148080"/>
          </a:xfrm>
          <a:prstGeom prst="rect">
            <a:avLst/>
          </a:prstGeom>
          <a:noFill/>
          <a:ln>
            <a:noFill/>
          </a:ln>
        </p:spPr>
      </p:pic>
      <p:pic>
        <p:nvPicPr>
          <p:cNvPr id="12" name="Afbeelding 11" descr="http://www.hoorstichting.nl/wp-content/uploads/2015/05/8d2a5f7d4afa5d0530789d3066945330YWxwaW5lLXNsZWVwc29mdC1vb3Jkb3BqZXMtb25nZXN0b29yZGUtbmFjaHRydXN0LXQgKDEpLmpwZw_jpg_500x500.jpg"/>
          <p:cNvPicPr/>
          <p:nvPr/>
        </p:nvPicPr>
        <p:blipFill>
          <a:blip r:embed="rId5">
            <a:extLst>
              <a:ext uri="{28A0092B-C50C-407E-A947-70E740481C1C}">
                <a14:useLocalDpi xmlns:a14="http://schemas.microsoft.com/office/drawing/2010/main" val="0"/>
              </a:ext>
            </a:extLst>
          </a:blip>
          <a:srcRect/>
          <a:stretch>
            <a:fillRect/>
          </a:stretch>
        </p:blipFill>
        <p:spPr bwMode="auto">
          <a:xfrm>
            <a:off x="549036" y="2516746"/>
            <a:ext cx="1876425" cy="1379220"/>
          </a:xfrm>
          <a:prstGeom prst="rect">
            <a:avLst/>
          </a:prstGeom>
          <a:noFill/>
          <a:ln>
            <a:noFill/>
          </a:ln>
        </p:spPr>
      </p:pic>
      <p:pic>
        <p:nvPicPr>
          <p:cNvPr id="13" name="Picture 12" descr="https://encrypted-tbn0.gstatic.com/images?q=tbn:ANd9GcSIo7HYznzRGfGCBObc4xrWEzK2vv2TU212vtZ69_tKFTnNZQWm"/>
          <p:cNvPicPr>
            <a:picLocks noChangeAspect="1" noChangeArrowheads="1"/>
          </p:cNvPicPr>
          <p:nvPr/>
        </p:nvPicPr>
        <p:blipFill>
          <a:blip r:embed="rId6" cstate="print"/>
          <a:srcRect/>
          <a:stretch>
            <a:fillRect/>
          </a:stretch>
        </p:blipFill>
        <p:spPr bwMode="auto">
          <a:xfrm>
            <a:off x="826294" y="4892240"/>
            <a:ext cx="947779" cy="1054571"/>
          </a:xfrm>
          <a:prstGeom prst="rect">
            <a:avLst/>
          </a:prstGeom>
          <a:noFill/>
          <a:ln w="9525">
            <a:noFill/>
            <a:miter lim="800000"/>
            <a:headEnd/>
            <a:tailEnd/>
          </a:ln>
        </p:spPr>
      </p:pic>
    </p:spTree>
    <p:extLst>
      <p:ext uri="{BB962C8B-B14F-4D97-AF65-F5344CB8AC3E}">
        <p14:creationId xmlns:p14="http://schemas.microsoft.com/office/powerpoint/2010/main" val="3574539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pPr marL="0" lvl="0" indent="0">
              <a:buNone/>
            </a:pPr>
            <a:r>
              <a:rPr lang="nl-NL" u="sng" dirty="0" smtClean="0"/>
              <a:t>Beantwoord de volgende vragen: </a:t>
            </a:r>
          </a:p>
          <a:p>
            <a:pPr marL="457200" lvl="0" indent="-457200">
              <a:buFont typeface="+mj-lt"/>
              <a:buAutoNum type="arabicPeriod"/>
            </a:pPr>
            <a:r>
              <a:rPr lang="nl-NL" dirty="0" smtClean="0"/>
              <a:t>Gebruik </a:t>
            </a:r>
            <a:r>
              <a:rPr lang="nl-NL" dirty="0"/>
              <a:t>je </a:t>
            </a:r>
            <a:r>
              <a:rPr lang="nl-NL" dirty="0" smtClean="0"/>
              <a:t>gehoorbescherming? Wanneer?  </a:t>
            </a:r>
            <a:endParaRPr lang="nl-NL" dirty="0"/>
          </a:p>
          <a:p>
            <a:pPr marL="457200" indent="-457200">
              <a:buFont typeface="+mj-lt"/>
              <a:buAutoNum type="arabicPeriod"/>
            </a:pPr>
            <a:r>
              <a:rPr lang="nl-NL" dirty="0"/>
              <a:t>Welk type </a:t>
            </a:r>
            <a:r>
              <a:rPr lang="nl-NL" dirty="0" smtClean="0"/>
              <a:t>gehoorbescherming </a:t>
            </a:r>
            <a:r>
              <a:rPr lang="nl-NL" dirty="0"/>
              <a:t>kun je het beste in welke situatie gebruiken?</a:t>
            </a:r>
          </a:p>
          <a:p>
            <a:pPr marL="457200" lvl="0" indent="-457200">
              <a:buFont typeface="+mj-lt"/>
              <a:buAutoNum type="arabicPeriod"/>
            </a:pPr>
            <a:r>
              <a:rPr lang="nl-NL" dirty="0" smtClean="0"/>
              <a:t>Wat </a:t>
            </a:r>
            <a:r>
              <a:rPr lang="nl-NL" dirty="0"/>
              <a:t>is voor jou een reden om </a:t>
            </a:r>
            <a:r>
              <a:rPr lang="nl-NL" b="1" dirty="0"/>
              <a:t>wel</a:t>
            </a:r>
            <a:r>
              <a:rPr lang="nl-NL" dirty="0"/>
              <a:t> of </a:t>
            </a:r>
            <a:r>
              <a:rPr lang="nl-NL" b="1" dirty="0"/>
              <a:t>geen</a:t>
            </a:r>
            <a:r>
              <a:rPr lang="nl-NL" dirty="0"/>
              <a:t> oordoppen te gebruiken? </a:t>
            </a:r>
          </a:p>
          <a:p>
            <a:pPr marL="457200" lvl="0" indent="-457200">
              <a:buFont typeface="+mj-lt"/>
              <a:buAutoNum type="arabicPeriod"/>
            </a:pPr>
            <a:r>
              <a:rPr lang="nl-NL" dirty="0" smtClean="0"/>
              <a:t>Waarom </a:t>
            </a:r>
            <a:r>
              <a:rPr lang="nl-NL" dirty="0"/>
              <a:t>is het belangrijk om je gehoor te testen? </a:t>
            </a:r>
          </a:p>
          <a:p>
            <a:pPr marL="457200" lvl="0" indent="-457200">
              <a:buFont typeface="+mj-lt"/>
              <a:buAutoNum type="arabicPeriod"/>
            </a:pPr>
            <a:r>
              <a:rPr lang="nl-NL" dirty="0" smtClean="0"/>
              <a:t>Hoe vaak zou je je gehoor moeten testen? </a:t>
            </a:r>
            <a:endParaRPr lang="nl-NL" dirty="0"/>
          </a:p>
        </p:txBody>
      </p:sp>
      <p:sp>
        <p:nvSpPr>
          <p:cNvPr id="2" name="Titel 1"/>
          <p:cNvSpPr>
            <a:spLocks noGrp="1"/>
          </p:cNvSpPr>
          <p:nvPr>
            <p:ph type="title"/>
          </p:nvPr>
        </p:nvSpPr>
        <p:spPr>
          <a:ln>
            <a:solidFill>
              <a:srgbClr val="FF6600"/>
            </a:solidFill>
          </a:ln>
        </p:spPr>
        <p:txBody>
          <a:bodyPr/>
          <a:lstStyle/>
          <a:p>
            <a:r>
              <a:rPr lang="nl-NL" dirty="0" smtClean="0"/>
              <a:t>Gehoorbescherming </a:t>
            </a:r>
            <a:endParaRPr lang="nl-NL" dirty="0"/>
          </a:p>
        </p:txBody>
      </p:sp>
      <p:pic>
        <p:nvPicPr>
          <p:cNvPr id="7" name="Afbeelding 6" descr="http://www.hoorstichting.nl/wp-content/uploads/2015/05/8d2a5f7d4afa5d0530789d3066945330YWxwaW5lLXNsZWVwc29mdC1vb3Jkb3BqZXMtb25nZXN0b29yZGUtbmFjaHRydXN0LXQgKDEpLmpwZw_jpg_500x500.jpg"/>
          <p:cNvPicPr/>
          <p:nvPr/>
        </p:nvPicPr>
        <p:blipFill>
          <a:blip r:embed="rId3">
            <a:extLst>
              <a:ext uri="{28A0092B-C50C-407E-A947-70E740481C1C}">
                <a14:useLocalDpi xmlns:a14="http://schemas.microsoft.com/office/drawing/2010/main" val="0"/>
              </a:ext>
            </a:extLst>
          </a:blip>
          <a:srcRect/>
          <a:stretch>
            <a:fillRect/>
          </a:stretch>
        </p:blipFill>
        <p:spPr bwMode="auto">
          <a:xfrm>
            <a:off x="9134475" y="3857414"/>
            <a:ext cx="1876425" cy="1379220"/>
          </a:xfrm>
          <a:prstGeom prst="rect">
            <a:avLst/>
          </a:prstGeom>
          <a:noFill/>
          <a:ln>
            <a:noFill/>
          </a:ln>
        </p:spPr>
      </p:pic>
    </p:spTree>
    <p:extLst>
      <p:ext uri="{BB962C8B-B14F-4D97-AF65-F5344CB8AC3E}">
        <p14:creationId xmlns:p14="http://schemas.microsoft.com/office/powerpoint/2010/main" val="266221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97280" y="2531163"/>
            <a:ext cx="10058400"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Het is goed om je gehoor in de gaten te houden, bijvoorbeeld door 1 keer per jaar de Oorcheck hoortest</a:t>
            </a:r>
            <a:r>
              <a:rPr lang="nl-NL" sz="2400" dirty="0"/>
              <a:t> </a:t>
            </a:r>
            <a:r>
              <a:rPr lang="nl-NL" sz="2400" dirty="0" smtClean="0"/>
              <a:t>te doen</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Soorten gehoorbescherming: universele oordoppen, schuimdoppen, </a:t>
            </a:r>
            <a:r>
              <a:rPr lang="nl-NL" sz="2400" dirty="0" err="1" smtClean="0"/>
              <a:t>otoplastieken</a:t>
            </a:r>
            <a:r>
              <a:rPr lang="nl-NL" sz="2400" dirty="0" smtClean="0"/>
              <a:t>, en </a:t>
            </a:r>
            <a:r>
              <a:rPr lang="nl-NL" sz="2400" dirty="0" err="1" smtClean="0"/>
              <a:t>oorkappen</a:t>
            </a:r>
            <a:r>
              <a:rPr lang="nl-NL" sz="2400" dirty="0" smtClean="0"/>
              <a:t>.</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Welke soort denk je veel te gaan gebruiken in jouw toekomstige beroep?</a:t>
            </a:r>
            <a:endParaRPr lang="nl-NL" sz="2400" dirty="0"/>
          </a:p>
        </p:txBody>
      </p:sp>
    </p:spTree>
    <p:extLst>
      <p:ext uri="{BB962C8B-B14F-4D97-AF65-F5344CB8AC3E}">
        <p14:creationId xmlns:p14="http://schemas.microsoft.com/office/powerpoint/2010/main" val="536431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mbo </a:t>
            </a:r>
            <a:r>
              <a:rPr lang="nl-NL" b="1" dirty="0" smtClean="0">
                <a:solidFill>
                  <a:srgbClr val="FF6600"/>
                </a:solidFill>
              </a:rPr>
              <a:t>5</a:t>
            </a:r>
            <a:endParaRPr lang="nl-NL" dirty="0">
              <a:solidFill>
                <a:srgbClr val="FF6600"/>
              </a:solidFill>
            </a:endParaRPr>
          </a:p>
          <a:p>
            <a:pPr>
              <a:lnSpc>
                <a:spcPct val="107000"/>
              </a:lnSpc>
              <a:spcAft>
                <a:spcPts val="0"/>
              </a:spcAft>
            </a:pPr>
            <a:r>
              <a:rPr lang="nl-NL" dirty="0" smtClean="0">
                <a:solidFill>
                  <a:schemeClr val="tx1">
                    <a:lumMod val="75000"/>
                    <a:lumOff val="25000"/>
                  </a:schemeClr>
                </a:solidFill>
              </a:rPr>
              <a:t>Over Gehoor &amp; gehoorschade</a:t>
            </a:r>
            <a:endParaRPr lang="nl-NL" dirty="0">
              <a:solidFill>
                <a:schemeClr val="tx1">
                  <a:lumMod val="75000"/>
                  <a:lumOff val="25000"/>
                </a:schemeClr>
              </a:solidFill>
            </a:endParaRP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983386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endParaRPr lang="nl-NL" dirty="0" smtClean="0"/>
          </a:p>
          <a:p>
            <a:pPr marL="0" indent="0">
              <a:buNone/>
            </a:pPr>
            <a:endParaRPr lang="nl-NL" dirty="0"/>
          </a:p>
          <a:p>
            <a:pPr>
              <a:buFont typeface="Wingdings" panose="05000000000000000000" pitchFamily="2" charset="2"/>
              <a:buChar char="§"/>
            </a:pPr>
            <a:endParaRPr lang="nl-NL" dirty="0" smtClean="0"/>
          </a:p>
          <a:p>
            <a:pPr>
              <a:buFont typeface="Wingdings" panose="05000000000000000000" pitchFamily="2" charset="2"/>
              <a:buChar char="§"/>
            </a:pPr>
            <a:endParaRPr lang="nl-NL" dirty="0"/>
          </a:p>
          <a:p>
            <a:pPr>
              <a:buFont typeface="Wingdings" panose="05000000000000000000" pitchFamily="2" charset="2"/>
              <a:buChar char="§"/>
            </a:pPr>
            <a:endParaRPr lang="nl-NL" dirty="0"/>
          </a:p>
          <a:p>
            <a:pPr marL="0" indent="0">
              <a:buNone/>
            </a:pPr>
            <a:r>
              <a:rPr lang="nl-NL" dirty="0" smtClean="0"/>
              <a:t>Doe </a:t>
            </a:r>
            <a:r>
              <a:rPr lang="nl-NL" dirty="0"/>
              <a:t>de </a:t>
            </a:r>
            <a:r>
              <a:rPr lang="nl-NL" dirty="0" smtClean="0"/>
              <a:t>MP3-check</a:t>
            </a:r>
          </a:p>
          <a:p>
            <a:pPr lvl="1">
              <a:buFont typeface="Wingdings" panose="05000000000000000000" pitchFamily="2" charset="2"/>
              <a:buChar char="Ø"/>
            </a:pPr>
            <a:r>
              <a:rPr lang="nl-NL" dirty="0" smtClean="0"/>
              <a:t>Ga naar </a:t>
            </a:r>
            <a:r>
              <a:rPr lang="nl-NL" u="sng" dirty="0" smtClean="0">
                <a:hlinkClick r:id="rId3"/>
              </a:rPr>
              <a:t>www.mp3check.nl</a:t>
            </a:r>
            <a:endParaRPr lang="nl-NL" u="sng" dirty="0" smtClean="0"/>
          </a:p>
          <a:p>
            <a:pPr lvl="1">
              <a:buFont typeface="Wingdings" panose="05000000000000000000" pitchFamily="2" charset="2"/>
              <a:buChar char="Ø"/>
            </a:pPr>
            <a:r>
              <a:rPr lang="nl-NL" dirty="0" smtClean="0"/>
              <a:t>Let op: als jouw muziekspeler er niet tussen staat, kies dan het model dat er het meest op lijkt.</a:t>
            </a:r>
          </a:p>
          <a:p>
            <a:pPr>
              <a:buFont typeface="Wingdings" panose="05000000000000000000" pitchFamily="2" charset="2"/>
              <a:buChar char="§"/>
            </a:pPr>
            <a:endParaRPr lang="nl-NL" dirty="0"/>
          </a:p>
          <a:p>
            <a:pPr marL="0" indent="0">
              <a:buNone/>
            </a:pPr>
            <a:endParaRPr lang="nl-NL" dirty="0" smtClean="0"/>
          </a:p>
          <a:p>
            <a:pPr>
              <a:buFont typeface="Wingdings" panose="05000000000000000000" pitchFamily="2" charset="2"/>
              <a:buChar char="§"/>
            </a:pPr>
            <a:endParaRPr lang="nl-NL" dirty="0"/>
          </a:p>
        </p:txBody>
      </p:sp>
      <p:sp>
        <p:nvSpPr>
          <p:cNvPr id="2" name="Titel 1"/>
          <p:cNvSpPr>
            <a:spLocks noGrp="1"/>
          </p:cNvSpPr>
          <p:nvPr>
            <p:ph type="title"/>
          </p:nvPr>
        </p:nvSpPr>
        <p:spPr>
          <a:ln>
            <a:solidFill>
              <a:srgbClr val="FF6600"/>
            </a:solidFill>
          </a:ln>
        </p:spPr>
        <p:txBody>
          <a:bodyPr/>
          <a:lstStyle/>
          <a:p>
            <a:r>
              <a:rPr lang="nl-NL" dirty="0" smtClean="0"/>
              <a:t>Muziekspelers</a:t>
            </a:r>
            <a:endParaRPr lang="nl-NL" dirty="0"/>
          </a:p>
        </p:txBody>
      </p:sp>
      <p:pic>
        <p:nvPicPr>
          <p:cNvPr id="6" name="Picture 2"/>
          <p:cNvPicPr>
            <a:picLocks noChangeAspect="1" noChangeArrowheads="1"/>
          </p:cNvPicPr>
          <p:nvPr/>
        </p:nvPicPr>
        <p:blipFill>
          <a:blip r:embed="rId4" cstate="print"/>
          <a:srcRect/>
          <a:stretch>
            <a:fillRect/>
          </a:stretch>
        </p:blipFill>
        <p:spPr bwMode="auto">
          <a:xfrm>
            <a:off x="3796842" y="2025038"/>
            <a:ext cx="4204119" cy="1544370"/>
          </a:xfrm>
          <a:prstGeom prst="rect">
            <a:avLst/>
          </a:prstGeom>
          <a:noFill/>
          <a:ln w="9525">
            <a:noFill/>
            <a:miter lim="800000"/>
            <a:headEnd/>
            <a:tailEnd/>
          </a:ln>
        </p:spPr>
      </p:pic>
      <p:sp>
        <p:nvSpPr>
          <p:cNvPr id="7" name="Tekstvak 6"/>
          <p:cNvSpPr txBox="1"/>
          <p:nvPr/>
        </p:nvSpPr>
        <p:spPr>
          <a:xfrm>
            <a:off x="1912289" y="2797223"/>
            <a:ext cx="3385268" cy="369332"/>
          </a:xfrm>
          <a:prstGeom prst="rect">
            <a:avLst/>
          </a:prstGeom>
          <a:noFill/>
        </p:spPr>
        <p:txBody>
          <a:bodyPr wrap="square" rtlCol="0">
            <a:spAutoFit/>
          </a:bodyPr>
          <a:lstStyle/>
          <a:p>
            <a:r>
              <a:rPr lang="nl-NL" dirty="0" smtClean="0"/>
              <a:t>Gehoorschade =</a:t>
            </a:r>
            <a:endParaRPr lang="nl-NL" dirty="0"/>
          </a:p>
        </p:txBody>
      </p:sp>
    </p:spTree>
    <p:extLst>
      <p:ext uri="{BB962C8B-B14F-4D97-AF65-F5344CB8AC3E}">
        <p14:creationId xmlns:p14="http://schemas.microsoft.com/office/powerpoint/2010/main" val="3874711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endParaRPr lang="nl-NL" b="1" dirty="0" smtClean="0"/>
          </a:p>
          <a:p>
            <a:pPr marL="0" indent="0">
              <a:buNone/>
            </a:pPr>
            <a:r>
              <a:rPr lang="nl-NL" b="1" dirty="0" smtClean="0"/>
              <a:t>Beantwoord de volgende vragen in 3-tallen</a:t>
            </a:r>
            <a:r>
              <a:rPr lang="nl-NL" dirty="0" smtClean="0"/>
              <a:t>: </a:t>
            </a:r>
          </a:p>
          <a:p>
            <a:pPr marL="0" indent="0">
              <a:buNone/>
            </a:pPr>
            <a:endParaRPr lang="nl-NL" dirty="0"/>
          </a:p>
          <a:p>
            <a:pPr marL="457200" lvl="0" indent="-457200">
              <a:buFont typeface="+mj-lt"/>
              <a:buAutoNum type="arabicPeriod"/>
            </a:pPr>
            <a:r>
              <a:rPr lang="nl-NL" dirty="0" smtClean="0"/>
              <a:t>Wat </a:t>
            </a:r>
            <a:r>
              <a:rPr lang="nl-NL" dirty="0"/>
              <a:t>was jouw uitslag van de MP3-check? </a:t>
            </a:r>
          </a:p>
          <a:p>
            <a:pPr marL="457200" lvl="0" indent="-457200">
              <a:buFont typeface="+mj-lt"/>
              <a:buAutoNum type="arabicPeriod"/>
            </a:pPr>
            <a:r>
              <a:rPr lang="nl-NL" dirty="0" smtClean="0"/>
              <a:t>Had </a:t>
            </a:r>
            <a:r>
              <a:rPr lang="nl-NL" dirty="0"/>
              <a:t>je dit verwacht? </a:t>
            </a:r>
          </a:p>
          <a:p>
            <a:pPr marL="457200" lvl="0" indent="-457200">
              <a:buFont typeface="+mj-lt"/>
              <a:buAutoNum type="arabicPeriod"/>
            </a:pPr>
            <a:r>
              <a:rPr lang="nl-NL" dirty="0" smtClean="0"/>
              <a:t>Wat </a:t>
            </a:r>
            <a:r>
              <a:rPr lang="nl-NL" dirty="0"/>
              <a:t>kun jij doen om veiliger te luisteren?</a:t>
            </a:r>
          </a:p>
          <a:p>
            <a:pPr marL="201168" lvl="1" indent="0">
              <a:buNone/>
            </a:pPr>
            <a:endParaRPr lang="nl-NL" dirty="0" smtClean="0"/>
          </a:p>
          <a:p>
            <a:pPr marL="0" indent="0">
              <a:buNone/>
            </a:pPr>
            <a:endParaRPr lang="nl-NL" dirty="0" smtClean="0"/>
          </a:p>
          <a:p>
            <a:pPr>
              <a:buFont typeface="Wingdings" panose="05000000000000000000" pitchFamily="2" charset="2"/>
              <a:buChar char="§"/>
            </a:pPr>
            <a:endParaRPr lang="nl-NL" dirty="0"/>
          </a:p>
        </p:txBody>
      </p:sp>
      <p:sp>
        <p:nvSpPr>
          <p:cNvPr id="2" name="Titel 1"/>
          <p:cNvSpPr>
            <a:spLocks noGrp="1"/>
          </p:cNvSpPr>
          <p:nvPr>
            <p:ph type="title"/>
          </p:nvPr>
        </p:nvSpPr>
        <p:spPr>
          <a:ln>
            <a:solidFill>
              <a:srgbClr val="FF6600"/>
            </a:solidFill>
          </a:ln>
        </p:spPr>
        <p:txBody>
          <a:bodyPr/>
          <a:lstStyle/>
          <a:p>
            <a:r>
              <a:rPr lang="nl-NL" dirty="0" smtClean="0"/>
              <a:t>Muziekspelers</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064" y="2069882"/>
            <a:ext cx="4827616" cy="3218411"/>
          </a:xfrm>
          <a:prstGeom prst="rect">
            <a:avLst/>
          </a:prstGeom>
          <a:effectLst>
            <a:glow rad="127000">
              <a:schemeClr val="accent1"/>
            </a:glow>
          </a:effectLst>
        </p:spPr>
      </p:pic>
    </p:spTree>
    <p:extLst>
      <p:ext uri="{BB962C8B-B14F-4D97-AF65-F5344CB8AC3E}">
        <p14:creationId xmlns:p14="http://schemas.microsoft.com/office/powerpoint/2010/main" val="1530422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Hoe luister jij?</a:t>
            </a:r>
            <a:endParaRPr lang="nl-NL" dirty="0"/>
          </a:p>
        </p:txBody>
      </p:sp>
      <p:pic>
        <p:nvPicPr>
          <p:cNvPr id="4" name="Picture 7" descr="oortjes"/>
          <p:cNvPicPr>
            <a:picLocks noChangeAspect="1" noChangeArrowheads="1"/>
          </p:cNvPicPr>
          <p:nvPr/>
        </p:nvPicPr>
        <p:blipFill>
          <a:blip r:embed="rId3" cstate="print"/>
          <a:srcRect/>
          <a:stretch>
            <a:fillRect/>
          </a:stretch>
        </p:blipFill>
        <p:spPr bwMode="auto">
          <a:xfrm>
            <a:off x="2927648" y="2132856"/>
            <a:ext cx="648072" cy="1021614"/>
          </a:xfrm>
          <a:prstGeom prst="rect">
            <a:avLst/>
          </a:prstGeom>
          <a:noFill/>
        </p:spPr>
      </p:pic>
      <p:pic>
        <p:nvPicPr>
          <p:cNvPr id="5" name="Picture 5" descr="in-ear"/>
          <p:cNvPicPr>
            <a:picLocks noChangeAspect="1" noChangeArrowheads="1"/>
          </p:cNvPicPr>
          <p:nvPr/>
        </p:nvPicPr>
        <p:blipFill>
          <a:blip r:embed="rId4" cstate="print"/>
          <a:srcRect/>
          <a:stretch>
            <a:fillRect/>
          </a:stretch>
        </p:blipFill>
        <p:spPr bwMode="auto">
          <a:xfrm>
            <a:off x="2874845" y="4212642"/>
            <a:ext cx="753677" cy="917699"/>
          </a:xfrm>
          <a:prstGeom prst="rect">
            <a:avLst/>
          </a:prstGeom>
          <a:noFill/>
        </p:spPr>
      </p:pic>
      <p:pic>
        <p:nvPicPr>
          <p:cNvPr id="6" name="Picture 6" descr="koptelefoon"/>
          <p:cNvPicPr>
            <a:picLocks noChangeAspect="1" noChangeArrowheads="1"/>
          </p:cNvPicPr>
          <p:nvPr/>
        </p:nvPicPr>
        <p:blipFill>
          <a:blip r:embed="rId5" cstate="print"/>
          <a:srcRect/>
          <a:stretch>
            <a:fillRect/>
          </a:stretch>
        </p:blipFill>
        <p:spPr bwMode="auto">
          <a:xfrm>
            <a:off x="8400256" y="1916833"/>
            <a:ext cx="588814" cy="864171"/>
          </a:xfrm>
          <a:prstGeom prst="rect">
            <a:avLst/>
          </a:prstGeom>
          <a:noFill/>
        </p:spPr>
      </p:pic>
      <p:pic>
        <p:nvPicPr>
          <p:cNvPr id="7" name="Picture 4" descr="beatsbydre"/>
          <p:cNvPicPr>
            <a:picLocks noChangeAspect="1" noChangeArrowheads="1"/>
          </p:cNvPicPr>
          <p:nvPr/>
        </p:nvPicPr>
        <p:blipFill>
          <a:blip r:embed="rId6" cstate="print"/>
          <a:srcRect/>
          <a:stretch>
            <a:fillRect/>
          </a:stretch>
        </p:blipFill>
        <p:spPr bwMode="auto">
          <a:xfrm>
            <a:off x="8184203" y="4212642"/>
            <a:ext cx="1020919" cy="934591"/>
          </a:xfrm>
          <a:prstGeom prst="rect">
            <a:avLst/>
          </a:prstGeom>
          <a:noFill/>
        </p:spPr>
      </p:pic>
      <p:pic>
        <p:nvPicPr>
          <p:cNvPr id="3" name="Afbeelding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3048" y="2159997"/>
            <a:ext cx="3894745" cy="2606639"/>
          </a:xfrm>
          <a:prstGeom prst="rect">
            <a:avLst/>
          </a:prstGeom>
        </p:spPr>
      </p:pic>
    </p:spTree>
    <p:extLst>
      <p:ext uri="{BB962C8B-B14F-4D97-AF65-F5344CB8AC3E}">
        <p14:creationId xmlns:p14="http://schemas.microsoft.com/office/powerpoint/2010/main" val="191057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a:ln>
            <a:solidFill>
              <a:srgbClr val="FF6600"/>
            </a:solidFill>
          </a:ln>
        </p:spPr>
        <p:txBody>
          <a:bodyPr/>
          <a:lstStyle/>
          <a:p>
            <a:r>
              <a:rPr lang="nl-NL" dirty="0" smtClean="0"/>
              <a:t>Piep in je oor </a:t>
            </a:r>
            <a:endParaRPr lang="nl-NL" dirty="0"/>
          </a:p>
        </p:txBody>
      </p:sp>
      <p:sp>
        <p:nvSpPr>
          <p:cNvPr id="3" name="Tijdelijke aanduiding voor inhoud 2"/>
          <p:cNvSpPr>
            <a:spLocks noGrp="1"/>
          </p:cNvSpPr>
          <p:nvPr>
            <p:ph idx="1"/>
          </p:nvPr>
        </p:nvSpPr>
        <p:spPr>
          <a:xfrm>
            <a:off x="1017917" y="2044461"/>
            <a:ext cx="6031589" cy="3893644"/>
          </a:xfrm>
        </p:spPr>
        <p:txBody>
          <a:bodyPr>
            <a:normAutofit/>
          </a:bodyPr>
          <a:lstStyle/>
          <a:p>
            <a:pPr>
              <a:buFont typeface="Wingdings" panose="05000000000000000000" pitchFamily="2" charset="2"/>
              <a:buChar char="§"/>
            </a:pPr>
            <a:endParaRPr lang="nl-NL" u="sng" dirty="0" smtClean="0">
              <a:solidFill>
                <a:srgbClr val="359EAF"/>
              </a:solidFill>
            </a:endParaRPr>
          </a:p>
          <a:p>
            <a:pPr>
              <a:buFont typeface="Wingdings" panose="05000000000000000000" pitchFamily="2" charset="2"/>
              <a:buChar char="Ø"/>
            </a:pPr>
            <a:endParaRPr lang="nl-NL" u="sng" dirty="0" smtClean="0">
              <a:solidFill>
                <a:srgbClr val="359EAF"/>
              </a:solidFill>
              <a:hlinkClick r:id="rId3"/>
            </a:endParaRPr>
          </a:p>
          <a:p>
            <a:pPr>
              <a:buFont typeface="Wingdings" panose="05000000000000000000" pitchFamily="2" charset="2"/>
              <a:buChar char="Ø"/>
            </a:pPr>
            <a:endParaRPr lang="nl-NL" u="sng" dirty="0">
              <a:solidFill>
                <a:srgbClr val="359EAF"/>
              </a:solidFill>
              <a:hlinkClick r:id="rId3"/>
            </a:endParaRPr>
          </a:p>
          <a:p>
            <a:pPr>
              <a:buFont typeface="Wingdings" panose="05000000000000000000" pitchFamily="2" charset="2"/>
              <a:buChar char="Ø"/>
            </a:pPr>
            <a:endParaRPr lang="nl-NL" u="sng" dirty="0" smtClean="0">
              <a:solidFill>
                <a:srgbClr val="359EAF"/>
              </a:solidFill>
              <a:hlinkClick r:id="rId3"/>
            </a:endParaRPr>
          </a:p>
          <a:p>
            <a:pPr>
              <a:buFont typeface="Wingdings" panose="05000000000000000000" pitchFamily="2" charset="2"/>
              <a:buChar char="Ø"/>
            </a:pPr>
            <a:endParaRPr lang="nl-NL" u="sng" dirty="0">
              <a:solidFill>
                <a:srgbClr val="359EAF"/>
              </a:solidFill>
              <a:hlinkClick r:id="rId3"/>
            </a:endParaRPr>
          </a:p>
          <a:p>
            <a:pPr>
              <a:buFont typeface="Wingdings" panose="05000000000000000000" pitchFamily="2" charset="2"/>
              <a:buChar char="Ø"/>
            </a:pPr>
            <a:endParaRPr lang="nl-NL" u="sng" dirty="0" smtClean="0">
              <a:solidFill>
                <a:srgbClr val="359EAF"/>
              </a:solidFill>
              <a:hlinkClick r:id="rId3"/>
            </a:endParaRPr>
          </a:p>
          <a:p>
            <a:pPr marL="0" indent="0">
              <a:buNone/>
            </a:pPr>
            <a:endParaRPr lang="nl-NL" u="sng" dirty="0">
              <a:solidFill>
                <a:srgbClr val="359EAF"/>
              </a:solidFill>
              <a:hlinkClick r:id="rId3"/>
            </a:endParaRPr>
          </a:p>
          <a:p>
            <a:pPr marL="0" indent="0">
              <a:buNone/>
            </a:pPr>
            <a:endParaRPr lang="nl-NL" u="sng" dirty="0" smtClean="0">
              <a:solidFill>
                <a:srgbClr val="359EAF"/>
              </a:solidFill>
              <a:hlinkClick r:id="rId3"/>
            </a:endParaRPr>
          </a:p>
          <a:p>
            <a:pPr>
              <a:buFont typeface="Wingdings" panose="05000000000000000000" pitchFamily="2" charset="2"/>
              <a:buChar char="Ø"/>
            </a:pPr>
            <a:endParaRPr lang="nl-NL" dirty="0">
              <a:solidFill>
                <a:schemeClr val="tx1"/>
              </a:solidFill>
              <a:hlinkClick r:id="rId3"/>
            </a:endParaRPr>
          </a:p>
          <a:p>
            <a:pPr marL="0" indent="0">
              <a:buNone/>
            </a:pPr>
            <a:endParaRPr lang="nl-NL" dirty="0">
              <a:solidFill>
                <a:srgbClr val="359EAF"/>
              </a:solidFill>
            </a:endParaRPr>
          </a:p>
          <a:p>
            <a:endParaRPr lang="nl-NL" dirty="0"/>
          </a:p>
        </p:txBody>
      </p:sp>
      <p:pic>
        <p:nvPicPr>
          <p:cNvPr id="5" name="Afbeelding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4" name="Tekstvak 3"/>
          <p:cNvSpPr txBox="1"/>
          <p:nvPr/>
        </p:nvSpPr>
        <p:spPr>
          <a:xfrm>
            <a:off x="1017917" y="3613592"/>
            <a:ext cx="4206240" cy="369332"/>
          </a:xfrm>
          <a:prstGeom prst="rect">
            <a:avLst/>
          </a:prstGeom>
          <a:noFill/>
        </p:spPr>
        <p:txBody>
          <a:bodyPr wrap="square" rtlCol="0">
            <a:spAutoFit/>
          </a:bodyPr>
          <a:lstStyle/>
          <a:p>
            <a:r>
              <a:rPr lang="nl-NL" dirty="0" smtClean="0">
                <a:hlinkClick r:id="rId5"/>
              </a:rPr>
              <a:t>Je zal het maar hebben…</a:t>
            </a:r>
            <a:endParaRPr lang="nl-NL" dirty="0"/>
          </a:p>
        </p:txBody>
      </p:sp>
    </p:spTree>
    <p:extLst>
      <p:ext uri="{BB962C8B-B14F-4D97-AF65-F5344CB8AC3E}">
        <p14:creationId xmlns:p14="http://schemas.microsoft.com/office/powerpoint/2010/main" val="1175379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1">
              <a:buFont typeface="Wingdings" panose="05000000000000000000" pitchFamily="2" charset="2"/>
              <a:buChar char="§"/>
            </a:pPr>
            <a:r>
              <a:rPr lang="nl-NL" dirty="0" smtClean="0"/>
              <a:t>Sinds 2013 EU-regels voor persoonlijke muziekspelers</a:t>
            </a:r>
          </a:p>
          <a:p>
            <a:pPr lvl="1">
              <a:buFont typeface="Wingdings" panose="05000000000000000000" pitchFamily="2" charset="2"/>
              <a:buChar char="§"/>
            </a:pPr>
            <a:endParaRPr lang="nl-NL" dirty="0" smtClean="0"/>
          </a:p>
          <a:p>
            <a:pPr lvl="1">
              <a:buFont typeface="Wingdings" panose="05000000000000000000" pitchFamily="2" charset="2"/>
              <a:buChar char="§"/>
            </a:pPr>
            <a:endParaRPr lang="nl-NL" dirty="0"/>
          </a:p>
          <a:p>
            <a:pPr lvl="1">
              <a:buFont typeface="Wingdings" panose="05000000000000000000" pitchFamily="2" charset="2"/>
              <a:buChar char="§"/>
            </a:pPr>
            <a:r>
              <a:rPr lang="nl-NL" dirty="0"/>
              <a:t>Waarom denk je dat deze regels er zijn? </a:t>
            </a:r>
          </a:p>
          <a:p>
            <a:pPr lvl="1">
              <a:buFont typeface="Wingdings" panose="05000000000000000000" pitchFamily="2" charset="2"/>
              <a:buChar char="§"/>
            </a:pPr>
            <a:r>
              <a:rPr lang="nl-NL" dirty="0"/>
              <a:t>Wat vind je van deze regels? </a:t>
            </a:r>
            <a:endParaRPr lang="nl-NL" dirty="0" smtClean="0"/>
          </a:p>
          <a:p>
            <a:pPr marL="201168" lvl="1" indent="0">
              <a:buNone/>
            </a:pPr>
            <a:endParaRPr lang="nl-NL" dirty="0" smtClean="0"/>
          </a:p>
          <a:p>
            <a:pPr marL="201168" lvl="1" indent="0">
              <a:buNone/>
            </a:pPr>
            <a:endParaRPr lang="nl-NL" dirty="0"/>
          </a:p>
          <a:p>
            <a:pPr marL="201168" lvl="1" indent="0">
              <a:buNone/>
            </a:pPr>
            <a:endParaRPr lang="nl-NL" dirty="0"/>
          </a:p>
          <a:p>
            <a:pPr lvl="1">
              <a:buFont typeface="Wingdings" panose="05000000000000000000" pitchFamily="2" charset="2"/>
              <a:buChar char="§"/>
            </a:pPr>
            <a:r>
              <a:rPr lang="nl-NL" dirty="0" smtClean="0"/>
              <a:t>Hoe zet je </a:t>
            </a:r>
            <a:r>
              <a:rPr lang="nl-NL" dirty="0"/>
              <a:t>de begrenzer op jouw telefoon aan? </a:t>
            </a:r>
          </a:p>
          <a:p>
            <a:pPr lvl="2"/>
            <a:r>
              <a:rPr lang="nl-NL" dirty="0"/>
              <a:t>Via </a:t>
            </a:r>
            <a:r>
              <a:rPr lang="nl-NL" dirty="0" smtClean="0"/>
              <a:t>iPhone</a:t>
            </a:r>
            <a:r>
              <a:rPr lang="nl-NL" dirty="0"/>
              <a:t>: Ga naar instellingen -&gt; muziek -&gt; EU begrenzer (AAN) </a:t>
            </a:r>
          </a:p>
          <a:p>
            <a:pPr lvl="2"/>
            <a:r>
              <a:rPr lang="nl-NL" dirty="0"/>
              <a:t>Via Android: Ga naar instellingen -&gt; geluid -&gt; EU begrenzer </a:t>
            </a:r>
            <a:endParaRPr lang="nl-NL" dirty="0" smtClean="0"/>
          </a:p>
          <a:p>
            <a:pPr marL="384048" lvl="2" indent="0">
              <a:buNone/>
            </a:pPr>
            <a:endParaRPr lang="nl-NL" dirty="0"/>
          </a:p>
          <a:p>
            <a:pPr lvl="1">
              <a:buFont typeface="Wingdings" panose="05000000000000000000" pitchFamily="2" charset="2"/>
              <a:buChar char="§"/>
            </a:pPr>
            <a:endParaRPr lang="nl-NL" dirty="0"/>
          </a:p>
          <a:p>
            <a:pPr marL="201168" lvl="1" indent="0">
              <a:buNone/>
            </a:pPr>
            <a:endParaRPr lang="nl-NL" dirty="0"/>
          </a:p>
          <a:p>
            <a:pPr lvl="1">
              <a:buFont typeface="Wingdings" panose="05000000000000000000" pitchFamily="2" charset="2"/>
              <a:buChar char="§"/>
            </a:pPr>
            <a:endParaRPr lang="nl-NL" dirty="0" smtClean="0"/>
          </a:p>
          <a:p>
            <a:pPr lvl="1">
              <a:buFont typeface="Wingdings" panose="05000000000000000000" pitchFamily="2" charset="2"/>
              <a:buChar char="§"/>
            </a:pPr>
            <a:endParaRPr lang="nl-NL" dirty="0" smtClean="0"/>
          </a:p>
          <a:p>
            <a:pPr lvl="1">
              <a:buFont typeface="Wingdings" panose="05000000000000000000" pitchFamily="2" charset="2"/>
              <a:buChar char="§"/>
            </a:pPr>
            <a:endParaRPr lang="nl-NL" dirty="0"/>
          </a:p>
          <a:p>
            <a:pPr lvl="1">
              <a:buFont typeface="Wingdings" panose="05000000000000000000" pitchFamily="2" charset="2"/>
              <a:buChar char="§"/>
            </a:pPr>
            <a:endParaRPr lang="nl-NL" dirty="0"/>
          </a:p>
          <a:p>
            <a:endParaRPr lang="nl-NL" dirty="0"/>
          </a:p>
        </p:txBody>
      </p:sp>
      <p:sp>
        <p:nvSpPr>
          <p:cNvPr id="2" name="Titel 1"/>
          <p:cNvSpPr>
            <a:spLocks noGrp="1"/>
          </p:cNvSpPr>
          <p:nvPr>
            <p:ph type="title"/>
          </p:nvPr>
        </p:nvSpPr>
        <p:spPr>
          <a:ln>
            <a:solidFill>
              <a:srgbClr val="FF6600"/>
            </a:solidFill>
          </a:ln>
        </p:spPr>
        <p:txBody>
          <a:bodyPr/>
          <a:lstStyle/>
          <a:p>
            <a:r>
              <a:rPr lang="nl-NL" dirty="0" smtClean="0"/>
              <a:t>EU-norm </a:t>
            </a:r>
            <a:endParaRPr lang="nl-NL" dirty="0"/>
          </a:p>
        </p:txBody>
      </p:sp>
      <p:pic>
        <p:nvPicPr>
          <p:cNvPr id="6" name="Picture 3"/>
          <p:cNvPicPr>
            <a:picLocks noChangeAspect="1" noChangeArrowheads="1"/>
          </p:cNvPicPr>
          <p:nvPr/>
        </p:nvPicPr>
        <p:blipFill>
          <a:blip r:embed="rId3" cstate="print"/>
          <a:srcRect/>
          <a:stretch>
            <a:fillRect/>
          </a:stretch>
        </p:blipFill>
        <p:spPr bwMode="auto">
          <a:xfrm>
            <a:off x="6801888" y="3873575"/>
            <a:ext cx="1561808" cy="1582914"/>
          </a:xfrm>
          <a:prstGeom prst="rect">
            <a:avLst/>
          </a:prstGeom>
          <a:noFill/>
          <a:ln w="9525">
            <a:noFill/>
            <a:miter lim="800000"/>
            <a:headEnd/>
            <a:tailEnd/>
          </a:ln>
        </p:spPr>
      </p:pic>
      <p:pic>
        <p:nvPicPr>
          <p:cNvPr id="7" name="Afbeelding 6"/>
          <p:cNvPicPr>
            <a:picLocks noChangeAspect="1"/>
          </p:cNvPicPr>
          <p:nvPr/>
        </p:nvPicPr>
        <p:blipFill rotWithShape="1">
          <a:blip r:embed="rId4" cstate="print">
            <a:extLst>
              <a:ext uri="{28A0092B-C50C-407E-A947-70E740481C1C}">
                <a14:useLocalDpi xmlns:a14="http://schemas.microsoft.com/office/drawing/2010/main" val="0"/>
              </a:ext>
            </a:extLst>
          </a:blip>
          <a:srcRect b="39736"/>
          <a:stretch/>
        </p:blipFill>
        <p:spPr>
          <a:xfrm>
            <a:off x="8645236" y="2657950"/>
            <a:ext cx="2510444" cy="2798539"/>
          </a:xfrm>
          <a:prstGeom prst="rect">
            <a:avLst/>
          </a:prstGeom>
        </p:spPr>
      </p:pic>
    </p:spTree>
    <p:extLst>
      <p:ext uri="{BB962C8B-B14F-4D97-AF65-F5344CB8AC3E}">
        <p14:creationId xmlns:p14="http://schemas.microsoft.com/office/powerpoint/2010/main" val="2133643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97280" y="2480983"/>
            <a:ext cx="10058400" cy="2677656"/>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Door te vaak en te lang naar te harde muziek te luisteren via je muziekspeler, loop je gehoorschade op.</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Zet de geluidsbegrenzer op jouw muziekspeler aan.</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Kies een koptelefoon die goed afsluit om omgevingslawaai te blokkeren (</a:t>
            </a:r>
            <a:r>
              <a:rPr lang="nl-NL" sz="2400" dirty="0" err="1" smtClean="0"/>
              <a:t>noise</a:t>
            </a:r>
            <a:r>
              <a:rPr lang="nl-NL" sz="2400" dirty="0" smtClean="0"/>
              <a:t> </a:t>
            </a:r>
            <a:r>
              <a:rPr lang="nl-NL" sz="2400" dirty="0" err="1" smtClean="0"/>
              <a:t>cancelling</a:t>
            </a:r>
            <a:r>
              <a:rPr lang="nl-NL" sz="2400" dirty="0" smtClean="0"/>
              <a:t>)</a:t>
            </a:r>
            <a:endParaRPr lang="nl-NL" sz="2400" dirty="0"/>
          </a:p>
        </p:txBody>
      </p:sp>
    </p:spTree>
    <p:extLst>
      <p:ext uri="{BB962C8B-B14F-4D97-AF65-F5344CB8AC3E}">
        <p14:creationId xmlns:p14="http://schemas.microsoft.com/office/powerpoint/2010/main" val="3356487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mbo 6</a:t>
            </a:r>
            <a:endParaRPr lang="nl-NL" dirty="0" smtClean="0">
              <a:solidFill>
                <a:schemeClr val="tx1">
                  <a:lumMod val="75000"/>
                  <a:lumOff val="25000"/>
                </a:schemeClr>
              </a:solidFill>
            </a:endParaRPr>
          </a:p>
          <a:p>
            <a:pPr>
              <a:lnSpc>
                <a:spcPct val="107000"/>
              </a:lnSpc>
              <a:spcAft>
                <a:spcPts val="0"/>
              </a:spcAft>
            </a:pPr>
            <a:r>
              <a:rPr lang="nl-NL" dirty="0" smtClean="0">
                <a:solidFill>
                  <a:schemeClr val="tx1">
                    <a:lumMod val="75000"/>
                    <a:lumOff val="25000"/>
                  </a:schemeClr>
                </a:solidFill>
              </a:rPr>
              <a:t>Over Gehoor &amp; gehoorschade</a:t>
            </a:r>
            <a:endParaRPr lang="nl-NL" dirty="0">
              <a:solidFill>
                <a:schemeClr val="tx1">
                  <a:lumMod val="75000"/>
                  <a:lumOff val="25000"/>
                </a:schemeClr>
              </a:solidFill>
            </a:endParaRP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1454361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0" y="1874309"/>
            <a:ext cx="10058400" cy="4023360"/>
          </a:xfrm>
        </p:spPr>
        <p:txBody>
          <a:bodyPr/>
          <a:lstStyle/>
          <a:p>
            <a:pPr marL="0" indent="0">
              <a:buNone/>
            </a:pPr>
            <a:endParaRPr lang="nl-NL" u="sng" dirty="0" smtClean="0">
              <a:hlinkClick r:id="rId3"/>
            </a:endParaRPr>
          </a:p>
          <a:p>
            <a:pPr marL="0" indent="0">
              <a:buNone/>
            </a:pPr>
            <a:endParaRPr lang="nl-NL" u="sng" dirty="0">
              <a:hlinkClick r:id="rId3"/>
            </a:endParaRPr>
          </a:p>
          <a:p>
            <a:pPr marL="0" indent="0">
              <a:buNone/>
            </a:pPr>
            <a:r>
              <a:rPr lang="nl-NL" u="sng" dirty="0" smtClean="0">
                <a:hlinkClick r:id="rId3"/>
              </a:rPr>
              <a:t>RTL late night in gesprek met </a:t>
            </a:r>
            <a:r>
              <a:rPr lang="nl-NL" u="sng" dirty="0" err="1" smtClean="0">
                <a:hlinkClick r:id="rId3"/>
              </a:rPr>
              <a:t>DJ’s</a:t>
            </a:r>
            <a:r>
              <a:rPr lang="nl-NL" u="sng" dirty="0" smtClean="0">
                <a:hlinkClick r:id="rId3"/>
              </a:rPr>
              <a:t>. </a:t>
            </a:r>
            <a:endParaRPr lang="nl-NL" dirty="0"/>
          </a:p>
          <a:p>
            <a:pPr marL="0" indent="0">
              <a:buNone/>
            </a:pPr>
            <a:endParaRPr lang="nl-NL" b="1" u="sng" dirty="0" smtClean="0"/>
          </a:p>
          <a:p>
            <a:endParaRPr lang="nl-NL" b="1" u="sng" dirty="0"/>
          </a:p>
          <a:p>
            <a:endParaRPr lang="nl-NL" b="1" u="sng" dirty="0" smtClean="0"/>
          </a:p>
        </p:txBody>
      </p:sp>
      <p:sp>
        <p:nvSpPr>
          <p:cNvPr id="2" name="Titel 1"/>
          <p:cNvSpPr>
            <a:spLocks noGrp="1"/>
          </p:cNvSpPr>
          <p:nvPr>
            <p:ph type="title"/>
          </p:nvPr>
        </p:nvSpPr>
        <p:spPr>
          <a:ln>
            <a:solidFill>
              <a:srgbClr val="FF6600"/>
            </a:solidFill>
          </a:ln>
        </p:spPr>
        <p:txBody>
          <a:bodyPr/>
          <a:lstStyle/>
          <a:p>
            <a:r>
              <a:rPr lang="nl-NL" dirty="0" smtClean="0"/>
              <a:t>Wie is </a:t>
            </a:r>
            <a:r>
              <a:rPr lang="nl-NL" dirty="0" err="1" smtClean="0"/>
              <a:t>verantwOORdelijk</a:t>
            </a:r>
            <a:r>
              <a:rPr lang="nl-NL" dirty="0" smtClean="0"/>
              <a:t>?</a:t>
            </a:r>
            <a:endParaRPr lang="nl-NL" dirty="0"/>
          </a:p>
        </p:txBody>
      </p:sp>
      <p:pic>
        <p:nvPicPr>
          <p:cNvPr id="5" name="Afbeelding 4">
            <a:hlinkClick r:id="rId3"/>
          </p:cNvPr>
          <p:cNvPicPr>
            <a:picLocks noChangeAspect="1"/>
          </p:cNvPicPr>
          <p:nvPr/>
        </p:nvPicPr>
        <p:blipFill>
          <a:blip r:embed="rId4"/>
          <a:stretch>
            <a:fillRect/>
          </a:stretch>
        </p:blipFill>
        <p:spPr>
          <a:xfrm>
            <a:off x="5808067" y="2069882"/>
            <a:ext cx="4541798" cy="3305365"/>
          </a:xfrm>
          <a:prstGeom prst="rect">
            <a:avLst/>
          </a:prstGeom>
        </p:spPr>
      </p:pic>
    </p:spTree>
    <p:extLst>
      <p:ext uri="{BB962C8B-B14F-4D97-AF65-F5344CB8AC3E}">
        <p14:creationId xmlns:p14="http://schemas.microsoft.com/office/powerpoint/2010/main" val="550176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0" y="1874309"/>
            <a:ext cx="10058400" cy="4023360"/>
          </a:xfrm>
        </p:spPr>
        <p:txBody>
          <a:bodyPr/>
          <a:lstStyle/>
          <a:p>
            <a:endParaRPr lang="nl-NL" b="1" u="sng" dirty="0"/>
          </a:p>
          <a:p>
            <a:endParaRPr lang="nl-NL" b="1" u="sng" dirty="0" smtClean="0"/>
          </a:p>
          <a:p>
            <a:pPr algn="ctr"/>
            <a:r>
              <a:rPr lang="nl-NL" sz="2400" b="1" u="sng" dirty="0" smtClean="0"/>
              <a:t>Zeer </a:t>
            </a:r>
            <a:r>
              <a:rPr lang="nl-NL" sz="2400" b="1" u="sng" dirty="0"/>
              <a:t>harde muziek in uitgaansgelegenheden moet verboden </a:t>
            </a:r>
            <a:r>
              <a:rPr lang="nl-NL" sz="2400" b="1" u="sng" dirty="0" smtClean="0"/>
              <a:t>worden</a:t>
            </a:r>
            <a:endParaRPr lang="nl-NL" sz="2400" b="1" u="sng" dirty="0"/>
          </a:p>
          <a:p>
            <a:endParaRPr lang="nl-NL" sz="2400" dirty="0" smtClean="0"/>
          </a:p>
          <a:p>
            <a:r>
              <a:rPr lang="nl-NL" sz="1800" dirty="0" smtClean="0"/>
              <a:t>Groepje 1: minimaal 3 argumenten vóór</a:t>
            </a:r>
          </a:p>
          <a:p>
            <a:r>
              <a:rPr lang="nl-NL" sz="1800" dirty="0" smtClean="0"/>
              <a:t>Groepje 2: minimaal 3 argumenten tégen</a:t>
            </a:r>
          </a:p>
          <a:p>
            <a:r>
              <a:rPr lang="nl-NL" sz="1800" dirty="0" smtClean="0"/>
              <a:t>Groepje 3: jury</a:t>
            </a:r>
          </a:p>
        </p:txBody>
      </p:sp>
      <p:sp>
        <p:nvSpPr>
          <p:cNvPr id="2" name="Titel 1"/>
          <p:cNvSpPr>
            <a:spLocks noGrp="1"/>
          </p:cNvSpPr>
          <p:nvPr>
            <p:ph type="title"/>
          </p:nvPr>
        </p:nvSpPr>
        <p:spPr>
          <a:ln>
            <a:solidFill>
              <a:srgbClr val="FF6600"/>
            </a:solidFill>
          </a:ln>
        </p:spPr>
        <p:txBody>
          <a:bodyPr/>
          <a:lstStyle/>
          <a:p>
            <a:r>
              <a:rPr lang="nl-NL" dirty="0" smtClean="0"/>
              <a:t>Wie is </a:t>
            </a:r>
            <a:r>
              <a:rPr lang="nl-NL" dirty="0" err="1" smtClean="0"/>
              <a:t>verantwOORdelijk</a:t>
            </a:r>
            <a:r>
              <a:rPr lang="nl-NL" dirty="0" smtClean="0"/>
              <a:t>?</a:t>
            </a:r>
            <a:endParaRPr lang="nl-NL" dirty="0"/>
          </a:p>
        </p:txBody>
      </p:sp>
    </p:spTree>
    <p:extLst>
      <p:ext uri="{BB962C8B-B14F-4D97-AF65-F5344CB8AC3E}">
        <p14:creationId xmlns:p14="http://schemas.microsoft.com/office/powerpoint/2010/main" val="27593678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0" y="1874309"/>
            <a:ext cx="10058400" cy="4023360"/>
          </a:xfrm>
        </p:spPr>
        <p:txBody>
          <a:bodyPr/>
          <a:lstStyle/>
          <a:p>
            <a:pPr marL="0" indent="0" algn="ctr">
              <a:buNone/>
            </a:pPr>
            <a:endParaRPr lang="nl-NL" sz="2400" b="1" u="sng" dirty="0" smtClean="0"/>
          </a:p>
          <a:p>
            <a:pPr marL="0" indent="0">
              <a:buNone/>
            </a:pPr>
            <a:r>
              <a:rPr lang="nl-NL" sz="2400" b="1" dirty="0" smtClean="0"/>
              <a:t>Convenant Preventie Gehoorschade Muzieksector:</a:t>
            </a:r>
          </a:p>
          <a:p>
            <a:pPr marL="457200" indent="-457200">
              <a:buFont typeface="+mj-lt"/>
              <a:buAutoNum type="arabicPeriod"/>
            </a:pPr>
            <a:r>
              <a:rPr lang="nl-NL" b="1" dirty="0" smtClean="0"/>
              <a:t>Maximaal 103 decibel</a:t>
            </a:r>
          </a:p>
          <a:p>
            <a:pPr marL="457200" indent="-457200">
              <a:buFont typeface="+mj-lt"/>
              <a:buAutoNum type="arabicPeriod"/>
            </a:pPr>
            <a:r>
              <a:rPr lang="nl-NL" b="1" dirty="0" smtClean="0"/>
              <a:t>Bezoekers informeren over risico gehoorschade</a:t>
            </a:r>
          </a:p>
          <a:p>
            <a:pPr marL="457200" indent="-457200">
              <a:buFont typeface="+mj-lt"/>
              <a:buAutoNum type="arabicPeriod"/>
            </a:pPr>
            <a:r>
              <a:rPr lang="nl-NL" b="1" dirty="0" smtClean="0"/>
              <a:t>Gehoorbescherming met muziekfilter verkopen ter plekke</a:t>
            </a:r>
            <a:endParaRPr lang="nl-NL" b="1" dirty="0"/>
          </a:p>
        </p:txBody>
      </p:sp>
      <p:sp>
        <p:nvSpPr>
          <p:cNvPr id="2" name="Titel 1"/>
          <p:cNvSpPr>
            <a:spLocks noGrp="1"/>
          </p:cNvSpPr>
          <p:nvPr>
            <p:ph type="title"/>
          </p:nvPr>
        </p:nvSpPr>
        <p:spPr>
          <a:ln>
            <a:solidFill>
              <a:srgbClr val="FF6600"/>
            </a:solidFill>
          </a:ln>
        </p:spPr>
        <p:txBody>
          <a:bodyPr/>
          <a:lstStyle/>
          <a:p>
            <a:r>
              <a:rPr lang="nl-NL" dirty="0" smtClean="0"/>
              <a:t>Wie is </a:t>
            </a:r>
            <a:r>
              <a:rPr lang="nl-NL" dirty="0" err="1" smtClean="0"/>
              <a:t>verantwOORdelijk</a:t>
            </a:r>
            <a:r>
              <a:rPr lang="nl-NL" dirty="0" smtClean="0"/>
              <a:t>?</a:t>
            </a:r>
            <a:endParaRPr lang="nl-NL"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136" y="2825074"/>
            <a:ext cx="3209544" cy="3209544"/>
          </a:xfrm>
          <a:prstGeom prst="rect">
            <a:avLst/>
          </a:prstGeom>
        </p:spPr>
      </p:pic>
    </p:spTree>
    <p:extLst>
      <p:ext uri="{BB962C8B-B14F-4D97-AF65-F5344CB8AC3E}">
        <p14:creationId xmlns:p14="http://schemas.microsoft.com/office/powerpoint/2010/main" val="4272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97280" y="2499271"/>
            <a:ext cx="10058400" cy="3046988"/>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Samen dragen we de verantwoordelijkheid: jij door je gehoor te beschermen, en de overheid en muziekindustrie door samen afspraken te maken over veilige geluidsniveaus.</a:t>
            </a:r>
          </a:p>
          <a:p>
            <a:endParaRPr lang="nl-NL" sz="2400" dirty="0" smtClean="0"/>
          </a:p>
          <a:p>
            <a:pPr marL="285750" indent="-285750">
              <a:buFont typeface="Arial" panose="020B0604020202020204" pitchFamily="34" charset="0"/>
              <a:buChar char="•"/>
            </a:pPr>
            <a:r>
              <a:rPr lang="nl-NL" sz="2400" dirty="0" smtClean="0"/>
              <a:t>Er is nu een convenant afgesproken met een aantal uitgaansorganisaties: geluidslimiet 103 dB (veilig MET oordoppen); informatie verstrekken aan de bezoeker; en oordoppen met muziekfilter beschikbaar stellen. </a:t>
            </a:r>
          </a:p>
          <a:p>
            <a:pPr marL="285750" indent="-285750">
              <a:buFont typeface="Arial" panose="020B0604020202020204" pitchFamily="34" charset="0"/>
              <a:buChar char="•"/>
            </a:pPr>
            <a:endParaRPr lang="nl-NL" sz="2400" dirty="0" smtClean="0"/>
          </a:p>
        </p:txBody>
      </p:sp>
    </p:spTree>
    <p:extLst>
      <p:ext uri="{BB962C8B-B14F-4D97-AF65-F5344CB8AC3E}">
        <p14:creationId xmlns:p14="http://schemas.microsoft.com/office/powerpoint/2010/main" val="2842236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mbo </a:t>
            </a:r>
            <a:r>
              <a:rPr lang="nl-NL" b="1" dirty="0" smtClean="0">
                <a:solidFill>
                  <a:srgbClr val="FF6600"/>
                </a:solidFill>
              </a:rPr>
              <a:t>7a</a:t>
            </a:r>
            <a:endParaRPr lang="nl-NL" dirty="0" smtClean="0">
              <a:solidFill>
                <a:schemeClr val="tx1">
                  <a:lumMod val="75000"/>
                  <a:lumOff val="25000"/>
                </a:schemeClr>
              </a:solidFill>
            </a:endParaRPr>
          </a:p>
          <a:p>
            <a:pPr>
              <a:lnSpc>
                <a:spcPct val="107000"/>
              </a:lnSpc>
              <a:spcAft>
                <a:spcPts val="0"/>
              </a:spcAft>
            </a:pPr>
            <a:r>
              <a:rPr lang="nl-NL" dirty="0" smtClean="0">
                <a:solidFill>
                  <a:schemeClr val="tx1">
                    <a:lumMod val="75000"/>
                    <a:lumOff val="25000"/>
                  </a:schemeClr>
                </a:solidFill>
              </a:rPr>
              <a:t>Over Gehoor &amp; gehoorschade</a:t>
            </a:r>
            <a:endParaRPr lang="nl-NL" dirty="0">
              <a:solidFill>
                <a:schemeClr val="tx1">
                  <a:lumMod val="75000"/>
                  <a:lumOff val="25000"/>
                </a:schemeClr>
              </a:solidFill>
            </a:endParaRP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2832360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3" cstate="print"/>
          <a:srcRect/>
          <a:stretch>
            <a:fillRect/>
          </a:stretch>
        </p:blipFill>
        <p:spPr bwMode="auto">
          <a:xfrm>
            <a:off x="2547145" y="2274368"/>
            <a:ext cx="6830891" cy="2873704"/>
          </a:xfrm>
          <a:prstGeom prst="rect">
            <a:avLst/>
          </a:prstGeom>
          <a:noFill/>
          <a:ln w="9525">
            <a:noFill/>
            <a:miter lim="800000"/>
            <a:headEnd/>
            <a:tailEnd/>
          </a:ln>
        </p:spPr>
      </p:pic>
      <p:sp>
        <p:nvSpPr>
          <p:cNvPr id="2" name="Titel 1"/>
          <p:cNvSpPr>
            <a:spLocks noGrp="1"/>
          </p:cNvSpPr>
          <p:nvPr>
            <p:ph type="title"/>
          </p:nvPr>
        </p:nvSpPr>
        <p:spPr>
          <a:ln>
            <a:solidFill>
              <a:srgbClr val="FF6600"/>
            </a:solidFill>
          </a:ln>
        </p:spPr>
        <p:txBody>
          <a:bodyPr/>
          <a:lstStyle/>
          <a:p>
            <a:r>
              <a:rPr lang="nl-NL" dirty="0" smtClean="0"/>
              <a:t>Hoe hard is het?</a:t>
            </a:r>
            <a:endParaRPr lang="nl-NL" dirty="0"/>
          </a:p>
        </p:txBody>
      </p:sp>
      <p:pic>
        <p:nvPicPr>
          <p:cNvPr id="4" name="Afbeelding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2339324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Hoe hard is het?</a:t>
            </a:r>
            <a:endParaRPr lang="nl-NL" dirty="0"/>
          </a:p>
        </p:txBody>
      </p:sp>
      <p:sp>
        <p:nvSpPr>
          <p:cNvPr id="6" name="Tekstvak 5"/>
          <p:cNvSpPr txBox="1"/>
          <p:nvPr/>
        </p:nvSpPr>
        <p:spPr>
          <a:xfrm>
            <a:off x="985531" y="2570613"/>
            <a:ext cx="5256584" cy="523220"/>
          </a:xfrm>
          <a:prstGeom prst="rect">
            <a:avLst/>
          </a:prstGeom>
          <a:noFill/>
        </p:spPr>
        <p:txBody>
          <a:bodyPr wrap="square" rtlCol="0">
            <a:spAutoFit/>
          </a:bodyPr>
          <a:lstStyle/>
          <a:p>
            <a:r>
              <a:rPr lang="nl-NL" sz="2800" dirty="0"/>
              <a:t>Hoeveel geluid </a:t>
            </a:r>
            <a:r>
              <a:rPr lang="nl-NL" sz="2800" dirty="0" smtClean="0"/>
              <a:t>maken jullie?</a:t>
            </a:r>
            <a:endParaRPr lang="nl-NL" sz="2800" dirty="0"/>
          </a:p>
        </p:txBody>
      </p:sp>
      <p:sp>
        <p:nvSpPr>
          <p:cNvPr id="7" name="Tekstvak 6"/>
          <p:cNvSpPr txBox="1"/>
          <p:nvPr/>
        </p:nvSpPr>
        <p:spPr>
          <a:xfrm>
            <a:off x="5690139" y="3016722"/>
            <a:ext cx="5040560" cy="2031325"/>
          </a:xfrm>
          <a:prstGeom prst="rect">
            <a:avLst/>
          </a:prstGeom>
          <a:noFill/>
        </p:spPr>
        <p:txBody>
          <a:bodyPr wrap="square" rtlCol="0">
            <a:spAutoFit/>
          </a:bodyPr>
          <a:lstStyle/>
          <a:p>
            <a:r>
              <a:rPr lang="nl-NL" dirty="0" smtClean="0"/>
              <a:t>Download </a:t>
            </a:r>
            <a:r>
              <a:rPr lang="nl-NL" dirty="0"/>
              <a:t>een decibelmeter app:</a:t>
            </a:r>
          </a:p>
          <a:p>
            <a:endParaRPr lang="nl-NL" dirty="0" smtClean="0"/>
          </a:p>
          <a:p>
            <a:r>
              <a:rPr lang="nl-NL" dirty="0" smtClean="0"/>
              <a:t>iOS</a:t>
            </a:r>
            <a:r>
              <a:rPr lang="nl-NL" dirty="0"/>
              <a:t>: Safe </a:t>
            </a:r>
            <a:r>
              <a:rPr lang="nl-NL" dirty="0" err="1"/>
              <a:t>Noise</a:t>
            </a:r>
            <a:r>
              <a:rPr lang="nl-NL" dirty="0"/>
              <a:t>		</a:t>
            </a:r>
            <a:endParaRPr lang="nl-NL" dirty="0" smtClean="0"/>
          </a:p>
          <a:p>
            <a:endParaRPr lang="nl-NL" dirty="0"/>
          </a:p>
          <a:p>
            <a:endParaRPr lang="nl-NL" dirty="0" smtClean="0"/>
          </a:p>
          <a:p>
            <a:endParaRPr lang="nl-NL" dirty="0" smtClean="0"/>
          </a:p>
          <a:p>
            <a:r>
              <a:rPr lang="nl-NL" dirty="0" smtClean="0"/>
              <a:t>Android</a:t>
            </a:r>
            <a:r>
              <a:rPr lang="nl-NL" dirty="0"/>
              <a:t>: </a:t>
            </a:r>
            <a:r>
              <a:rPr lang="nl-NL" dirty="0" err="1"/>
              <a:t>deciBel</a:t>
            </a:r>
            <a:endParaRPr lang="nl-NL" dirty="0"/>
          </a:p>
        </p:txBody>
      </p:sp>
      <p:pic>
        <p:nvPicPr>
          <p:cNvPr id="38914" name="Picture 2" descr="safenois">
            <a:hlinkClick r:id="rId3"/>
          </p:cNvPr>
          <p:cNvPicPr>
            <a:picLocks noChangeAspect="1" noChangeArrowheads="1"/>
          </p:cNvPicPr>
          <p:nvPr/>
        </p:nvPicPr>
        <p:blipFill>
          <a:blip r:embed="rId4" cstate="print"/>
          <a:srcRect/>
          <a:stretch>
            <a:fillRect/>
          </a:stretch>
        </p:blipFill>
        <p:spPr bwMode="auto">
          <a:xfrm>
            <a:off x="8210419" y="3485851"/>
            <a:ext cx="792087" cy="792088"/>
          </a:xfrm>
          <a:prstGeom prst="rect">
            <a:avLst/>
          </a:prstGeom>
          <a:noFill/>
        </p:spPr>
      </p:pic>
      <p:pic>
        <p:nvPicPr>
          <p:cNvPr id="38916" name="Picture 4" descr="http://www.hoorstichting.nl/wp-content/uploads/2015/04/deciBel-150x150.png">
            <a:hlinkClick r:id="rId5"/>
          </p:cNvPr>
          <p:cNvPicPr>
            <a:picLocks noChangeAspect="1" noChangeArrowheads="1"/>
          </p:cNvPicPr>
          <p:nvPr/>
        </p:nvPicPr>
        <p:blipFill>
          <a:blip r:embed="rId6" cstate="print"/>
          <a:srcRect/>
          <a:stretch>
            <a:fillRect/>
          </a:stretch>
        </p:blipFill>
        <p:spPr bwMode="auto">
          <a:xfrm>
            <a:off x="8210418" y="4652003"/>
            <a:ext cx="792088" cy="792088"/>
          </a:xfrm>
          <a:prstGeom prst="rect">
            <a:avLst/>
          </a:prstGeom>
          <a:noFill/>
          <a:ln>
            <a:solidFill>
              <a:schemeClr val="bg2"/>
            </a:solidFill>
          </a:ln>
        </p:spPr>
      </p:pic>
      <p:pic>
        <p:nvPicPr>
          <p:cNvPr id="8" name="Afbeelding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46117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a:ln>
            <a:solidFill>
              <a:srgbClr val="FF6600"/>
            </a:solidFill>
          </a:ln>
        </p:spPr>
        <p:txBody>
          <a:bodyPr/>
          <a:lstStyle/>
          <a:p>
            <a:r>
              <a:rPr lang="nl-NL" dirty="0" smtClean="0"/>
              <a:t>Leren leven met tinnitus</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pic>
        <p:nvPicPr>
          <p:cNvPr id="4" name="Afbeelding 3">
            <a:hlinkClick r:id="rId4"/>
          </p:cNvPr>
          <p:cNvPicPr>
            <a:picLocks noChangeAspect="1"/>
          </p:cNvPicPr>
          <p:nvPr/>
        </p:nvPicPr>
        <p:blipFill rotWithShape="1">
          <a:blip r:embed="rId5"/>
          <a:srcRect b="9994"/>
          <a:stretch/>
        </p:blipFill>
        <p:spPr>
          <a:xfrm>
            <a:off x="1097280" y="1896864"/>
            <a:ext cx="10072942" cy="4337682"/>
          </a:xfrm>
          <a:prstGeom prst="rect">
            <a:avLst/>
          </a:prstGeom>
        </p:spPr>
      </p:pic>
    </p:spTree>
    <p:extLst>
      <p:ext uri="{BB962C8B-B14F-4D97-AF65-F5344CB8AC3E}">
        <p14:creationId xmlns:p14="http://schemas.microsoft.com/office/powerpoint/2010/main" val="2657308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Geluidsniveaus </a:t>
            </a:r>
            <a:endParaRPr lang="nl-NL" dirty="0"/>
          </a:p>
        </p:txBody>
      </p:sp>
      <p:sp>
        <p:nvSpPr>
          <p:cNvPr id="3" name="Tekstvak 2"/>
          <p:cNvSpPr txBox="1"/>
          <p:nvPr/>
        </p:nvSpPr>
        <p:spPr>
          <a:xfrm>
            <a:off x="1170432" y="2011680"/>
            <a:ext cx="5916168" cy="1200329"/>
          </a:xfrm>
          <a:prstGeom prst="rect">
            <a:avLst/>
          </a:prstGeom>
          <a:noFill/>
        </p:spPr>
        <p:txBody>
          <a:bodyPr wrap="square" rtlCol="0">
            <a:spAutoFit/>
          </a:bodyPr>
          <a:lstStyle/>
          <a:p>
            <a:pPr marL="285750" indent="-285750">
              <a:buFont typeface="Arial" panose="020B0604020202020204" pitchFamily="34" charset="0"/>
              <a:buChar char="•"/>
            </a:pPr>
            <a:endParaRPr lang="nl-NL" dirty="0"/>
          </a:p>
          <a:p>
            <a:endParaRPr lang="nl-NL" dirty="0" smtClean="0"/>
          </a:p>
          <a:p>
            <a:pPr marL="285750" indent="-285750">
              <a:buFont typeface="Arial" panose="020B0604020202020204" pitchFamily="34" charset="0"/>
              <a:buChar char="•"/>
            </a:pPr>
            <a:endParaRPr lang="nl-NL" dirty="0"/>
          </a:p>
          <a:p>
            <a:endParaRPr lang="nl-NL" dirty="0"/>
          </a:p>
        </p:txBody>
      </p:sp>
      <p:pic>
        <p:nvPicPr>
          <p:cNvPr id="1026" name="Picture 2" descr="Afbeeldingsresultaat voor harde gelui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012" y="2011680"/>
            <a:ext cx="5974711" cy="402272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4071993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a:buFont typeface="Wingdings" panose="05000000000000000000" pitchFamily="2" charset="2"/>
              <a:buChar char="§"/>
            </a:pPr>
            <a:r>
              <a:rPr lang="nl-NL" dirty="0" smtClean="0"/>
              <a:t>Ga nu minimaal 5 activiteiten meten waarbij jij in je dagelijks leven met hard geluid te maken krijgt.</a:t>
            </a:r>
          </a:p>
          <a:p>
            <a:pPr>
              <a:buFont typeface="Wingdings" panose="05000000000000000000" pitchFamily="2" charset="2"/>
              <a:buChar char="§"/>
            </a:pPr>
            <a:r>
              <a:rPr lang="nl-NL" dirty="0" smtClean="0"/>
              <a:t>Meet bijv. het geluid: uit je koptelefoon, in het praktijklokaal, krijsende kinderen, een voorbijrazende trein, tijdens een feestje of uitgaan, bouwwerkzaamheden, in een kledingwinkel, tijdens het klussen enz.</a:t>
            </a:r>
          </a:p>
          <a:p>
            <a:pPr marL="457200" indent="-457200">
              <a:buFont typeface="+mj-lt"/>
              <a:buAutoNum type="arabicPeriod"/>
            </a:pPr>
            <a:r>
              <a:rPr lang="nl-NL" dirty="0" smtClean="0"/>
              <a:t>Noteer de activiteit.</a:t>
            </a:r>
          </a:p>
          <a:p>
            <a:pPr marL="457200" indent="-457200">
              <a:buFont typeface="+mj-lt"/>
              <a:buAutoNum type="arabicPeriod"/>
            </a:pPr>
            <a:r>
              <a:rPr lang="nl-NL" dirty="0" smtClean="0"/>
              <a:t>Meet 1-15 minuten hoe hard het is en noteer dit achter de activiteit (gem aantal dB en piek).</a:t>
            </a:r>
          </a:p>
          <a:p>
            <a:pPr marL="457200" indent="-457200">
              <a:buFont typeface="+mj-lt"/>
              <a:buAutoNum type="arabicPeriod"/>
            </a:pPr>
            <a:r>
              <a:rPr lang="nl-NL" dirty="0" smtClean="0"/>
              <a:t>Zoek uit of </a:t>
            </a:r>
            <a:r>
              <a:rPr lang="nl-NL" dirty="0"/>
              <a:t>dit </a:t>
            </a:r>
            <a:r>
              <a:rPr lang="nl-NL" dirty="0" smtClean="0"/>
              <a:t>geluid schadelijk is en noteer wat jij of je omgeving zou kunnen doen om gehoorschade te voorkomen.</a:t>
            </a:r>
          </a:p>
          <a:p>
            <a:r>
              <a:rPr lang="nl-NL" sz="1600" dirty="0" smtClean="0"/>
              <a:t>Zoek op: </a:t>
            </a:r>
            <a:r>
              <a:rPr lang="nl-NL" sz="1600" dirty="0"/>
              <a:t> </a:t>
            </a:r>
            <a:r>
              <a:rPr lang="nl-NL" sz="1600" dirty="0" smtClean="0"/>
              <a:t>	</a:t>
            </a:r>
            <a:r>
              <a:rPr lang="nl-NL" sz="1600" dirty="0">
                <a:hlinkClick r:id="rId3"/>
              </a:rPr>
              <a:t>www.oorcheck.nl</a:t>
            </a:r>
            <a:r>
              <a:rPr lang="nl-NL" sz="1600" dirty="0"/>
              <a:t> </a:t>
            </a:r>
          </a:p>
          <a:p>
            <a:pPr marL="201168" lvl="1" indent="0">
              <a:buNone/>
            </a:pPr>
            <a:r>
              <a:rPr lang="nl-NL" sz="1600" dirty="0" smtClean="0"/>
              <a:t>	</a:t>
            </a:r>
            <a:r>
              <a:rPr lang="nl-NL" sz="1600" dirty="0" smtClean="0">
                <a:hlinkClick r:id="rId4"/>
              </a:rPr>
              <a:t>www.hoorstichting.nl</a:t>
            </a:r>
            <a:r>
              <a:rPr lang="nl-NL" sz="1600" dirty="0" smtClean="0"/>
              <a:t> </a:t>
            </a:r>
            <a:r>
              <a:rPr lang="nl-NL" sz="1400" dirty="0"/>
              <a:t>	</a:t>
            </a:r>
            <a:endParaRPr lang="nl-NL" dirty="0" smtClean="0"/>
          </a:p>
          <a:p>
            <a:pPr>
              <a:buFont typeface="Wingdings" panose="05000000000000000000" pitchFamily="2" charset="2"/>
              <a:buChar char="§"/>
            </a:pPr>
            <a:endParaRPr lang="nl-NL" dirty="0"/>
          </a:p>
        </p:txBody>
      </p:sp>
      <p:sp>
        <p:nvSpPr>
          <p:cNvPr id="2" name="Titel 1"/>
          <p:cNvSpPr>
            <a:spLocks noGrp="1"/>
          </p:cNvSpPr>
          <p:nvPr>
            <p:ph type="title"/>
          </p:nvPr>
        </p:nvSpPr>
        <p:spPr>
          <a:ln>
            <a:solidFill>
              <a:srgbClr val="FF6600"/>
            </a:solidFill>
          </a:ln>
        </p:spPr>
        <p:txBody>
          <a:bodyPr/>
          <a:lstStyle/>
          <a:p>
            <a:r>
              <a:rPr lang="nl-NL" dirty="0" smtClean="0"/>
              <a:t>Hoe hard is het? Meten maar!</a:t>
            </a:r>
            <a:endParaRPr lang="nl-NL" dirty="0"/>
          </a:p>
        </p:txBody>
      </p:sp>
      <p:pic>
        <p:nvPicPr>
          <p:cNvPr id="4" name="Afbeelding 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1453991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smtClean="0"/>
          </a:p>
          <a:p>
            <a:r>
              <a:rPr lang="nl-NL" dirty="0" smtClean="0"/>
              <a:t>Wat waren de meest opvallende meetresultaten?</a:t>
            </a:r>
          </a:p>
          <a:p>
            <a:r>
              <a:rPr lang="nl-NL" dirty="0" smtClean="0"/>
              <a:t>Bespreek jouw resultaten en adviezen in viertallen.</a:t>
            </a:r>
          </a:p>
          <a:p>
            <a:endParaRPr lang="nl-NL" dirty="0" smtClean="0"/>
          </a:p>
          <a:p>
            <a:pPr marL="0" indent="0">
              <a:buNone/>
            </a:pPr>
            <a:endParaRPr lang="nl-NL" dirty="0"/>
          </a:p>
        </p:txBody>
      </p:sp>
      <p:sp>
        <p:nvSpPr>
          <p:cNvPr id="2" name="Titel 1"/>
          <p:cNvSpPr>
            <a:spLocks noGrp="1"/>
          </p:cNvSpPr>
          <p:nvPr>
            <p:ph type="title"/>
          </p:nvPr>
        </p:nvSpPr>
        <p:spPr>
          <a:ln>
            <a:solidFill>
              <a:srgbClr val="FF6600"/>
            </a:solidFill>
          </a:ln>
        </p:spPr>
        <p:txBody>
          <a:bodyPr/>
          <a:lstStyle/>
          <a:p>
            <a:r>
              <a:rPr lang="nl-NL" dirty="0" smtClean="0"/>
              <a:t>Meetresultaten	</a:t>
            </a:r>
            <a:endParaRPr lang="nl-NL" dirty="0"/>
          </a:p>
        </p:txBody>
      </p:sp>
      <p:pic>
        <p:nvPicPr>
          <p:cNvPr id="4" name="Afbeelding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54364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6" name="Tekstvak 5"/>
          <p:cNvSpPr txBox="1"/>
          <p:nvPr/>
        </p:nvSpPr>
        <p:spPr>
          <a:xfrm>
            <a:off x="1097280" y="2709583"/>
            <a:ext cx="10058400" cy="1938992"/>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Volume meten: decibel. Verhoging 3dB = verdubbeling geluidsniveau en halvering veilige verblijfstijd.</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Vanaf 80 dB loop je risico op gehoorschade. </a:t>
            </a:r>
          </a:p>
          <a:p>
            <a:pPr marL="285750" indent="-285750">
              <a:buFont typeface="Arial" panose="020B0604020202020204" pitchFamily="34" charset="0"/>
              <a:buChar char="•"/>
            </a:pPr>
            <a:endParaRPr lang="nl-NL" sz="2400" dirty="0" smtClean="0"/>
          </a:p>
        </p:txBody>
      </p:sp>
    </p:spTree>
    <p:extLst>
      <p:ext uri="{BB962C8B-B14F-4D97-AF65-F5344CB8AC3E}">
        <p14:creationId xmlns:p14="http://schemas.microsoft.com/office/powerpoint/2010/main" val="1666018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0" y="2011680"/>
            <a:ext cx="10762488" cy="3922778"/>
          </a:xfrm>
        </p:spPr>
        <p:txBody>
          <a:bodyPr>
            <a:normAutofit/>
          </a:bodyPr>
          <a:lstStyle/>
          <a:p>
            <a:r>
              <a:rPr lang="nl-NL" dirty="0" smtClean="0"/>
              <a:t>Filmpje </a:t>
            </a:r>
            <a:r>
              <a:rPr lang="nl-NL" dirty="0"/>
              <a:t>Love </a:t>
            </a:r>
            <a:r>
              <a:rPr lang="nl-NL" dirty="0" err="1"/>
              <a:t>music</a:t>
            </a:r>
            <a:r>
              <a:rPr lang="nl-NL" dirty="0"/>
              <a:t>, f*</a:t>
            </a:r>
            <a:r>
              <a:rPr lang="nl-NL" dirty="0" err="1"/>
              <a:t>ck</a:t>
            </a:r>
            <a:r>
              <a:rPr lang="nl-NL" dirty="0"/>
              <a:t> piep: 	</a:t>
            </a:r>
            <a:r>
              <a:rPr lang="nl-NL" dirty="0">
                <a:hlinkClick r:id="rId2"/>
              </a:rPr>
              <a:t>https://www.youtube.com/watch?v=LH7hOEYnv_I</a:t>
            </a:r>
            <a:r>
              <a:rPr lang="nl-NL" dirty="0"/>
              <a:t> </a:t>
            </a:r>
          </a:p>
          <a:p>
            <a:r>
              <a:rPr lang="nl-NL" dirty="0" smtClean="0"/>
              <a:t>Hoe </a:t>
            </a:r>
            <a:r>
              <a:rPr lang="nl-NL" dirty="0"/>
              <a:t>klinkt gehoorschade:		</a:t>
            </a:r>
            <a:r>
              <a:rPr lang="nl-NL" dirty="0">
                <a:hlinkClick r:id="rId3"/>
              </a:rPr>
              <a:t>http://www.oorcheck.nl/gehoorschade/hoe-ontstaat-schade/zo-klinkt-het/</a:t>
            </a:r>
            <a:r>
              <a:rPr lang="nl-NL" dirty="0"/>
              <a:t> </a:t>
            </a:r>
          </a:p>
          <a:p>
            <a:r>
              <a:rPr lang="nl-NL" dirty="0"/>
              <a:t>Verschillende testjes: 		</a:t>
            </a:r>
            <a:r>
              <a:rPr lang="nl-NL" dirty="0">
                <a:hlinkClick r:id="rId4"/>
              </a:rPr>
              <a:t>http://www.oorcheck.nl/test-jezelf/</a:t>
            </a:r>
            <a:r>
              <a:rPr lang="nl-NL" dirty="0"/>
              <a:t> </a:t>
            </a:r>
          </a:p>
          <a:p>
            <a:r>
              <a:rPr lang="nl-NL" dirty="0"/>
              <a:t>Informatie over gehoorschade: 	</a:t>
            </a:r>
            <a:r>
              <a:rPr lang="nl-NL" dirty="0">
                <a:hlinkClick r:id="rId4"/>
              </a:rPr>
              <a:t>http://www.oorcheck.nl/test-jezelf/</a:t>
            </a:r>
            <a:r>
              <a:rPr lang="nl-NL" dirty="0"/>
              <a:t> </a:t>
            </a:r>
          </a:p>
          <a:p>
            <a:r>
              <a:rPr lang="nl-NL" dirty="0" smtClean="0"/>
              <a:t>Gehoorschade </a:t>
            </a:r>
            <a:r>
              <a:rPr lang="nl-NL" dirty="0" smtClean="0"/>
              <a:t>de Q-musical</a:t>
            </a:r>
            <a:r>
              <a:rPr lang="nl-NL" dirty="0"/>
              <a:t>: </a:t>
            </a:r>
            <a:r>
              <a:rPr lang="nl-NL" dirty="0" smtClean="0"/>
              <a:t> 	</a:t>
            </a:r>
            <a:r>
              <a:rPr lang="nl-NL" dirty="0" smtClean="0">
                <a:hlinkClick r:id="rId5"/>
              </a:rPr>
              <a:t>http</a:t>
            </a:r>
            <a:r>
              <a:rPr lang="nl-NL" dirty="0">
                <a:hlinkClick r:id="rId5"/>
              </a:rPr>
              <a:t>://</a:t>
            </a:r>
            <a:r>
              <a:rPr lang="nl-NL" dirty="0" smtClean="0">
                <a:hlinkClick r:id="rId5"/>
              </a:rPr>
              <a:t>qmusic.nl/nieuws/gehoorschade-de-q-musical</a:t>
            </a:r>
            <a:endParaRPr lang="nl-NL" dirty="0" smtClean="0"/>
          </a:p>
          <a:p>
            <a:r>
              <a:rPr lang="nl-NL" dirty="0" smtClean="0"/>
              <a:t>Gehoorschade op het werk 	</a:t>
            </a:r>
            <a:r>
              <a:rPr lang="nl-NL" dirty="0" smtClean="0">
                <a:hlinkClick r:id="rId6"/>
              </a:rPr>
              <a:t>https</a:t>
            </a:r>
            <a:r>
              <a:rPr lang="nl-NL" dirty="0">
                <a:hlinkClick r:id="rId6"/>
              </a:rPr>
              <a:t>://</a:t>
            </a:r>
            <a:r>
              <a:rPr lang="nl-NL" dirty="0" smtClean="0">
                <a:hlinkClick r:id="rId6"/>
              </a:rPr>
              <a:t>www.napofilm.net/nl/napos-films/napo-stop-noise/didnt-hear-it-coming</a:t>
            </a:r>
            <a:r>
              <a:rPr lang="nl-NL" dirty="0" smtClean="0"/>
              <a:t> </a:t>
            </a:r>
            <a:endParaRPr lang="nl-NL" dirty="0"/>
          </a:p>
        </p:txBody>
      </p:sp>
      <p:sp>
        <p:nvSpPr>
          <p:cNvPr id="2" name="Titel 1"/>
          <p:cNvSpPr>
            <a:spLocks noGrp="1"/>
          </p:cNvSpPr>
          <p:nvPr>
            <p:ph type="title"/>
          </p:nvPr>
        </p:nvSpPr>
        <p:spPr>
          <a:ln>
            <a:solidFill>
              <a:srgbClr val="FF6600"/>
            </a:solidFill>
          </a:ln>
        </p:spPr>
        <p:txBody>
          <a:bodyPr/>
          <a:lstStyle/>
          <a:p>
            <a:r>
              <a:rPr lang="nl-NL" smtClean="0"/>
              <a:t>Extra Filmpjes </a:t>
            </a:r>
            <a:endParaRPr lang="nl-NL" dirty="0"/>
          </a:p>
        </p:txBody>
      </p:sp>
      <p:pic>
        <p:nvPicPr>
          <p:cNvPr id="4" name="Afbeelding 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25000" y="619125"/>
            <a:ext cx="1485900" cy="960300"/>
          </a:xfrm>
          <a:prstGeom prst="rect">
            <a:avLst/>
          </a:prstGeom>
          <a:noFill/>
          <a:ln w="9525">
            <a:noFill/>
            <a:miter lim="800000"/>
            <a:headEnd/>
            <a:tailEnd/>
          </a:ln>
        </p:spPr>
      </p:pic>
    </p:spTree>
    <p:extLst>
      <p:ext uri="{BB962C8B-B14F-4D97-AF65-F5344CB8AC3E}">
        <p14:creationId xmlns:p14="http://schemas.microsoft.com/office/powerpoint/2010/main" val="20361729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mbo </a:t>
            </a:r>
            <a:r>
              <a:rPr lang="nl-NL" b="1" dirty="0" smtClean="0">
                <a:solidFill>
                  <a:srgbClr val="FF6600"/>
                </a:solidFill>
              </a:rPr>
              <a:t>8</a:t>
            </a:r>
            <a:endParaRPr lang="nl-NL" dirty="0">
              <a:solidFill>
                <a:srgbClr val="FF6600"/>
              </a:solidFill>
            </a:endParaRPr>
          </a:p>
          <a:p>
            <a:pPr>
              <a:lnSpc>
                <a:spcPct val="107000"/>
              </a:lnSpc>
              <a:spcAft>
                <a:spcPts val="0"/>
              </a:spcAft>
            </a:pPr>
            <a:r>
              <a:rPr lang="nl-NL" dirty="0">
                <a:solidFill>
                  <a:schemeClr val="tx1">
                    <a:lumMod val="75000"/>
                    <a:lumOff val="25000"/>
                  </a:schemeClr>
                </a:solidFill>
              </a:rPr>
              <a:t>Over Gehoor &amp; gehoorschade</a:t>
            </a: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1786693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5800" y="1845734"/>
            <a:ext cx="10469880" cy="4023360"/>
          </a:xfrm>
        </p:spPr>
        <p:txBody>
          <a:bodyPr>
            <a:normAutofit/>
          </a:bodyPr>
          <a:lstStyle/>
          <a:p>
            <a:pPr>
              <a:buFont typeface="Wingdings" panose="05000000000000000000" pitchFamily="2" charset="2"/>
              <a:buChar char="§"/>
            </a:pPr>
            <a:endParaRPr lang="nl-NL" dirty="0" smtClean="0"/>
          </a:p>
          <a:p>
            <a:pPr lvl="0"/>
            <a:endParaRPr lang="nl-NL" dirty="0" smtClean="0"/>
          </a:p>
          <a:p>
            <a:pPr marL="0" lvl="0" indent="0">
              <a:buNone/>
            </a:pPr>
            <a:endParaRPr lang="nl-NL" dirty="0" smtClean="0"/>
          </a:p>
          <a:p>
            <a:pPr lvl="0"/>
            <a:endParaRPr lang="nl-NL" dirty="0"/>
          </a:p>
          <a:p>
            <a:endParaRPr lang="nl-NL" dirty="0"/>
          </a:p>
        </p:txBody>
      </p:sp>
      <p:sp>
        <p:nvSpPr>
          <p:cNvPr id="2" name="Titel 1"/>
          <p:cNvSpPr>
            <a:spLocks noGrp="1"/>
          </p:cNvSpPr>
          <p:nvPr>
            <p:ph type="title"/>
          </p:nvPr>
        </p:nvSpPr>
        <p:spPr>
          <a:xfrm>
            <a:off x="966356" y="286603"/>
            <a:ext cx="10189324" cy="1450757"/>
          </a:xfrm>
          <a:ln>
            <a:solidFill>
              <a:srgbClr val="FF6600"/>
            </a:solidFill>
          </a:ln>
        </p:spPr>
        <p:txBody>
          <a:bodyPr/>
          <a:lstStyle/>
          <a:p>
            <a:r>
              <a:rPr lang="nl-NL" dirty="0" smtClean="0"/>
              <a:t>Maak </a:t>
            </a:r>
            <a:r>
              <a:rPr lang="nl-NL" dirty="0"/>
              <a:t>je </a:t>
            </a:r>
            <a:r>
              <a:rPr lang="nl-NL" dirty="0" smtClean="0"/>
              <a:t>plan!</a:t>
            </a:r>
            <a:endParaRPr lang="nl-NL" dirty="0"/>
          </a:p>
        </p:txBody>
      </p:sp>
      <p:pic>
        <p:nvPicPr>
          <p:cNvPr id="5" name="Picture 2"/>
          <p:cNvPicPr>
            <a:picLocks noChangeAspect="1" noChangeArrowheads="1"/>
          </p:cNvPicPr>
          <p:nvPr/>
        </p:nvPicPr>
        <p:blipFill>
          <a:blip r:embed="rId3" cstate="print"/>
          <a:srcRect/>
          <a:stretch>
            <a:fillRect/>
          </a:stretch>
        </p:blipFill>
        <p:spPr bwMode="auto">
          <a:xfrm>
            <a:off x="5550790" y="3329770"/>
            <a:ext cx="5324335" cy="1955878"/>
          </a:xfrm>
          <a:prstGeom prst="rect">
            <a:avLst/>
          </a:prstGeom>
          <a:noFill/>
          <a:ln w="9525">
            <a:noFill/>
            <a:miter lim="800000"/>
            <a:headEnd/>
            <a:tailEnd/>
          </a:ln>
        </p:spPr>
      </p:pic>
      <p:sp>
        <p:nvSpPr>
          <p:cNvPr id="6" name="Rechthoek 5"/>
          <p:cNvSpPr/>
          <p:nvPr/>
        </p:nvSpPr>
        <p:spPr>
          <a:xfrm>
            <a:off x="685800" y="2126087"/>
            <a:ext cx="8385048" cy="923330"/>
          </a:xfrm>
          <a:prstGeom prst="rect">
            <a:avLst/>
          </a:prstGeom>
        </p:spPr>
        <p:txBody>
          <a:bodyPr wrap="square">
            <a:spAutoFit/>
          </a:bodyPr>
          <a:lstStyle/>
          <a:p>
            <a:pPr>
              <a:buFont typeface="Wingdings" panose="05000000000000000000" pitchFamily="2" charset="2"/>
              <a:buChar char="§"/>
            </a:pPr>
            <a:r>
              <a:rPr lang="nl-NL" dirty="0" smtClean="0"/>
              <a:t> Veel geleerd over gehoorschade en het voorkomen ervan.</a:t>
            </a:r>
          </a:p>
          <a:p>
            <a:endParaRPr lang="nl-NL" dirty="0"/>
          </a:p>
          <a:p>
            <a:pPr>
              <a:buFont typeface="Wingdings" panose="05000000000000000000" pitchFamily="2" charset="2"/>
              <a:buChar char="§"/>
            </a:pPr>
            <a:r>
              <a:rPr lang="nl-NL" dirty="0" smtClean="0"/>
              <a:t> Wat ga je hiermee doen?</a:t>
            </a:r>
            <a:endParaRPr lang="nl-NL" dirty="0"/>
          </a:p>
        </p:txBody>
      </p:sp>
    </p:spTree>
    <p:extLst>
      <p:ext uri="{BB962C8B-B14F-4D97-AF65-F5344CB8AC3E}">
        <p14:creationId xmlns:p14="http://schemas.microsoft.com/office/powerpoint/2010/main" val="3208466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92500" lnSpcReduction="20000"/>
          </a:bodyPr>
          <a:lstStyle/>
          <a:p>
            <a:pPr>
              <a:buFont typeface="Wingdings" panose="05000000000000000000" pitchFamily="2" charset="2"/>
              <a:buChar char="§"/>
            </a:pPr>
            <a:endParaRPr lang="nl-NL" dirty="0" smtClean="0"/>
          </a:p>
          <a:p>
            <a:pPr>
              <a:buFont typeface="Wingdings" panose="05000000000000000000" pitchFamily="2" charset="2"/>
              <a:buChar char="§"/>
            </a:pPr>
            <a:r>
              <a:rPr lang="nl-NL" dirty="0" smtClean="0"/>
              <a:t>Schrijf </a:t>
            </a:r>
            <a:r>
              <a:rPr lang="nl-NL" dirty="0"/>
              <a:t>zo concreet mogelijk </a:t>
            </a:r>
            <a:r>
              <a:rPr lang="nl-NL" dirty="0" smtClean="0"/>
              <a:t>op: </a:t>
            </a:r>
            <a:endParaRPr lang="nl-NL" dirty="0"/>
          </a:p>
          <a:p>
            <a:pPr lvl="0"/>
            <a:r>
              <a:rPr lang="nl-NL" dirty="0" smtClean="0"/>
              <a:t>- Wanneer </a:t>
            </a:r>
            <a:r>
              <a:rPr lang="nl-NL" dirty="0"/>
              <a:t>je je oren gaat beschermen. </a:t>
            </a:r>
          </a:p>
          <a:p>
            <a:pPr lvl="0"/>
            <a:r>
              <a:rPr lang="nl-NL" dirty="0" smtClean="0"/>
              <a:t>- Hoe </a:t>
            </a:r>
            <a:r>
              <a:rPr lang="nl-NL" dirty="0"/>
              <a:t>vaak je je oren gaat beschermen. </a:t>
            </a:r>
          </a:p>
          <a:p>
            <a:pPr lvl="0"/>
            <a:r>
              <a:rPr lang="nl-NL" dirty="0" smtClean="0"/>
              <a:t>- Op </a:t>
            </a:r>
            <a:r>
              <a:rPr lang="nl-NL" dirty="0"/>
              <a:t>welke manier je je oren gaat beschermen. </a:t>
            </a:r>
          </a:p>
          <a:p>
            <a:pPr lvl="0"/>
            <a:r>
              <a:rPr lang="nl-NL" dirty="0" smtClean="0"/>
              <a:t>- Hoe je dit precies in de praktijk gaat brengen </a:t>
            </a:r>
          </a:p>
          <a:p>
            <a:pPr lvl="0"/>
            <a:endParaRPr lang="nl-NL" dirty="0" smtClean="0"/>
          </a:p>
          <a:p>
            <a:pPr marL="0" lvl="0" indent="0">
              <a:buNone/>
            </a:pPr>
            <a:endParaRPr lang="nl-NL" dirty="0" smtClean="0"/>
          </a:p>
          <a:p>
            <a:pPr marL="0" indent="0">
              <a:buNone/>
            </a:pPr>
            <a:r>
              <a:rPr lang="nl-NL" sz="1900" i="1" dirty="0" smtClean="0"/>
              <a:t>Voorbeeld: De </a:t>
            </a:r>
            <a:r>
              <a:rPr lang="nl-NL" sz="1900" i="1" dirty="0"/>
              <a:t>volgende keer dat ik uitga </a:t>
            </a:r>
            <a:r>
              <a:rPr lang="nl-NL" sz="1900" i="1" dirty="0" smtClean="0"/>
              <a:t>neem </a:t>
            </a:r>
            <a:r>
              <a:rPr lang="nl-NL" sz="1900" i="1" dirty="0"/>
              <a:t>ik mijn oordoppen mee en </a:t>
            </a:r>
            <a:r>
              <a:rPr lang="nl-NL" sz="1900" i="1" dirty="0" smtClean="0"/>
              <a:t>ga </a:t>
            </a:r>
            <a:r>
              <a:rPr lang="nl-NL" sz="1900" i="1" dirty="0"/>
              <a:t>ik minimaal 2 meter </a:t>
            </a:r>
            <a:r>
              <a:rPr lang="nl-NL" sz="1900" i="1" dirty="0" smtClean="0"/>
              <a:t>bij </a:t>
            </a:r>
            <a:r>
              <a:rPr lang="nl-NL" sz="1900" i="1" dirty="0"/>
              <a:t>de </a:t>
            </a:r>
            <a:r>
              <a:rPr lang="nl-NL" sz="1900" i="1" dirty="0" smtClean="0"/>
              <a:t>speakers </a:t>
            </a:r>
            <a:r>
              <a:rPr lang="nl-NL" sz="1900" i="1" dirty="0"/>
              <a:t>weg staan. Ik ga na een half uur even uit de </a:t>
            </a:r>
            <a:r>
              <a:rPr lang="nl-NL" sz="1900" i="1" dirty="0" smtClean="0"/>
              <a:t>muziek voor een oorpauze. Ik </a:t>
            </a:r>
            <a:r>
              <a:rPr lang="nl-NL" sz="1900" i="1" dirty="0"/>
              <a:t>zorg ervoor dat ik de </a:t>
            </a:r>
            <a:r>
              <a:rPr lang="nl-NL" sz="1900" i="1" dirty="0" smtClean="0"/>
              <a:t>oordoppen </a:t>
            </a:r>
            <a:r>
              <a:rPr lang="nl-NL" sz="1900" i="1" dirty="0"/>
              <a:t>altijd in mijn jaszak heb zitten, zodat ik ze niet vergeet als ik </a:t>
            </a:r>
            <a:r>
              <a:rPr lang="nl-NL" sz="1900" i="1" dirty="0" smtClean="0"/>
              <a:t>uitga</a:t>
            </a:r>
            <a:r>
              <a:rPr lang="nl-NL" sz="1900" i="1" dirty="0"/>
              <a:t>. Ook als mijn vrienden zeggen dat zij geen oordoppen gebruiken, dan doe ik dit toch. Daarnaast zet ik de </a:t>
            </a:r>
            <a:r>
              <a:rPr lang="nl-NL" sz="1900" i="1" dirty="0" smtClean="0"/>
              <a:t>begrenzer van </a:t>
            </a:r>
            <a:r>
              <a:rPr lang="nl-NL" sz="1900" i="1" dirty="0"/>
              <a:t>mijn telefoon </a:t>
            </a:r>
            <a:r>
              <a:rPr lang="nl-NL" sz="1900" i="1" dirty="0" smtClean="0"/>
              <a:t>aan. </a:t>
            </a:r>
            <a:endParaRPr lang="nl-NL" sz="1900" i="1" dirty="0"/>
          </a:p>
          <a:p>
            <a:pPr lvl="0"/>
            <a:endParaRPr lang="nl-NL" dirty="0"/>
          </a:p>
          <a:p>
            <a:endParaRPr lang="nl-NL" dirty="0"/>
          </a:p>
        </p:txBody>
      </p:sp>
      <p:sp>
        <p:nvSpPr>
          <p:cNvPr id="2" name="Titel 1"/>
          <p:cNvSpPr>
            <a:spLocks noGrp="1"/>
          </p:cNvSpPr>
          <p:nvPr>
            <p:ph type="title"/>
          </p:nvPr>
        </p:nvSpPr>
        <p:spPr>
          <a:xfrm>
            <a:off x="966356" y="286603"/>
            <a:ext cx="10189324" cy="1450757"/>
          </a:xfrm>
          <a:ln>
            <a:solidFill>
              <a:srgbClr val="FF6600"/>
            </a:solidFill>
          </a:ln>
        </p:spPr>
        <p:txBody>
          <a:bodyPr/>
          <a:lstStyle/>
          <a:p>
            <a:r>
              <a:rPr lang="nl-NL" dirty="0" smtClean="0"/>
              <a:t>Maak </a:t>
            </a:r>
            <a:r>
              <a:rPr lang="nl-NL" dirty="0"/>
              <a:t>je </a:t>
            </a:r>
            <a:r>
              <a:rPr lang="nl-NL" dirty="0" smtClean="0"/>
              <a:t>plan!</a:t>
            </a:r>
            <a:endParaRPr lang="nl-NL" dirty="0"/>
          </a:p>
        </p:txBody>
      </p:sp>
      <p:pic>
        <p:nvPicPr>
          <p:cNvPr id="5" name="Picture 2"/>
          <p:cNvPicPr>
            <a:picLocks noChangeAspect="1" noChangeArrowheads="1"/>
          </p:cNvPicPr>
          <p:nvPr/>
        </p:nvPicPr>
        <p:blipFill>
          <a:blip r:embed="rId3" cstate="print"/>
          <a:srcRect/>
          <a:stretch>
            <a:fillRect/>
          </a:stretch>
        </p:blipFill>
        <p:spPr bwMode="auto">
          <a:xfrm>
            <a:off x="5831345" y="2504209"/>
            <a:ext cx="5324335" cy="1955878"/>
          </a:xfrm>
          <a:prstGeom prst="rect">
            <a:avLst/>
          </a:prstGeom>
          <a:noFill/>
          <a:ln w="9525">
            <a:noFill/>
            <a:miter lim="800000"/>
            <a:headEnd/>
            <a:tailEnd/>
          </a:ln>
        </p:spPr>
      </p:pic>
    </p:spTree>
    <p:extLst>
      <p:ext uri="{BB962C8B-B14F-4D97-AF65-F5344CB8AC3E}">
        <p14:creationId xmlns:p14="http://schemas.microsoft.com/office/powerpoint/2010/main" val="752576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stretch>
            <a:fillRect/>
          </a:stretch>
        </p:blipFill>
        <p:spPr>
          <a:xfrm>
            <a:off x="5603240" y="2639759"/>
            <a:ext cx="2143125" cy="2143125"/>
          </a:xfrm>
          <a:prstGeom prst="rect">
            <a:avLst/>
          </a:prstGeom>
        </p:spPr>
      </p:pic>
      <p:sp>
        <p:nvSpPr>
          <p:cNvPr id="2" name="Titel 1"/>
          <p:cNvSpPr>
            <a:spLocks noGrp="1"/>
          </p:cNvSpPr>
          <p:nvPr>
            <p:ph type="title"/>
          </p:nvPr>
        </p:nvSpPr>
        <p:spPr>
          <a:ln>
            <a:solidFill>
              <a:srgbClr val="FF6600"/>
            </a:solidFill>
          </a:ln>
        </p:spPr>
        <p:txBody>
          <a:bodyPr/>
          <a:lstStyle/>
          <a:p>
            <a:r>
              <a:rPr lang="nl-NL" dirty="0" smtClean="0"/>
              <a:t>Plannen delen</a:t>
            </a:r>
            <a:endParaRPr lang="nl-NL" dirty="0"/>
          </a:p>
        </p:txBody>
      </p:sp>
      <p:pic>
        <p:nvPicPr>
          <p:cNvPr id="5" name="Afbeelding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Tree>
    <p:extLst>
      <p:ext uri="{BB962C8B-B14F-4D97-AF65-F5344CB8AC3E}">
        <p14:creationId xmlns:p14="http://schemas.microsoft.com/office/powerpoint/2010/main" val="2241808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97280" y="2011680"/>
            <a:ext cx="10762488" cy="3922778"/>
          </a:xfrm>
        </p:spPr>
        <p:txBody>
          <a:bodyPr>
            <a:normAutofit/>
          </a:bodyPr>
          <a:lstStyle/>
          <a:p>
            <a:r>
              <a:rPr lang="nl-NL" dirty="0" smtClean="0"/>
              <a:t>Filmpje </a:t>
            </a:r>
            <a:r>
              <a:rPr lang="nl-NL" dirty="0"/>
              <a:t>Love </a:t>
            </a:r>
            <a:r>
              <a:rPr lang="nl-NL" dirty="0" err="1"/>
              <a:t>music</a:t>
            </a:r>
            <a:r>
              <a:rPr lang="nl-NL" dirty="0"/>
              <a:t>, f*</a:t>
            </a:r>
            <a:r>
              <a:rPr lang="nl-NL" dirty="0" err="1"/>
              <a:t>ck</a:t>
            </a:r>
            <a:r>
              <a:rPr lang="nl-NL" dirty="0"/>
              <a:t> piep: 	</a:t>
            </a:r>
            <a:r>
              <a:rPr lang="nl-NL" dirty="0">
                <a:hlinkClick r:id="rId2"/>
              </a:rPr>
              <a:t>https://www.youtube.com/watch?v=LH7hOEYnv_I</a:t>
            </a:r>
            <a:r>
              <a:rPr lang="nl-NL" dirty="0"/>
              <a:t> </a:t>
            </a:r>
          </a:p>
          <a:p>
            <a:r>
              <a:rPr lang="nl-NL" dirty="0" smtClean="0"/>
              <a:t>Hoe </a:t>
            </a:r>
            <a:r>
              <a:rPr lang="nl-NL" dirty="0"/>
              <a:t>klinkt gehoorschade:		</a:t>
            </a:r>
            <a:r>
              <a:rPr lang="nl-NL" dirty="0">
                <a:hlinkClick r:id="rId3"/>
              </a:rPr>
              <a:t>http://www.oorcheck.nl/gehoorschade/hoe-ontstaat-schade/zo-klinkt-het/</a:t>
            </a:r>
            <a:r>
              <a:rPr lang="nl-NL" dirty="0"/>
              <a:t> </a:t>
            </a:r>
          </a:p>
          <a:p>
            <a:r>
              <a:rPr lang="nl-NL" dirty="0"/>
              <a:t>Verschillende testjes: 		</a:t>
            </a:r>
            <a:r>
              <a:rPr lang="nl-NL" dirty="0">
                <a:hlinkClick r:id="rId4"/>
              </a:rPr>
              <a:t>http://www.oorcheck.nl/test-jezelf/</a:t>
            </a:r>
            <a:r>
              <a:rPr lang="nl-NL" dirty="0"/>
              <a:t> </a:t>
            </a:r>
          </a:p>
          <a:p>
            <a:r>
              <a:rPr lang="nl-NL" dirty="0"/>
              <a:t>Informatie over gehoorschade: 	</a:t>
            </a:r>
            <a:r>
              <a:rPr lang="nl-NL" dirty="0">
                <a:hlinkClick r:id="rId4"/>
              </a:rPr>
              <a:t>http://www.oorcheck.nl/test-jezelf/</a:t>
            </a:r>
            <a:r>
              <a:rPr lang="nl-NL" dirty="0"/>
              <a:t> </a:t>
            </a:r>
          </a:p>
          <a:p>
            <a:r>
              <a:rPr lang="nl-NL" dirty="0" smtClean="0"/>
              <a:t>Gehoorschade </a:t>
            </a:r>
            <a:r>
              <a:rPr lang="nl-NL" dirty="0" smtClean="0"/>
              <a:t>de Q-musical</a:t>
            </a:r>
            <a:r>
              <a:rPr lang="nl-NL" dirty="0"/>
              <a:t>: </a:t>
            </a:r>
            <a:r>
              <a:rPr lang="nl-NL" dirty="0" smtClean="0"/>
              <a:t> 	</a:t>
            </a:r>
            <a:r>
              <a:rPr lang="nl-NL" dirty="0" smtClean="0">
                <a:hlinkClick r:id="rId5"/>
              </a:rPr>
              <a:t>http</a:t>
            </a:r>
            <a:r>
              <a:rPr lang="nl-NL" dirty="0">
                <a:hlinkClick r:id="rId5"/>
              </a:rPr>
              <a:t>://</a:t>
            </a:r>
            <a:r>
              <a:rPr lang="nl-NL" dirty="0" smtClean="0">
                <a:hlinkClick r:id="rId5"/>
              </a:rPr>
              <a:t>qmusic.nl/nieuws/gehoorschade-de-q-musical</a:t>
            </a:r>
            <a:r>
              <a:rPr lang="nl-NL" dirty="0" smtClean="0"/>
              <a:t> </a:t>
            </a:r>
            <a:endParaRPr lang="nl-NL" dirty="0"/>
          </a:p>
          <a:p>
            <a:endParaRPr lang="nl-NL" dirty="0"/>
          </a:p>
        </p:txBody>
      </p:sp>
      <p:sp>
        <p:nvSpPr>
          <p:cNvPr id="2" name="Titel 1"/>
          <p:cNvSpPr>
            <a:spLocks noGrp="1"/>
          </p:cNvSpPr>
          <p:nvPr>
            <p:ph type="title"/>
          </p:nvPr>
        </p:nvSpPr>
        <p:spPr>
          <a:ln>
            <a:solidFill>
              <a:srgbClr val="FF6600"/>
            </a:solidFill>
          </a:ln>
        </p:spPr>
        <p:txBody>
          <a:bodyPr/>
          <a:lstStyle/>
          <a:p>
            <a:r>
              <a:rPr lang="nl-NL" smtClean="0"/>
              <a:t>Extra Filmpjes </a:t>
            </a:r>
            <a:endParaRPr lang="nl-NL" dirty="0"/>
          </a:p>
        </p:txBody>
      </p:sp>
    </p:spTree>
    <p:extLst>
      <p:ext uri="{BB962C8B-B14F-4D97-AF65-F5344CB8AC3E}">
        <p14:creationId xmlns:p14="http://schemas.microsoft.com/office/powerpoint/2010/main" val="1025235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a:ln>
            <a:solidFill>
              <a:srgbClr val="FF6600"/>
            </a:solidFill>
          </a:ln>
        </p:spPr>
        <p:txBody>
          <a:bodyPr/>
          <a:lstStyle/>
          <a:p>
            <a:r>
              <a:rPr lang="nl-NL" dirty="0" smtClean="0"/>
              <a:t>Gehoorschade fases</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89634563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Gekromde pijl-omhoog 13"/>
          <p:cNvSpPr/>
          <p:nvPr/>
        </p:nvSpPr>
        <p:spPr>
          <a:xfrm>
            <a:off x="4717473" y="4675909"/>
            <a:ext cx="3127663" cy="1028700"/>
          </a:xfrm>
          <a:prstGeom prst="curvedUpArrow">
            <a:avLst>
              <a:gd name="adj1" fmla="val 40909"/>
              <a:gd name="adj2" fmla="val 87673"/>
              <a:gd name="adj3" fmla="val 33081"/>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5" name="Gekromde pijl-omhoog 14"/>
          <p:cNvSpPr/>
          <p:nvPr/>
        </p:nvSpPr>
        <p:spPr>
          <a:xfrm rot="10800000">
            <a:off x="4562331" y="2012372"/>
            <a:ext cx="3127663" cy="1028700"/>
          </a:xfrm>
          <a:prstGeom prst="curvedUpArrow">
            <a:avLst>
              <a:gd name="adj1" fmla="val 40909"/>
              <a:gd name="adj2" fmla="val 87673"/>
              <a:gd name="adj3" fmla="val 33081"/>
            </a:avLst>
          </a:prstGeom>
          <a:solidFill>
            <a:srgbClr val="F1592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096063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a:ln>
            <a:solidFill>
              <a:srgbClr val="FF6600"/>
            </a:solidFill>
          </a:ln>
        </p:spPr>
        <p:txBody>
          <a:bodyPr/>
          <a:lstStyle/>
          <a:p>
            <a:r>
              <a:rPr lang="nl-NL" dirty="0" smtClean="0"/>
              <a:t>Samenvatting</a:t>
            </a:r>
            <a:endParaRPr lang="nl-NL" dirty="0"/>
          </a:p>
        </p:txBody>
      </p:sp>
      <p:pic>
        <p:nvPicPr>
          <p:cNvPr id="5"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525" y="446106"/>
            <a:ext cx="1762125" cy="1131750"/>
          </a:xfrm>
          <a:prstGeom prst="rect">
            <a:avLst/>
          </a:prstGeom>
          <a:noFill/>
          <a:ln w="9525">
            <a:noFill/>
            <a:miter lim="800000"/>
            <a:headEnd/>
            <a:tailEnd/>
          </a:ln>
        </p:spPr>
      </p:pic>
      <p:sp>
        <p:nvSpPr>
          <p:cNvPr id="8" name="Tekstvak 7"/>
          <p:cNvSpPr txBox="1"/>
          <p:nvPr/>
        </p:nvSpPr>
        <p:spPr>
          <a:xfrm>
            <a:off x="1097280" y="2709583"/>
            <a:ext cx="10058400" cy="1938992"/>
          </a:xfrm>
          <a:prstGeom prst="rect">
            <a:avLst/>
          </a:prstGeom>
          <a:noFill/>
        </p:spPr>
        <p:txBody>
          <a:bodyPr wrap="square" rtlCol="0">
            <a:spAutoFit/>
          </a:bodyPr>
          <a:lstStyle/>
          <a:p>
            <a:pPr marL="285750" indent="-285750">
              <a:buFont typeface="Arial" panose="020B0604020202020204" pitchFamily="34" charset="0"/>
              <a:buChar char="•"/>
            </a:pPr>
            <a:r>
              <a:rPr lang="nl-NL" sz="2400" dirty="0" smtClean="0"/>
              <a:t>Ook een tijdelijke piep is al een teken van gehoorschade. </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Als je teveel schade hebt opgelopen, gaat die piep niet meer weg (tinnitus).</a:t>
            </a:r>
          </a:p>
          <a:p>
            <a:pPr marL="285750" indent="-285750">
              <a:buFont typeface="Arial" panose="020B0604020202020204" pitchFamily="34" charset="0"/>
              <a:buChar char="•"/>
            </a:pPr>
            <a:endParaRPr lang="nl-NL" sz="2400" dirty="0" smtClean="0"/>
          </a:p>
          <a:p>
            <a:pPr marL="285750" indent="-285750">
              <a:buFont typeface="Arial" panose="020B0604020202020204" pitchFamily="34" charset="0"/>
              <a:buChar char="•"/>
            </a:pPr>
            <a:r>
              <a:rPr lang="nl-NL" sz="2400" dirty="0" smtClean="0"/>
              <a:t>Gehoorschade is niet te genezen. Voorkomen dus!</a:t>
            </a:r>
            <a:endParaRPr lang="nl-NL" sz="2400" dirty="0"/>
          </a:p>
        </p:txBody>
      </p:sp>
    </p:spTree>
    <p:extLst>
      <p:ext uri="{BB962C8B-B14F-4D97-AF65-F5344CB8AC3E}">
        <p14:creationId xmlns:p14="http://schemas.microsoft.com/office/powerpoint/2010/main" val="171289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3"/>
            <a:ext cx="10058400" cy="1450757"/>
          </a:xfrm>
          <a:ln>
            <a:solidFill>
              <a:srgbClr val="FF6600"/>
            </a:solidFill>
          </a:ln>
        </p:spPr>
        <p:txBody>
          <a:bodyPr/>
          <a:lstStyle/>
          <a:p>
            <a:r>
              <a:rPr lang="nl-NL" dirty="0" smtClean="0"/>
              <a:t>Extra</a:t>
            </a:r>
            <a:endParaRPr lang="nl-NL" dirty="0"/>
          </a:p>
        </p:txBody>
      </p:sp>
      <p:sp>
        <p:nvSpPr>
          <p:cNvPr id="3" name="Tijdelijke aanduiding voor inhoud 2"/>
          <p:cNvSpPr>
            <a:spLocks noGrp="1"/>
          </p:cNvSpPr>
          <p:nvPr>
            <p:ph idx="1"/>
          </p:nvPr>
        </p:nvSpPr>
        <p:spPr>
          <a:xfrm>
            <a:off x="1097280" y="2011680"/>
            <a:ext cx="10762488" cy="3922778"/>
          </a:xfrm>
        </p:spPr>
        <p:txBody>
          <a:bodyPr>
            <a:normAutofit/>
          </a:bodyPr>
          <a:lstStyle/>
          <a:p>
            <a:r>
              <a:rPr lang="nl-NL" dirty="0" smtClean="0"/>
              <a:t>Filmpje </a:t>
            </a:r>
            <a:r>
              <a:rPr lang="nl-NL" dirty="0"/>
              <a:t>Love </a:t>
            </a:r>
            <a:r>
              <a:rPr lang="nl-NL" dirty="0" err="1"/>
              <a:t>music</a:t>
            </a:r>
            <a:r>
              <a:rPr lang="nl-NL" dirty="0"/>
              <a:t>, f*</a:t>
            </a:r>
            <a:r>
              <a:rPr lang="nl-NL" dirty="0" err="1"/>
              <a:t>ck</a:t>
            </a:r>
            <a:r>
              <a:rPr lang="nl-NL" dirty="0"/>
              <a:t> piep: 	</a:t>
            </a:r>
            <a:r>
              <a:rPr lang="nl-NL" dirty="0">
                <a:hlinkClick r:id="rId3"/>
              </a:rPr>
              <a:t>https://www.youtube.com/watch?v=LH7hOEYnv_I</a:t>
            </a:r>
            <a:r>
              <a:rPr lang="nl-NL" dirty="0"/>
              <a:t> </a:t>
            </a:r>
          </a:p>
          <a:p>
            <a:r>
              <a:rPr lang="nl-NL" dirty="0" smtClean="0"/>
              <a:t>Hoe </a:t>
            </a:r>
            <a:r>
              <a:rPr lang="nl-NL" dirty="0"/>
              <a:t>klinkt gehoorschade:		</a:t>
            </a:r>
            <a:r>
              <a:rPr lang="nl-NL" dirty="0">
                <a:hlinkClick r:id="rId4"/>
              </a:rPr>
              <a:t>http://www.oorcheck.nl/gehoorschade/hoe-ontstaat-schade/zo-klinkt-het/</a:t>
            </a:r>
            <a:r>
              <a:rPr lang="nl-NL" dirty="0"/>
              <a:t> </a:t>
            </a:r>
          </a:p>
          <a:p>
            <a:r>
              <a:rPr lang="nl-NL" dirty="0"/>
              <a:t>Verschillende testjes: 		</a:t>
            </a:r>
            <a:r>
              <a:rPr lang="nl-NL" dirty="0">
                <a:hlinkClick r:id="rId5"/>
              </a:rPr>
              <a:t>http://www.oorcheck.nl/test-jezelf/</a:t>
            </a:r>
            <a:r>
              <a:rPr lang="nl-NL" dirty="0"/>
              <a:t> </a:t>
            </a:r>
          </a:p>
          <a:p>
            <a:r>
              <a:rPr lang="nl-NL" dirty="0"/>
              <a:t>Informatie over gehoorschade: 	</a:t>
            </a:r>
            <a:r>
              <a:rPr lang="nl-NL" dirty="0">
                <a:hlinkClick r:id="rId6"/>
              </a:rPr>
              <a:t>http://</a:t>
            </a:r>
            <a:r>
              <a:rPr lang="nl-NL" dirty="0" smtClean="0">
                <a:hlinkClick r:id="rId6"/>
              </a:rPr>
              <a:t>www.oorcheck.nl</a:t>
            </a:r>
            <a:r>
              <a:rPr lang="nl-NL" dirty="0" smtClean="0"/>
              <a:t> </a:t>
            </a:r>
            <a:endParaRPr lang="nl-NL" dirty="0"/>
          </a:p>
          <a:p>
            <a:r>
              <a:rPr lang="nl-NL" dirty="0" smtClean="0"/>
              <a:t>Gehoorschade </a:t>
            </a:r>
            <a:r>
              <a:rPr lang="nl-NL" dirty="0" smtClean="0"/>
              <a:t>de Q-musical</a:t>
            </a:r>
            <a:r>
              <a:rPr lang="nl-NL" dirty="0"/>
              <a:t>: </a:t>
            </a:r>
            <a:r>
              <a:rPr lang="nl-NL" dirty="0" smtClean="0"/>
              <a:t> 	</a:t>
            </a:r>
            <a:r>
              <a:rPr lang="nl-NL" dirty="0" smtClean="0">
                <a:hlinkClick r:id="rId7"/>
              </a:rPr>
              <a:t>http</a:t>
            </a:r>
            <a:r>
              <a:rPr lang="nl-NL" dirty="0">
                <a:hlinkClick r:id="rId7"/>
              </a:rPr>
              <a:t>://</a:t>
            </a:r>
            <a:r>
              <a:rPr lang="nl-NL" dirty="0" smtClean="0">
                <a:hlinkClick r:id="rId7"/>
              </a:rPr>
              <a:t>qmusic.nl/nieuws/gehoorschade-de-q-musical</a:t>
            </a:r>
            <a:r>
              <a:rPr lang="nl-NL" dirty="0" smtClean="0"/>
              <a:t> </a:t>
            </a:r>
            <a:endParaRPr lang="nl-NL" dirty="0"/>
          </a:p>
          <a:p>
            <a:endParaRPr lang="nl-NL" dirty="0"/>
          </a:p>
        </p:txBody>
      </p:sp>
    </p:spTree>
    <p:extLst>
      <p:ext uri="{BB962C8B-B14F-4D97-AF65-F5344CB8AC3E}">
        <p14:creationId xmlns:p14="http://schemas.microsoft.com/office/powerpoint/2010/main" val="376331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a:xfrm>
            <a:off x="1100050" y="4455620"/>
            <a:ext cx="10368049" cy="1583229"/>
          </a:xfrm>
          <a:ln>
            <a:solidFill>
              <a:srgbClr val="FF6600"/>
            </a:solidFill>
          </a:ln>
        </p:spPr>
        <p:txBody>
          <a:bodyPr/>
          <a:lstStyle/>
          <a:p>
            <a:pPr>
              <a:lnSpc>
                <a:spcPct val="107000"/>
              </a:lnSpc>
              <a:spcAft>
                <a:spcPts val="0"/>
              </a:spcAft>
            </a:pPr>
            <a:r>
              <a:rPr lang="nl-NL" b="1" dirty="0">
                <a:solidFill>
                  <a:srgbClr val="FF6600"/>
                </a:solidFill>
              </a:rPr>
              <a:t>Oorcheck op het </a:t>
            </a:r>
            <a:r>
              <a:rPr lang="nl-NL" b="1" dirty="0" smtClean="0">
                <a:solidFill>
                  <a:srgbClr val="FF6600"/>
                </a:solidFill>
              </a:rPr>
              <a:t>mbo 2</a:t>
            </a:r>
            <a:endParaRPr lang="nl-NL" dirty="0">
              <a:solidFill>
                <a:srgbClr val="FF6600"/>
              </a:solidFill>
            </a:endParaRPr>
          </a:p>
          <a:p>
            <a:pPr>
              <a:lnSpc>
                <a:spcPct val="107000"/>
              </a:lnSpc>
              <a:spcAft>
                <a:spcPts val="0"/>
              </a:spcAft>
            </a:pPr>
            <a:r>
              <a:rPr lang="nl-NL" dirty="0" smtClean="0">
                <a:solidFill>
                  <a:schemeClr val="tx1">
                    <a:lumMod val="75000"/>
                    <a:lumOff val="25000"/>
                  </a:schemeClr>
                </a:solidFill>
              </a:rPr>
              <a:t>Over Gehoor &amp; gehoorschade</a:t>
            </a:r>
            <a:endParaRPr lang="nl-NL" dirty="0">
              <a:solidFill>
                <a:schemeClr val="tx1">
                  <a:lumMod val="75000"/>
                  <a:lumOff val="25000"/>
                </a:schemeClr>
              </a:solidFill>
            </a:endParaRPr>
          </a:p>
        </p:txBody>
      </p:sp>
      <p:pic>
        <p:nvPicPr>
          <p:cNvPr id="1026" name="Picture 2" descr="Afbeeldingsresultaat voor oor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30" y="5012429"/>
            <a:ext cx="2700850" cy="92909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8576" y="853944"/>
            <a:ext cx="3642360" cy="2736850"/>
          </a:xfrm>
          <a:prstGeom prst="rect">
            <a:avLst/>
          </a:prstGeom>
          <a:noFill/>
          <a:ln w="9525">
            <a:noFill/>
            <a:miter lim="800000"/>
            <a:headEnd/>
            <a:tailEnd/>
          </a:ln>
        </p:spPr>
      </p:pic>
    </p:spTree>
    <p:extLst>
      <p:ext uri="{BB962C8B-B14F-4D97-AF65-F5344CB8AC3E}">
        <p14:creationId xmlns:p14="http://schemas.microsoft.com/office/powerpoint/2010/main" val="2818641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79" y="286603"/>
            <a:ext cx="10494645" cy="1450757"/>
          </a:xfrm>
          <a:ln>
            <a:solidFill>
              <a:srgbClr val="FF6600"/>
            </a:solidFill>
          </a:ln>
        </p:spPr>
        <p:txBody>
          <a:bodyPr/>
          <a:lstStyle/>
          <a:p>
            <a:r>
              <a:rPr lang="nl-NL" dirty="0" smtClean="0"/>
              <a:t>Hoe ontstaat gehoorschade?  </a:t>
            </a:r>
            <a:endParaRPr lang="nl-NL" dirty="0"/>
          </a:p>
        </p:txBody>
      </p:sp>
      <p:sp>
        <p:nvSpPr>
          <p:cNvPr id="3" name="Tijdelijke aanduiding voor inhoud 2"/>
          <p:cNvSpPr>
            <a:spLocks noGrp="1"/>
          </p:cNvSpPr>
          <p:nvPr>
            <p:ph idx="1"/>
          </p:nvPr>
        </p:nvSpPr>
        <p:spPr/>
        <p:txBody>
          <a:bodyPr/>
          <a:lstStyle/>
          <a:p>
            <a:pPr marL="0" indent="0">
              <a:buNone/>
            </a:pPr>
            <a:endParaRPr lang="nl-NL" i="1" u="sng" dirty="0">
              <a:hlinkClick r:id="rId3"/>
            </a:endParaRPr>
          </a:p>
          <a:p>
            <a:pPr marL="0" indent="0">
              <a:buNone/>
            </a:pPr>
            <a:endParaRPr lang="nl-NL" i="1" u="sng" dirty="0" smtClean="0">
              <a:hlinkClick r:id="rId3"/>
            </a:endParaRPr>
          </a:p>
          <a:p>
            <a:pPr marL="0" indent="0">
              <a:buNone/>
            </a:pPr>
            <a:endParaRPr lang="nl-NL" i="1" u="sng" dirty="0">
              <a:hlinkClick r:id="rId3"/>
            </a:endParaRPr>
          </a:p>
          <a:p>
            <a:pPr marL="0" indent="0">
              <a:buNone/>
            </a:pPr>
            <a:r>
              <a:rPr lang="nl-NL" i="1" u="sng" dirty="0" smtClean="0">
                <a:hlinkClick r:id="rId3"/>
              </a:rPr>
              <a:t>‘</a:t>
            </a:r>
            <a:r>
              <a:rPr lang="nl-NL" u="sng" dirty="0" smtClean="0">
                <a:hlinkClick r:id="rId3"/>
              </a:rPr>
              <a:t>Je wilt toch geen ruis?’</a:t>
            </a:r>
          </a:p>
          <a:p>
            <a:pPr marL="0" indent="0">
              <a:buNone/>
            </a:pPr>
            <a:endParaRPr lang="nl-NL" dirty="0"/>
          </a:p>
        </p:txBody>
      </p:sp>
      <p:pic>
        <p:nvPicPr>
          <p:cNvPr id="6" name="Afbeelding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0494" y="633482"/>
            <a:ext cx="1781174" cy="889329"/>
          </a:xfrm>
          <a:prstGeom prst="rect">
            <a:avLst/>
          </a:prstGeom>
          <a:noFill/>
          <a:ln w="9525">
            <a:noFill/>
            <a:miter lim="800000"/>
            <a:headEnd/>
            <a:tailEnd/>
          </a:ln>
        </p:spPr>
      </p:pic>
      <p:pic>
        <p:nvPicPr>
          <p:cNvPr id="8" name="Tijdelijke aanduiding voor inhoud 3">
            <a:hlinkClick r:id="rId3"/>
          </p:cNvPr>
          <p:cNvPicPr>
            <a:picLocks noChangeAspect="1"/>
          </p:cNvPicPr>
          <p:nvPr/>
        </p:nvPicPr>
        <p:blipFill>
          <a:blip r:embed="rId5"/>
          <a:stretch>
            <a:fillRect/>
          </a:stretch>
        </p:blipFill>
        <p:spPr>
          <a:xfrm>
            <a:off x="4001522" y="1983318"/>
            <a:ext cx="4030460" cy="3994150"/>
          </a:xfrm>
          <a:prstGeom prst="rect">
            <a:avLst/>
          </a:prstGeom>
        </p:spPr>
      </p:pic>
    </p:spTree>
    <p:extLst>
      <p:ext uri="{BB962C8B-B14F-4D97-AF65-F5344CB8AC3E}">
        <p14:creationId xmlns:p14="http://schemas.microsoft.com/office/powerpoint/2010/main" val="1711242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2323</TotalTime>
  <Words>5706</Words>
  <Application>Microsoft Office PowerPoint</Application>
  <PresentationFormat>Aangepast</PresentationFormat>
  <Paragraphs>673</Paragraphs>
  <Slides>49</Slides>
  <Notes>47</Notes>
  <HiddenSlides>0</HiddenSlides>
  <MMClips>0</MMClips>
  <ScaleCrop>false</ScaleCrop>
  <HeadingPairs>
    <vt:vector size="4" baseType="variant">
      <vt:variant>
        <vt:lpstr>Thema</vt:lpstr>
      </vt:variant>
      <vt:variant>
        <vt:i4>1</vt:i4>
      </vt:variant>
      <vt:variant>
        <vt:lpstr>Diatitels</vt:lpstr>
      </vt:variant>
      <vt:variant>
        <vt:i4>49</vt:i4>
      </vt:variant>
    </vt:vector>
  </HeadingPairs>
  <TitlesOfParts>
    <vt:vector size="50" baseType="lpstr">
      <vt:lpstr>Terugblik</vt:lpstr>
      <vt:lpstr> </vt:lpstr>
      <vt:lpstr>Piep in je oor </vt:lpstr>
      <vt:lpstr>Piep in je oor </vt:lpstr>
      <vt:lpstr>Leren leven met tinnitus</vt:lpstr>
      <vt:lpstr>Gehoorschade fases</vt:lpstr>
      <vt:lpstr>Samenvatting</vt:lpstr>
      <vt:lpstr>Extra</vt:lpstr>
      <vt:lpstr> </vt:lpstr>
      <vt:lpstr>Hoe ontstaat gehoorschade?  </vt:lpstr>
      <vt:lpstr>Hoe ontstaat gehoorschade?  </vt:lpstr>
      <vt:lpstr>Antwoorden van de quiz</vt:lpstr>
      <vt:lpstr>Samenvatting</vt:lpstr>
      <vt:lpstr>Discussie</vt:lpstr>
      <vt:lpstr> </vt:lpstr>
      <vt:lpstr>Gehoorschade: soorten &amp; cijfers</vt:lpstr>
      <vt:lpstr>Verschillende soorten  gehoorschade </vt:lpstr>
      <vt:lpstr>Cijfers over gehoorbescherming </vt:lpstr>
      <vt:lpstr>Beroepen met hoge geluids- niveaus</vt:lpstr>
      <vt:lpstr>Geluidsniveaus in decibellen </vt:lpstr>
      <vt:lpstr>Samenvatting</vt:lpstr>
      <vt:lpstr> </vt:lpstr>
      <vt:lpstr>Oorcheck &amp; Oordoppen</vt:lpstr>
      <vt:lpstr>Welke zijn het beste?</vt:lpstr>
      <vt:lpstr>Gehoorbescherming </vt:lpstr>
      <vt:lpstr>Samenvatting</vt:lpstr>
      <vt:lpstr> </vt:lpstr>
      <vt:lpstr>Muziekspelers</vt:lpstr>
      <vt:lpstr>Muziekspelers</vt:lpstr>
      <vt:lpstr>Hoe luister jij?</vt:lpstr>
      <vt:lpstr>EU-norm </vt:lpstr>
      <vt:lpstr>Samenvatting</vt:lpstr>
      <vt:lpstr> </vt:lpstr>
      <vt:lpstr>Wie is verantwOORdelijk?</vt:lpstr>
      <vt:lpstr>Wie is verantwOORdelijk?</vt:lpstr>
      <vt:lpstr>Wie is verantwOORdelijk?</vt:lpstr>
      <vt:lpstr>Samenvatting</vt:lpstr>
      <vt:lpstr> </vt:lpstr>
      <vt:lpstr>Hoe hard is het?</vt:lpstr>
      <vt:lpstr>Hoe hard is het?</vt:lpstr>
      <vt:lpstr>Geluidsniveaus </vt:lpstr>
      <vt:lpstr>Hoe hard is het? Meten maar!</vt:lpstr>
      <vt:lpstr>Meetresultaten </vt:lpstr>
      <vt:lpstr>Samenvatting</vt:lpstr>
      <vt:lpstr>Extra Filmpjes </vt:lpstr>
      <vt:lpstr> </vt:lpstr>
      <vt:lpstr>Maak je plan!</vt:lpstr>
      <vt:lpstr>Maak je plan!</vt:lpstr>
      <vt:lpstr>Plannen delen</vt:lpstr>
      <vt:lpstr>Extra Filmpjes </vt:lpstr>
    </vt:vector>
  </TitlesOfParts>
  <Company>ZonMw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Oorcheck</dc:title>
  <dc:creator>Thera den Besten</dc:creator>
  <cp:lastModifiedBy>Angelique Brevé</cp:lastModifiedBy>
  <cp:revision>92</cp:revision>
  <dcterms:created xsi:type="dcterms:W3CDTF">2017-02-16T09:52:39Z</dcterms:created>
  <dcterms:modified xsi:type="dcterms:W3CDTF">2019-12-24T10:16:08Z</dcterms:modified>
</cp:coreProperties>
</file>